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4"/>
  </p:notesMasterIdLst>
  <p:sldIdLst>
    <p:sldId id="257" r:id="rId2"/>
    <p:sldId id="303" r:id="rId3"/>
    <p:sldId id="305" r:id="rId4"/>
    <p:sldId id="306" r:id="rId5"/>
    <p:sldId id="309" r:id="rId6"/>
    <p:sldId id="311" r:id="rId7"/>
    <p:sldId id="318" r:id="rId8"/>
    <p:sldId id="320" r:id="rId9"/>
    <p:sldId id="321" r:id="rId10"/>
    <p:sldId id="386" r:id="rId11"/>
    <p:sldId id="425" r:id="rId12"/>
    <p:sldId id="329" r:id="rId13"/>
    <p:sldId id="308" r:id="rId14"/>
    <p:sldId id="307" r:id="rId15"/>
    <p:sldId id="350" r:id="rId16"/>
    <p:sldId id="331" r:id="rId17"/>
    <p:sldId id="330" r:id="rId18"/>
    <p:sldId id="430" r:id="rId19"/>
    <p:sldId id="332" r:id="rId20"/>
    <p:sldId id="334" r:id="rId21"/>
    <p:sldId id="366" r:id="rId22"/>
    <p:sldId id="367" r:id="rId23"/>
    <p:sldId id="363" r:id="rId24"/>
    <p:sldId id="364" r:id="rId25"/>
    <p:sldId id="365" r:id="rId26"/>
    <p:sldId id="431" r:id="rId27"/>
    <p:sldId id="337" r:id="rId28"/>
    <p:sldId id="338" r:id="rId29"/>
    <p:sldId id="339" r:id="rId30"/>
    <p:sldId id="340" r:id="rId31"/>
    <p:sldId id="341" r:id="rId32"/>
    <p:sldId id="342" r:id="rId33"/>
    <p:sldId id="344" r:id="rId34"/>
    <p:sldId id="345" r:id="rId35"/>
    <p:sldId id="346" r:id="rId36"/>
    <p:sldId id="347" r:id="rId37"/>
    <p:sldId id="351" r:id="rId38"/>
    <p:sldId id="362" r:id="rId39"/>
    <p:sldId id="349" r:id="rId40"/>
    <p:sldId id="375" r:id="rId41"/>
    <p:sldId id="335" r:id="rId42"/>
    <p:sldId id="352" r:id="rId43"/>
    <p:sldId id="353" r:id="rId44"/>
    <p:sldId id="355" r:id="rId45"/>
    <p:sldId id="356" r:id="rId46"/>
    <p:sldId id="376" r:id="rId47"/>
    <p:sldId id="357" r:id="rId48"/>
    <p:sldId id="358" r:id="rId49"/>
    <p:sldId id="433" r:id="rId50"/>
    <p:sldId id="359" r:id="rId51"/>
    <p:sldId id="360" r:id="rId52"/>
    <p:sldId id="372" r:id="rId53"/>
    <p:sldId id="370" r:id="rId54"/>
    <p:sldId id="369" r:id="rId55"/>
    <p:sldId id="374" r:id="rId56"/>
    <p:sldId id="381" r:id="rId57"/>
    <p:sldId id="377" r:id="rId58"/>
    <p:sldId id="378" r:id="rId59"/>
    <p:sldId id="380" r:id="rId60"/>
    <p:sldId id="379" r:id="rId61"/>
    <p:sldId id="373" r:id="rId62"/>
    <p:sldId id="388" r:id="rId63"/>
  </p:sldIdLst>
  <p:sldSz cx="24382413" cy="13716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66" userDrawn="1">
          <p15:clr>
            <a:srgbClr val="A4A3A4"/>
          </p15:clr>
        </p15:guide>
        <p15:guide id="3" pos="13123" userDrawn="1">
          <p15:clr>
            <a:srgbClr val="A4A3A4"/>
          </p15:clr>
        </p15:guide>
        <p15:guide id="4" orient="horz" pos="7813" userDrawn="1">
          <p15:clr>
            <a:srgbClr val="A4A3A4"/>
          </p15:clr>
        </p15:guide>
        <p15:guide id="6" pos="12533" userDrawn="1">
          <p15:clr>
            <a:srgbClr val="A4A3A4"/>
          </p15:clr>
        </p15:guide>
        <p15:guide id="7" orient="horz" pos="1871" userDrawn="1">
          <p15:clr>
            <a:srgbClr val="A4A3A4"/>
          </p15:clr>
        </p15:guide>
        <p15:guide id="8" orient="horz" pos="2415" userDrawn="1">
          <p15:clr>
            <a:srgbClr val="A4A3A4"/>
          </p15:clr>
        </p15:guide>
        <p15:guide id="9" pos="1511" userDrawn="1">
          <p15:clr>
            <a:srgbClr val="A4A3A4"/>
          </p15:clr>
        </p15:guide>
        <p15:guide id="10" orient="horz" pos="918" userDrawn="1">
          <p15:clr>
            <a:srgbClr val="A4A3A4"/>
          </p15:clr>
        </p15:guide>
        <p15:guide id="11" pos="3733" userDrawn="1">
          <p15:clr>
            <a:srgbClr val="A4A3A4"/>
          </p15:clr>
        </p15:guide>
        <p15:guide id="12" pos="115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 대호" initials="권대" lastIdx="16" clrIdx="0">
    <p:extLst>
      <p:ext uri="{19B8F6BF-5375-455C-9EA6-DF929625EA0E}">
        <p15:presenceInfo xmlns:p15="http://schemas.microsoft.com/office/powerpoint/2012/main" userId="c36001907e564b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BEE"/>
    <a:srgbClr val="ED234B"/>
    <a:srgbClr val="7391FF"/>
    <a:srgbClr val="53585F"/>
    <a:srgbClr val="C8D7FF"/>
    <a:srgbClr val="19326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8"/>
    <p:restoredTop sz="94383"/>
  </p:normalViewPr>
  <p:slideViewPr>
    <p:cSldViewPr snapToObjects="1" showGuides="1">
      <p:cViewPr varScale="1">
        <p:scale>
          <a:sx n="54" d="100"/>
          <a:sy n="54" d="100"/>
        </p:scale>
        <p:origin x="390" y="114"/>
      </p:cViewPr>
      <p:guideLst>
        <p:guide pos="966"/>
        <p:guide pos="13123"/>
        <p:guide orient="horz" pos="7813"/>
        <p:guide pos="12533"/>
        <p:guide orient="horz" pos="1871"/>
        <p:guide orient="horz" pos="2415"/>
        <p:guide pos="1511"/>
        <p:guide orient="horz" pos="918"/>
        <p:guide pos="3733"/>
        <p:guide pos="115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4T17:27:37.597" idx="2">
    <p:pos x="2026" y="3109"/>
    <p:text>일반적인 지도학습에서, 음수가 아닌 실수(real-value)인 손실 함수(loss)를, 머신 러닝 모델 𝑓에 대해서 나타낼 때, 𝐿(𝑓(𝑥), 𝑦)= 𝐿(𝑦 ̂, 𝑦)  라면,
-&gt; 일반적인 지도학습에서, 주어진 머신러닝 모델 f에 대하여, 치역이 음이 아닌 실수인 손실 함수(loss function)를 𝐿(𝑓(𝑥), 𝑦)= 𝐿(𝑦 ̂, 𝑦)  라 했을 때,</p:text>
    <p:extLst>
      <p:ext uri="{C676402C-5697-4E1C-873F-D02D1690AC5C}">
        <p15:threadingInfo xmlns:p15="http://schemas.microsoft.com/office/powerpoint/2012/main" timeZoneBias="-540"/>
      </p:ext>
    </p:extLst>
  </p:cm>
  <p:cm authorId="1" dt="2021-07-14T17:33:42.806" idx="5">
    <p:pos x="1997" y="4000"/>
    <p:text>어떤 새로운 데이터 (𝑥, 𝑦) 에 대해, ML 모델 𝑓 의 실제 위험도(true risk)를 -&gt; 임의의 데이터쌍 (𝑥, 𝑦) 에 대한 모델 𝑓 의 실제 위험도(true risk)는</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7-14T17:59:25.658" idx="16">
    <p:pos x="9171" y="4659"/>
    <p:text>를 위의 error 에 대입하자!</p:text>
    <p:extLst>
      <p:ext uri="{C676402C-5697-4E1C-873F-D02D1690AC5C}">
        <p15:threadingInfo xmlns:p15="http://schemas.microsoft.com/office/powerpoint/2012/main" timeZoneBias="-5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1T09:36:36.127"/>
    </inkml:context>
    <inkml:brush xml:id="br0">
      <inkml:brushProperty name="width" value="0.05292" units="cm"/>
      <inkml:brushProperty name="height" value="0.05292" units="cm"/>
      <inkml:brushProperty name="color" value="#FF0000"/>
    </inkml:brush>
  </inkml:definitions>
  <inkml:trace contextRef="#ctx0" brushRef="#br0">16702 20240 12863,'-18'0'0,"-12"0"0,27-15-648,-12 12 337,30 3 576,3 3-460,15 12-133,30 0 271,-23-11 89,37 11 27,-11-15 355,-10 0-352,21 0-62,-11 0 32,-11 0 22,22 0 93,-40-15-789,25 11 620,-10-11 200,-1 15-718,26 0 540,-21 0 0,24 0 0,-13 0 0</inkml:trace>
  <inkml:trace contextRef="#ctx0" brushRef="#br0" timeOffset="749">19249 20076 13820,'-19'0'-810,"-10"0"810,25 0 360,-10 0-270,14 0 0,0 15-709,0-12 132,0 26 24,29-25 467,-7 10-412,26-14 498,0 0-90,-12 0 270,27 0 732,3 0-539,4 0 90,-4 0-377,11-14 453,-22 10-673,11-10 375,12 14-421,-53 0 90,34-15 260,-40 12-303,14-12 334,-15 15-422,-3-15 158,-15 11-641,15-12 417,-12 16 107,12-14-164,-15 10-976,0-10 207,0 14 907,0 0 0,0 14 0,0 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DE991-7A49-904E-BA36-3E5C721CA6C9}" type="datetimeFigureOut">
              <a:rPr kumimoji="1" lang="ko-Kore-KR" altLang="en-US" smtClean="0"/>
              <a:t>12/29/2021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D8343-E445-374C-BDF8-84DEE5560B88}" type="slidenum">
              <a:rPr kumimoji="1" lang="ko-Kore-KR" altLang="en-US" smtClean="0"/>
              <a:t>‹#›</a:t>
            </a:fld>
            <a:endParaRPr kumimoji="1" lang="ko-Kore-KR" altLang="en-US"/>
          </a:p>
        </p:txBody>
      </p:sp>
    </p:spTree>
    <p:extLst>
      <p:ext uri="{BB962C8B-B14F-4D97-AF65-F5344CB8AC3E}">
        <p14:creationId xmlns:p14="http://schemas.microsoft.com/office/powerpoint/2010/main" val="19143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20</a:t>
            </a:fld>
            <a:endParaRPr kumimoji="1" lang="ko-Kore-KR" altLang="en-US"/>
          </a:p>
        </p:txBody>
      </p:sp>
    </p:spTree>
    <p:extLst>
      <p:ext uri="{BB962C8B-B14F-4D97-AF65-F5344CB8AC3E}">
        <p14:creationId xmlns:p14="http://schemas.microsoft.com/office/powerpoint/2010/main" val="69308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55</a:t>
            </a:fld>
            <a:endParaRPr kumimoji="1" lang="ko-Kore-KR" altLang="en-US"/>
          </a:p>
        </p:txBody>
      </p:sp>
    </p:spTree>
    <p:extLst>
      <p:ext uri="{BB962C8B-B14F-4D97-AF65-F5344CB8AC3E}">
        <p14:creationId xmlns:p14="http://schemas.microsoft.com/office/powerpoint/2010/main" val="77080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56</a:t>
            </a:fld>
            <a:endParaRPr kumimoji="1" lang="ko-Kore-KR" altLang="en-US"/>
          </a:p>
        </p:txBody>
      </p:sp>
    </p:spTree>
    <p:extLst>
      <p:ext uri="{BB962C8B-B14F-4D97-AF65-F5344CB8AC3E}">
        <p14:creationId xmlns:p14="http://schemas.microsoft.com/office/powerpoint/2010/main" val="53088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58</a:t>
            </a:fld>
            <a:endParaRPr kumimoji="1" lang="ko-Kore-KR" altLang="en-US"/>
          </a:p>
        </p:txBody>
      </p:sp>
    </p:spTree>
    <p:extLst>
      <p:ext uri="{BB962C8B-B14F-4D97-AF65-F5344CB8AC3E}">
        <p14:creationId xmlns:p14="http://schemas.microsoft.com/office/powerpoint/2010/main" val="1855953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59</a:t>
            </a:fld>
            <a:endParaRPr kumimoji="1" lang="ko-Kore-KR" altLang="en-US"/>
          </a:p>
        </p:txBody>
      </p:sp>
    </p:spTree>
    <p:extLst>
      <p:ext uri="{BB962C8B-B14F-4D97-AF65-F5344CB8AC3E}">
        <p14:creationId xmlns:p14="http://schemas.microsoft.com/office/powerpoint/2010/main" val="167253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60</a:t>
            </a:fld>
            <a:endParaRPr kumimoji="1" lang="ko-Kore-KR" altLang="en-US"/>
          </a:p>
        </p:txBody>
      </p:sp>
    </p:spTree>
    <p:extLst>
      <p:ext uri="{BB962C8B-B14F-4D97-AF65-F5344CB8AC3E}">
        <p14:creationId xmlns:p14="http://schemas.microsoft.com/office/powerpoint/2010/main" val="319109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61</a:t>
            </a:fld>
            <a:endParaRPr kumimoji="1" lang="ko-Kore-KR" altLang="en-US"/>
          </a:p>
        </p:txBody>
      </p:sp>
    </p:spTree>
    <p:extLst>
      <p:ext uri="{BB962C8B-B14F-4D97-AF65-F5344CB8AC3E}">
        <p14:creationId xmlns:p14="http://schemas.microsoft.com/office/powerpoint/2010/main" val="286570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62</a:t>
            </a:fld>
            <a:endParaRPr kumimoji="1" lang="ko-Kore-KR" altLang="en-US"/>
          </a:p>
        </p:txBody>
      </p:sp>
    </p:spTree>
    <p:extLst>
      <p:ext uri="{BB962C8B-B14F-4D97-AF65-F5344CB8AC3E}">
        <p14:creationId xmlns:p14="http://schemas.microsoft.com/office/powerpoint/2010/main" val="269347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22</a:t>
            </a:fld>
            <a:endParaRPr kumimoji="1" lang="ko-Kore-KR" altLang="en-US"/>
          </a:p>
        </p:txBody>
      </p:sp>
    </p:spTree>
    <p:extLst>
      <p:ext uri="{BB962C8B-B14F-4D97-AF65-F5344CB8AC3E}">
        <p14:creationId xmlns:p14="http://schemas.microsoft.com/office/powerpoint/2010/main" val="148445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24</a:t>
            </a:fld>
            <a:endParaRPr kumimoji="1" lang="ko-Kore-KR" altLang="en-US"/>
          </a:p>
        </p:txBody>
      </p:sp>
    </p:spTree>
    <p:extLst>
      <p:ext uri="{BB962C8B-B14F-4D97-AF65-F5344CB8AC3E}">
        <p14:creationId xmlns:p14="http://schemas.microsoft.com/office/powerpoint/2010/main" val="188777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25</a:t>
            </a:fld>
            <a:endParaRPr kumimoji="1" lang="ko-Kore-KR" altLang="en-US"/>
          </a:p>
        </p:txBody>
      </p:sp>
    </p:spTree>
    <p:extLst>
      <p:ext uri="{BB962C8B-B14F-4D97-AF65-F5344CB8AC3E}">
        <p14:creationId xmlns:p14="http://schemas.microsoft.com/office/powerpoint/2010/main" val="3306840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38</a:t>
            </a:fld>
            <a:endParaRPr kumimoji="1" lang="ko-Kore-KR" altLang="en-US"/>
          </a:p>
        </p:txBody>
      </p:sp>
    </p:spTree>
    <p:extLst>
      <p:ext uri="{BB962C8B-B14F-4D97-AF65-F5344CB8AC3E}">
        <p14:creationId xmlns:p14="http://schemas.microsoft.com/office/powerpoint/2010/main" val="39316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42</a:t>
            </a:fld>
            <a:endParaRPr kumimoji="1" lang="ko-Kore-KR" altLang="en-US"/>
          </a:p>
        </p:txBody>
      </p:sp>
    </p:spTree>
    <p:extLst>
      <p:ext uri="{BB962C8B-B14F-4D97-AF65-F5344CB8AC3E}">
        <p14:creationId xmlns:p14="http://schemas.microsoft.com/office/powerpoint/2010/main" val="117792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52</a:t>
            </a:fld>
            <a:endParaRPr kumimoji="1" lang="ko-Kore-KR" altLang="en-US"/>
          </a:p>
        </p:txBody>
      </p:sp>
    </p:spTree>
    <p:extLst>
      <p:ext uri="{BB962C8B-B14F-4D97-AF65-F5344CB8AC3E}">
        <p14:creationId xmlns:p14="http://schemas.microsoft.com/office/powerpoint/2010/main" val="408154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53</a:t>
            </a:fld>
            <a:endParaRPr kumimoji="1" lang="ko-Kore-KR" altLang="en-US"/>
          </a:p>
        </p:txBody>
      </p:sp>
    </p:spTree>
    <p:extLst>
      <p:ext uri="{BB962C8B-B14F-4D97-AF65-F5344CB8AC3E}">
        <p14:creationId xmlns:p14="http://schemas.microsoft.com/office/powerpoint/2010/main" val="399477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54</a:t>
            </a:fld>
            <a:endParaRPr kumimoji="1" lang="ko-Kore-KR" altLang="en-US"/>
          </a:p>
        </p:txBody>
      </p:sp>
    </p:spTree>
    <p:extLst>
      <p:ext uri="{BB962C8B-B14F-4D97-AF65-F5344CB8AC3E}">
        <p14:creationId xmlns:p14="http://schemas.microsoft.com/office/powerpoint/2010/main" val="401511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5"/>
            <a:ext cx="18286810" cy="4775200"/>
          </a:xfrm>
        </p:spPr>
        <p:txBody>
          <a:bodyPr anchor="b"/>
          <a:lstStyle>
            <a:lvl1pPr algn="ctr">
              <a:defRPr sz="12000"/>
            </a:lvl1pPr>
          </a:lstStyle>
          <a:p>
            <a:r>
              <a:rPr lang="ko-KR" altLang="en-US"/>
              <a:t>마스터 제목 스타일 편집</a:t>
            </a:r>
            <a:endParaRPr lang="en-US" dirty="0"/>
          </a:p>
        </p:txBody>
      </p:sp>
      <p:sp>
        <p:nvSpPr>
          <p:cNvPr id="3" name="Subtitle 2"/>
          <p:cNvSpPr>
            <a:spLocks noGrp="1"/>
          </p:cNvSpPr>
          <p:nvPr>
            <p:ph type="subTitle" idx="1"/>
          </p:nvPr>
        </p:nvSpPr>
        <p:spPr>
          <a:xfrm>
            <a:off x="3047802" y="7204075"/>
            <a:ext cx="18286810" cy="3311525"/>
          </a:xfrm>
        </p:spPr>
        <p:txBody>
          <a:bodyPr/>
          <a:lstStyle>
            <a:lvl1pPr marL="0" indent="0" algn="ctr">
              <a:buNone/>
              <a:defRPr sz="4800"/>
            </a:lvl1pPr>
            <a:lvl2pPr marL="914377" indent="0" algn="ctr">
              <a:buNone/>
              <a:defRPr sz="4000"/>
            </a:lvl2pPr>
            <a:lvl3pPr marL="1828756" indent="0" algn="ctr">
              <a:buNone/>
              <a:defRPr sz="3600"/>
            </a:lvl3pPr>
            <a:lvl4pPr marL="2743133" indent="0" algn="ctr">
              <a:buNone/>
              <a:defRPr sz="3200"/>
            </a:lvl4pPr>
            <a:lvl5pPr marL="3657507"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076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11615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8" y="730255"/>
            <a:ext cx="5257458" cy="116236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1676295" y="730255"/>
            <a:ext cx="15467593" cy="116236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6264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54149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663593" y="3419481"/>
            <a:ext cx="21029831" cy="5705475"/>
          </a:xfrm>
        </p:spPr>
        <p:txBody>
          <a:bodyPr anchor="b"/>
          <a:lstStyle>
            <a:lvl1pPr>
              <a:defRPr sz="12000"/>
            </a:lvl1pPr>
          </a:lstStyle>
          <a:p>
            <a:r>
              <a:rPr lang="ko-KR" altLang="en-US"/>
              <a:t>마스터 제목 스타일 편집</a:t>
            </a:r>
            <a:endParaRPr lang="en-US" dirty="0"/>
          </a:p>
        </p:txBody>
      </p:sp>
      <p:sp>
        <p:nvSpPr>
          <p:cNvPr id="3" name="Text Placeholder 2"/>
          <p:cNvSpPr>
            <a:spLocks noGrp="1"/>
          </p:cNvSpPr>
          <p:nvPr>
            <p:ph type="body" idx="1"/>
          </p:nvPr>
        </p:nvSpPr>
        <p:spPr>
          <a:xfrm>
            <a:off x="1663593" y="9178928"/>
            <a:ext cx="21029831" cy="3000373"/>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6" indent="0">
              <a:buNone/>
              <a:defRPr sz="3600">
                <a:solidFill>
                  <a:schemeClr val="tx1">
                    <a:tint val="75000"/>
                  </a:schemeClr>
                </a:solidFill>
              </a:defRPr>
            </a:lvl3pPr>
            <a:lvl4pPr marL="2743133" indent="0">
              <a:buNone/>
              <a:defRPr sz="3200">
                <a:solidFill>
                  <a:schemeClr val="tx1">
                    <a:tint val="75000"/>
                  </a:schemeClr>
                </a:solidFill>
              </a:defRPr>
            </a:lvl4pPr>
            <a:lvl5pPr marL="3657507"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1464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676291"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12343596"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69540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5"/>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679469" y="3362325"/>
            <a:ext cx="10314902"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679469" y="5010153"/>
            <a:ext cx="10314902"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12343601" y="3362325"/>
            <a:ext cx="10365701"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2343601" y="5010153"/>
            <a:ext cx="10365701"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56655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76115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0461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dirty="0"/>
          </a:p>
        </p:txBody>
      </p:sp>
      <p:sp>
        <p:nvSpPr>
          <p:cNvPr id="3" name="Content Placeholder 2"/>
          <p:cNvSpPr>
            <a:spLocks noGrp="1"/>
          </p:cNvSpPr>
          <p:nvPr>
            <p:ph idx="1"/>
          </p:nvPr>
        </p:nvSpPr>
        <p:spPr>
          <a:xfrm>
            <a:off x="10365701" y="1974855"/>
            <a:ext cx="12343597"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2702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0365701" y="1974855"/>
            <a:ext cx="12343597" cy="9747251"/>
          </a:xfrm>
        </p:spPr>
        <p:txBody>
          <a:bodyPr anchor="t"/>
          <a:lstStyle>
            <a:lvl1pPr marL="0" indent="0">
              <a:buNone/>
              <a:defRPr sz="6400"/>
            </a:lvl1pPr>
            <a:lvl2pPr marL="914377" indent="0">
              <a:buNone/>
              <a:defRPr sz="5600"/>
            </a:lvl2pPr>
            <a:lvl3pPr marL="1828756" indent="0">
              <a:buNone/>
              <a:defRPr sz="4800"/>
            </a:lvl3pPr>
            <a:lvl4pPr marL="2743133" indent="0">
              <a:buNone/>
              <a:defRPr sz="4000"/>
            </a:lvl4pPr>
            <a:lvl5pPr marL="3657507"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12/29/2021</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6818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5"/>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676291" y="3651251"/>
            <a:ext cx="21029831" cy="870267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1676291" y="12712701"/>
            <a:ext cx="5486043"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1161F041-D29B-8C4F-81D4-F6B9816EE8A8}" type="datetimeFigureOut">
              <a:rPr kumimoji="1" lang="ko-Kore-KR" altLang="en-US" smtClean="0"/>
              <a:t>12/29/2021</a:t>
            </a:fld>
            <a:endParaRPr kumimoji="1" lang="ko-Kore-KR" altLang="en-US"/>
          </a:p>
        </p:txBody>
      </p:sp>
      <p:sp>
        <p:nvSpPr>
          <p:cNvPr id="5" name="Footer Placeholder 4"/>
          <p:cNvSpPr>
            <a:spLocks noGrp="1"/>
          </p:cNvSpPr>
          <p:nvPr>
            <p:ph type="ftr" sz="quarter" idx="3"/>
          </p:nvPr>
        </p:nvSpPr>
        <p:spPr>
          <a:xfrm>
            <a:off x="8076675" y="12712701"/>
            <a:ext cx="8229064"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17220079" y="12712701"/>
            <a:ext cx="5486043"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14978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8756"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7" indent="-457187" algn="l" defTabSz="1828756"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7" algn="l" defTabSz="1828756"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7" algn="l" defTabSz="1828756"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3"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6" rtl="0" eaLnBrk="1" latinLnBrk="0" hangingPunct="1">
        <a:defRPr sz="3600" kern="1200">
          <a:solidFill>
            <a:schemeClr val="tx1"/>
          </a:solidFill>
          <a:latin typeface="+mn-lt"/>
          <a:ea typeface="+mn-ea"/>
          <a:cs typeface="+mn-cs"/>
        </a:defRPr>
      </a:lvl1pPr>
      <a:lvl2pPr marL="914377" algn="l" defTabSz="1828756" rtl="0" eaLnBrk="1" latinLnBrk="0" hangingPunct="1">
        <a:defRPr sz="3600" kern="1200">
          <a:solidFill>
            <a:schemeClr val="tx1"/>
          </a:solidFill>
          <a:latin typeface="+mn-lt"/>
          <a:ea typeface="+mn-ea"/>
          <a:cs typeface="+mn-cs"/>
        </a:defRPr>
      </a:lvl2pPr>
      <a:lvl3pPr marL="1828756" algn="l" defTabSz="1828756" rtl="0" eaLnBrk="1" latinLnBrk="0" hangingPunct="1">
        <a:defRPr sz="3600" kern="1200">
          <a:solidFill>
            <a:schemeClr val="tx1"/>
          </a:solidFill>
          <a:latin typeface="+mn-lt"/>
          <a:ea typeface="+mn-ea"/>
          <a:cs typeface="+mn-cs"/>
        </a:defRPr>
      </a:lvl3pPr>
      <a:lvl4pPr marL="2743133" algn="l" defTabSz="1828756" rtl="0" eaLnBrk="1" latinLnBrk="0" hangingPunct="1">
        <a:defRPr sz="3600" kern="1200">
          <a:solidFill>
            <a:schemeClr val="tx1"/>
          </a:solidFill>
          <a:latin typeface="+mn-lt"/>
          <a:ea typeface="+mn-ea"/>
          <a:cs typeface="+mn-cs"/>
        </a:defRPr>
      </a:lvl4pPr>
      <a:lvl5pPr marL="3657507" algn="l" defTabSz="1828756" rtl="0" eaLnBrk="1" latinLnBrk="0" hangingPunct="1">
        <a:defRPr sz="3600" kern="1200">
          <a:solidFill>
            <a:schemeClr val="tx1"/>
          </a:solidFill>
          <a:latin typeface="+mn-lt"/>
          <a:ea typeface="+mn-ea"/>
          <a:cs typeface="+mn-cs"/>
        </a:defRPr>
      </a:lvl5pPr>
      <a:lvl6pPr marL="4571886" algn="l" defTabSz="1828756" rtl="0" eaLnBrk="1" latinLnBrk="0" hangingPunct="1">
        <a:defRPr sz="3600" kern="1200">
          <a:solidFill>
            <a:schemeClr val="tx1"/>
          </a:solidFill>
          <a:latin typeface="+mn-lt"/>
          <a:ea typeface="+mn-ea"/>
          <a:cs typeface="+mn-cs"/>
        </a:defRPr>
      </a:lvl6pPr>
      <a:lvl7pPr marL="5486263" algn="l" defTabSz="1828756" rtl="0" eaLnBrk="1" latinLnBrk="0" hangingPunct="1">
        <a:defRPr sz="3600" kern="1200">
          <a:solidFill>
            <a:schemeClr val="tx1"/>
          </a:solidFill>
          <a:latin typeface="+mn-lt"/>
          <a:ea typeface="+mn-ea"/>
          <a:cs typeface="+mn-cs"/>
        </a:defRPr>
      </a:lvl7pPr>
      <a:lvl8pPr marL="6400640" algn="l" defTabSz="1828756" rtl="0" eaLnBrk="1" latinLnBrk="0" hangingPunct="1">
        <a:defRPr sz="3600" kern="1200">
          <a:solidFill>
            <a:schemeClr val="tx1"/>
          </a:solidFill>
          <a:latin typeface="+mn-lt"/>
          <a:ea typeface="+mn-ea"/>
          <a:cs typeface="+mn-cs"/>
        </a:defRPr>
      </a:lvl8pPr>
      <a:lvl9pPr marL="7315017" algn="l" defTabSz="182875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1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15.png"/><Relationship Id="rId9"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0.png"/><Relationship Id="rId7"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65.png"/><Relationship Id="rId5" Type="http://schemas.openxmlformats.org/officeDocument/2006/relationships/image" Target="../media/image101.png"/><Relationship Id="rId10" Type="http://schemas.openxmlformats.org/officeDocument/2006/relationships/customXml" Target="../ink/ink1.xml"/><Relationship Id="rId4" Type="http://schemas.openxmlformats.org/officeDocument/2006/relationships/image" Target="../media/image10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20.pn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2.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2.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5.jpeg"/><Relationship Id="rId9" Type="http://schemas.openxmlformats.org/officeDocument/2006/relationships/image" Target="../media/image44.png"/><Relationship Id="rId1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hyperlink" Target="https://ko.d2l.ai/" TargetMode="External"/><Relationship Id="rId3" Type="http://schemas.openxmlformats.org/officeDocument/2006/relationships/image" Target="../media/image2.png"/><Relationship Id="rId7" Type="http://schemas.openxmlformats.org/officeDocument/2006/relationships/hyperlink" Target="https://d2l.ai/chapter_appendix-mathematics-for-deep-learning/index.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cs.cornell.edu/courses/cs4780/2018fa/lectures/lecturenote12.html" TargetMode="External"/><Relationship Id="rId5" Type="http://schemas.openxmlformats.org/officeDocument/2006/relationships/hyperlink" Target="https://www.deeplearningbook.org/" TargetMode="External"/><Relationship Id="rId4" Type="http://schemas.openxmlformats.org/officeDocument/2006/relationships/hyperlink" Target="https://www.deeplearningbook.org/contents/ml.html" TargetMode="External"/><Relationship Id="rId9" Type="http://schemas.openxmlformats.org/officeDocument/2006/relationships/image" Target="../media/image78.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hape 219">
            <a:extLst>
              <a:ext uri="{FF2B5EF4-FFF2-40B4-BE49-F238E27FC236}">
                <a16:creationId xmlns:a16="http://schemas.microsoft.com/office/drawing/2014/main" id="{D1DA626E-FE1D-3748-8C05-FF0A3F27A833}"/>
              </a:ext>
            </a:extLst>
          </p:cNvPr>
          <p:cNvSpPr/>
          <p:nvPr/>
        </p:nvSpPr>
        <p:spPr>
          <a:xfrm>
            <a:off x="2413000" y="3689648"/>
            <a:ext cx="17526000" cy="25648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4000" spc="-39">
                <a:latin typeface="SpoqaHanSans-Bold"/>
                <a:ea typeface="SpoqaHanSans-Bold"/>
                <a:cs typeface="SpoqaHanSans-Bold"/>
                <a:sym typeface="SpoqaHanSans-Bold"/>
              </a:defRPr>
            </a:pPr>
            <a:r>
              <a:rPr lang="en-US" b="1" dirty="0">
                <a:latin typeface="+mj-ea"/>
                <a:ea typeface="+mj-ea"/>
              </a:rPr>
              <a:t>ML </a:t>
            </a:r>
            <a:r>
              <a:rPr lang="ko-KR" altLang="en-US" b="1" dirty="0">
                <a:latin typeface="+mj-ea"/>
                <a:ea typeface="+mj-ea"/>
              </a:rPr>
              <a:t>기초</a:t>
            </a:r>
            <a:endParaRPr lang="en" b="1" dirty="0">
              <a:latin typeface="+mj-ea"/>
              <a:ea typeface="+mj-ea"/>
            </a:endParaRPr>
          </a:p>
          <a:p>
            <a:pPr algn="r">
              <a:defRPr sz="4000" spc="-39">
                <a:latin typeface="SpoqaHanSans-Bold"/>
                <a:ea typeface="SpoqaHanSans-Bold"/>
                <a:cs typeface="SpoqaHanSans-Bold"/>
                <a:sym typeface="SpoqaHanSans-Bold"/>
              </a:defRPr>
            </a:pPr>
            <a:endParaRPr lang="en" b="1" dirty="0">
              <a:latin typeface="+mj-ea"/>
              <a:ea typeface="+mj-ea"/>
            </a:endParaRPr>
          </a:p>
          <a:p>
            <a:pPr algn="r">
              <a:defRPr sz="4000" spc="-39">
                <a:latin typeface="SpoqaHanSans-Bold"/>
                <a:ea typeface="SpoqaHanSans-Bold"/>
                <a:cs typeface="SpoqaHanSans-Bold"/>
                <a:sym typeface="SpoqaHanSans-Bold"/>
              </a:defRPr>
            </a:pPr>
            <a:r>
              <a:rPr lang="en-US" altLang="ko-KR" b="1" dirty="0">
                <a:solidFill>
                  <a:srgbClr val="ED234B"/>
                </a:solidFill>
                <a:latin typeface="+mj-ea"/>
                <a:ea typeface="+mj-ea"/>
              </a:rPr>
              <a:t>1</a:t>
            </a:r>
            <a:r>
              <a:rPr b="1" dirty="0">
                <a:solidFill>
                  <a:srgbClr val="ED234B"/>
                </a:solidFill>
                <a:latin typeface="+mj-ea"/>
                <a:ea typeface="+mj-ea"/>
              </a:rPr>
              <a:t> </a:t>
            </a:r>
            <a:r>
              <a:rPr lang="en-US" altLang="ko-Kore-KR" b="1" dirty="0">
                <a:latin typeface="+mj-ea"/>
                <a:ea typeface="+mj-ea"/>
              </a:rPr>
              <a:t>AI vs </a:t>
            </a:r>
            <a:r>
              <a:rPr lang="ko-KR" altLang="en-US" b="1" dirty="0" err="1">
                <a:latin typeface="+mj-ea"/>
                <a:ea typeface="+mj-ea"/>
              </a:rPr>
              <a:t>머신러닝</a:t>
            </a:r>
            <a:r>
              <a:rPr lang="ko-KR" altLang="en-US" b="1" dirty="0">
                <a:latin typeface="+mj-ea"/>
                <a:ea typeface="+mj-ea"/>
              </a:rPr>
              <a:t> </a:t>
            </a:r>
            <a:r>
              <a:rPr lang="en-US" altLang="ko-KR" b="1" dirty="0">
                <a:latin typeface="+mj-ea"/>
                <a:ea typeface="+mj-ea"/>
              </a:rPr>
              <a:t>vs </a:t>
            </a:r>
            <a:r>
              <a:rPr lang="ko-KR" altLang="en-US" b="1" dirty="0" err="1">
                <a:latin typeface="+mj-ea"/>
                <a:ea typeface="+mj-ea"/>
              </a:rPr>
              <a:t>딥러닝</a:t>
            </a:r>
            <a:endParaRPr lang="ko-KR" altLang="en-US" b="1" dirty="0">
              <a:latin typeface="+mj-ea"/>
              <a:ea typeface="+mj-ea"/>
            </a:endParaRPr>
          </a:p>
          <a:p>
            <a:pPr algn="r">
              <a:defRPr sz="4000" spc="-39">
                <a:latin typeface="SpoqaHanSans-Bold"/>
                <a:ea typeface="SpoqaHanSans-Bold"/>
                <a:cs typeface="SpoqaHanSans-Bold"/>
                <a:sym typeface="SpoqaHanSans-Bold"/>
              </a:defRPr>
            </a:pPr>
            <a:endParaRPr b="1" dirty="0">
              <a:latin typeface="+mj-ea"/>
              <a:ea typeface="+mj-ea"/>
            </a:endParaRPr>
          </a:p>
        </p:txBody>
      </p:sp>
      <p:sp>
        <p:nvSpPr>
          <p:cNvPr id="7" name="슬라이드 번호 개체 틀 4">
            <a:extLst>
              <a:ext uri="{FF2B5EF4-FFF2-40B4-BE49-F238E27FC236}">
                <a16:creationId xmlns:a16="http://schemas.microsoft.com/office/drawing/2014/main" id="{C1876509-6B89-0241-B5AC-8FBEDEDE61E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61351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181933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&gt; ML &gt; </a:t>
            </a:r>
            <a:r>
              <a:rPr lang="ko-KR" altLang="en-US" dirty="0">
                <a:latin typeface="맑은 고딕" panose="020B0503020000020004" pitchFamily="50" charset="-127"/>
                <a:ea typeface="맑은 고딕" panose="020B0503020000020004" pitchFamily="50" charset="-127"/>
              </a:rPr>
              <a:t>표현</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학습 </a:t>
            </a:r>
            <a:r>
              <a:rPr lang="en-US" altLang="ko-KR" dirty="0">
                <a:latin typeface="맑은 고딕" panose="020B0503020000020004" pitchFamily="50" charset="-127"/>
                <a:ea typeface="맑은 고딕" panose="020B0503020000020004" pitchFamily="50" charset="-127"/>
              </a:rPr>
              <a:t>&gt; </a:t>
            </a:r>
            <a:r>
              <a:rPr lang="ko-KR" altLang="en-US" dirty="0">
                <a:latin typeface="맑은 고딕" panose="020B0503020000020004" pitchFamily="50" charset="-127"/>
                <a:ea typeface="맑은 고딕" panose="020B0503020000020004" pitchFamily="50" charset="-127"/>
              </a:rPr>
              <a:t>깊은 학습 </a:t>
            </a:r>
            <a:r>
              <a:rPr lang="en-US" altLang="ko-KR" dirty="0">
                <a:latin typeface="맑은 고딕" panose="020B0503020000020004" pitchFamily="50" charset="-127"/>
                <a:ea typeface="맑은 고딕" panose="020B0503020000020004" pitchFamily="50" charset="-127"/>
              </a:rPr>
              <a:t>(Deep Learning)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0" name="Picture 2" descr="Theoretical Motivations for Deep Learning | Rinu Boney">
            <a:extLst>
              <a:ext uri="{FF2B5EF4-FFF2-40B4-BE49-F238E27FC236}">
                <a16:creationId xmlns:a16="http://schemas.microsoft.com/office/drawing/2014/main" id="{1F916FB2-AAD4-F341-985E-74D6AFC8B2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0" r="10951"/>
          <a:stretch/>
        </p:blipFill>
        <p:spPr bwMode="auto">
          <a:xfrm>
            <a:off x="18486379" y="0"/>
            <a:ext cx="5986385" cy="84558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D958D4CD-3AD5-D24A-8586-624A6F6E6B5A}"/>
              </a:ext>
            </a:extLst>
          </p:cNvPr>
          <p:cNvSpPr/>
          <p:nvPr/>
        </p:nvSpPr>
        <p:spPr>
          <a:xfrm>
            <a:off x="14201971" y="229697"/>
            <a:ext cx="8400826"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et al.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Vol. 1. No. 2. Cambridge: MIT press, 2016.</a:t>
            </a:r>
            <a:endParaRPr lang="ko-Kore-KR" altLang="en-US" dirty="0"/>
          </a:p>
        </p:txBody>
      </p:sp>
      <p:pic>
        <p:nvPicPr>
          <p:cNvPr id="30722" name="Picture 2" descr="How do stacked CNN layers work? - Data Science Stack Exchange">
            <a:extLst>
              <a:ext uri="{FF2B5EF4-FFF2-40B4-BE49-F238E27FC236}">
                <a16:creationId xmlns:a16="http://schemas.microsoft.com/office/drawing/2014/main" id="{A33F2CC4-C2B3-7840-9E78-B72F84AE4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478" y="9117009"/>
            <a:ext cx="8939014" cy="371221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3AB5E31-7D03-1541-BB1A-E4DE37977EC8}"/>
              </a:ext>
            </a:extLst>
          </p:cNvPr>
          <p:cNvSpPr/>
          <p:nvPr/>
        </p:nvSpPr>
        <p:spPr>
          <a:xfrm>
            <a:off x="4360278" y="12899722"/>
            <a:ext cx="12188825" cy="646331"/>
          </a:xfrm>
          <a:prstGeom prst="rect">
            <a:avLst/>
          </a:prstGeom>
        </p:spPr>
        <p:txBody>
          <a:bodyPr>
            <a:spAutoFit/>
          </a:bodyPr>
          <a:lstStyle/>
          <a:p>
            <a:r>
              <a:rPr lang="en" altLang="ko-Kore-KR" dirty="0" err="1">
                <a:solidFill>
                  <a:srgbClr val="222222"/>
                </a:solidFill>
                <a:latin typeface="Arial" panose="020B0604020202020204" pitchFamily="34" charset="0"/>
              </a:rPr>
              <a:t>Mikołajczyk</a:t>
            </a:r>
            <a:r>
              <a:rPr lang="en" altLang="ko-Kore-KR" dirty="0">
                <a:solidFill>
                  <a:srgbClr val="222222"/>
                </a:solidFill>
                <a:latin typeface="Arial" panose="020B0604020202020204" pitchFamily="34" charset="0"/>
              </a:rPr>
              <a:t>, Agnieszka, and </a:t>
            </a:r>
            <a:r>
              <a:rPr lang="en" altLang="ko-Kore-KR" dirty="0" err="1">
                <a:solidFill>
                  <a:srgbClr val="222222"/>
                </a:solidFill>
                <a:latin typeface="Arial" panose="020B0604020202020204" pitchFamily="34" charset="0"/>
              </a:rPr>
              <a:t>Michał</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Grochowski</a:t>
            </a:r>
            <a:r>
              <a:rPr lang="en" altLang="ko-Kore-KR" dirty="0">
                <a:solidFill>
                  <a:srgbClr val="222222"/>
                </a:solidFill>
                <a:latin typeface="Arial" panose="020B0604020202020204" pitchFamily="34" charset="0"/>
              </a:rPr>
              <a:t>. "Data augmentation for improving deep learning in image classification problem." </a:t>
            </a:r>
            <a:r>
              <a:rPr lang="en" altLang="ko-Kore-KR" i="1" dirty="0">
                <a:solidFill>
                  <a:srgbClr val="222222"/>
                </a:solidFill>
                <a:latin typeface="Arial" panose="020B0604020202020204" pitchFamily="34" charset="0"/>
              </a:rPr>
              <a:t>2018 international interdisciplinary PhD workshop (</a:t>
            </a:r>
            <a:r>
              <a:rPr lang="en" altLang="ko-Kore-KR" i="1" dirty="0" err="1">
                <a:solidFill>
                  <a:srgbClr val="222222"/>
                </a:solidFill>
                <a:latin typeface="Arial" panose="020B0604020202020204" pitchFamily="34" charset="0"/>
              </a:rPr>
              <a:t>IIPhDW</a:t>
            </a:r>
            <a:r>
              <a:rPr lang="en" altLang="ko-Kore-KR" i="1" dirty="0">
                <a:solidFill>
                  <a:srgbClr val="222222"/>
                </a:solidFill>
                <a:latin typeface="Arial" panose="020B0604020202020204" pitchFamily="34" charset="0"/>
              </a:rPr>
              <a:t>)</a:t>
            </a:r>
            <a:r>
              <a:rPr lang="en" altLang="ko-Kore-KR" dirty="0">
                <a:solidFill>
                  <a:srgbClr val="222222"/>
                </a:solidFill>
                <a:latin typeface="Arial" panose="020B0604020202020204" pitchFamily="34" charset="0"/>
              </a:rPr>
              <a:t>. IEEE, 2018</a:t>
            </a:r>
            <a:endParaRPr lang="ko-Kore-KR" altLang="en-US" dirty="0"/>
          </a:p>
        </p:txBody>
      </p:sp>
      <p:pic>
        <p:nvPicPr>
          <p:cNvPr id="30725" name="Picture 5" descr="Flow diagram of support vector machine (SVM) image processing... | Download  Scientific Diagram">
            <a:extLst>
              <a:ext uri="{FF2B5EF4-FFF2-40B4-BE49-F238E27FC236}">
                <a16:creationId xmlns:a16="http://schemas.microsoft.com/office/drawing/2014/main" id="{765BEBAF-B7EB-9044-A07E-D05C42E9D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478" y="3873667"/>
            <a:ext cx="9520302" cy="339370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E146067-02A3-8D47-A108-B93964703F83}"/>
              </a:ext>
            </a:extLst>
          </p:cNvPr>
          <p:cNvSpPr/>
          <p:nvPr/>
        </p:nvSpPr>
        <p:spPr>
          <a:xfrm>
            <a:off x="4941565" y="7453091"/>
            <a:ext cx="12188825" cy="646331"/>
          </a:xfrm>
          <a:prstGeom prst="rect">
            <a:avLst/>
          </a:prstGeom>
        </p:spPr>
        <p:txBody>
          <a:bodyPr>
            <a:spAutoFit/>
          </a:bodyPr>
          <a:lstStyle/>
          <a:p>
            <a:r>
              <a:rPr lang="en" altLang="ko-Kore-KR" dirty="0">
                <a:solidFill>
                  <a:srgbClr val="222222"/>
                </a:solidFill>
                <a:latin typeface="Arial" panose="020B0604020202020204" pitchFamily="34" charset="0"/>
              </a:rPr>
              <a:t>Xiao, Cheng, et al. "On fault prediction for wind turbine pitch system using radar chart and support vector machine approach." </a:t>
            </a:r>
            <a:r>
              <a:rPr lang="en" altLang="ko-Kore-KR" i="1" dirty="0">
                <a:solidFill>
                  <a:srgbClr val="222222"/>
                </a:solidFill>
                <a:latin typeface="Arial" panose="020B0604020202020204" pitchFamily="34" charset="0"/>
              </a:rPr>
              <a:t>Energies</a:t>
            </a:r>
            <a:r>
              <a:rPr lang="en" altLang="ko-Kore-KR" dirty="0">
                <a:solidFill>
                  <a:srgbClr val="222222"/>
                </a:solidFill>
                <a:latin typeface="Arial" panose="020B0604020202020204" pitchFamily="34" charset="0"/>
              </a:rPr>
              <a:t> 12.14 (2019): 2693.</a:t>
            </a:r>
            <a:endParaRPr lang="ko-Kore-KR" altLang="en-US" dirty="0"/>
          </a:p>
        </p:txBody>
      </p:sp>
      <p:sp>
        <p:nvSpPr>
          <p:cNvPr id="8" name="TextBox 7">
            <a:extLst>
              <a:ext uri="{FF2B5EF4-FFF2-40B4-BE49-F238E27FC236}">
                <a16:creationId xmlns:a16="http://schemas.microsoft.com/office/drawing/2014/main" id="{0CB6B719-1234-4D4D-B3AE-1DFF8473BBE1}"/>
              </a:ext>
            </a:extLst>
          </p:cNvPr>
          <p:cNvSpPr txBox="1"/>
          <p:nvPr/>
        </p:nvSpPr>
        <p:spPr>
          <a:xfrm>
            <a:off x="1777485" y="3158436"/>
            <a:ext cx="8145178" cy="523220"/>
          </a:xfrm>
          <a:prstGeom prst="rect">
            <a:avLst/>
          </a:prstGeom>
          <a:noFill/>
        </p:spPr>
        <p:txBody>
          <a:bodyPr wrap="none" rtlCol="0">
            <a:spAutoFit/>
          </a:bodyPr>
          <a:lstStyle/>
          <a:p>
            <a:r>
              <a:rPr kumimoji="1" lang="ko-Kore-KR" altLang="en-US" sz="2800" b="1" dirty="0">
                <a:latin typeface="맑은 고딕" panose="020B0503020000020004" pitchFamily="50" charset="-127"/>
                <a:ea typeface="맑은 고딕" panose="020B0503020000020004" pitchFamily="50" charset="-127"/>
              </a:rPr>
              <a:t>전통적인 머신러닝</a:t>
            </a:r>
            <a:r>
              <a:rPr kumimoji="1" lang="en-US" altLang="ko-KR" sz="2800" b="1" dirty="0">
                <a:latin typeface="맑은 고딕" panose="020B0503020000020004" pitchFamily="50" charset="-127"/>
                <a:ea typeface="맑은 고딕" panose="020B0503020000020004" pitchFamily="50" charset="-127"/>
              </a:rPr>
              <a:t>: Hand-craft </a:t>
            </a:r>
            <a:r>
              <a:rPr kumimoji="1" lang="ko-KR" altLang="en-US" sz="2800" b="1" dirty="0">
                <a:latin typeface="맑은 고딕" panose="020B0503020000020004" pitchFamily="50" charset="-127"/>
                <a:ea typeface="맑은 고딕" panose="020B0503020000020004" pitchFamily="50" charset="-127"/>
              </a:rPr>
              <a:t>피처 엔지니어링</a:t>
            </a:r>
            <a:r>
              <a:rPr kumimoji="1" lang="en-US" altLang="ko-KR" sz="2800" b="1" dirty="0">
                <a:latin typeface="맑은 고딕" panose="020B0503020000020004" pitchFamily="50" charset="-127"/>
                <a:ea typeface="맑은 고딕" panose="020B0503020000020004" pitchFamily="50" charset="-127"/>
              </a:rPr>
              <a:t>!</a:t>
            </a:r>
            <a:endParaRPr kumimoji="1" lang="ko-Kore-KR" altLang="en-US" sz="2800" b="1" dirty="0">
              <a:latin typeface="맑은 고딕" panose="020B0503020000020004" pitchFamily="50" charset="-127"/>
              <a:ea typeface="맑은 고딕" panose="020B0503020000020004" pitchFamily="50" charset="-127"/>
            </a:endParaRPr>
          </a:p>
        </p:txBody>
      </p:sp>
      <p:sp>
        <p:nvSpPr>
          <p:cNvPr id="25" name="TextBox 24">
            <a:extLst>
              <a:ext uri="{FF2B5EF4-FFF2-40B4-BE49-F238E27FC236}">
                <a16:creationId xmlns:a16="http://schemas.microsoft.com/office/drawing/2014/main" id="{F6D8F0AE-D584-9847-B652-C480F3013D2A}"/>
              </a:ext>
            </a:extLst>
          </p:cNvPr>
          <p:cNvSpPr txBox="1"/>
          <p:nvPr/>
        </p:nvSpPr>
        <p:spPr>
          <a:xfrm>
            <a:off x="1726198" y="8556521"/>
            <a:ext cx="17809824" cy="523220"/>
          </a:xfrm>
          <a:prstGeom prst="rect">
            <a:avLst/>
          </a:prstGeom>
          <a:noFill/>
        </p:spPr>
        <p:txBody>
          <a:bodyPr wrap="square" rtlCol="0">
            <a:spAutoFit/>
          </a:bodyPr>
          <a:lstStyle/>
          <a:p>
            <a:r>
              <a:rPr kumimoji="1" lang="ko-KR" altLang="en-US" sz="2800" b="1" dirty="0" err="1">
                <a:latin typeface="맑은 고딕" panose="020B0503020000020004" pitchFamily="50" charset="-127"/>
                <a:ea typeface="맑은 고딕" panose="020B0503020000020004" pitchFamily="50" charset="-127"/>
              </a:rPr>
              <a:t>딥러닝</a:t>
            </a:r>
            <a:r>
              <a:rPr kumimoji="1" lang="en-US" altLang="ko-KR" sz="2800" b="1" dirty="0">
                <a:latin typeface="맑은 고딕" panose="020B0503020000020004" pitchFamily="50" charset="-127"/>
                <a:ea typeface="맑은 고딕" panose="020B0503020000020004" pitchFamily="50" charset="-127"/>
              </a:rPr>
              <a:t>: </a:t>
            </a:r>
            <a:r>
              <a:rPr kumimoji="1" lang="ko-KR" altLang="en-US" sz="2800" b="1" dirty="0">
                <a:latin typeface="맑은 고딕" panose="020B0503020000020004" pitchFamily="50" charset="-127"/>
                <a:ea typeface="맑은 고딕" panose="020B0503020000020004" pitchFamily="50" charset="-127"/>
              </a:rPr>
              <a:t>피처 엔지니어링을 </a:t>
            </a:r>
            <a:r>
              <a:rPr kumimoji="1" lang="en-US" altLang="ko-KR" sz="2800" b="1" dirty="0">
                <a:latin typeface="맑은 고딕" panose="020B0503020000020004" pitchFamily="50" charset="-127"/>
                <a:ea typeface="맑은 고딕" panose="020B0503020000020004" pitchFamily="50" charset="-127"/>
              </a:rPr>
              <a:t>DNN</a:t>
            </a:r>
            <a:r>
              <a:rPr kumimoji="1" lang="ko-KR" altLang="en-US" sz="2800" b="1" dirty="0">
                <a:latin typeface="맑은 고딕" panose="020B0503020000020004" pitchFamily="50" charset="-127"/>
                <a:ea typeface="맑은 고딕" panose="020B0503020000020004" pitchFamily="50" charset="-127"/>
              </a:rPr>
              <a:t>이 어느정도 알아서</a:t>
            </a:r>
            <a:r>
              <a:rPr kumimoji="1" lang="en-US" altLang="ko-KR" sz="2800" b="1" dirty="0">
                <a:latin typeface="맑은 고딕" panose="020B0503020000020004" pitchFamily="50" charset="-127"/>
                <a:ea typeface="맑은 고딕" panose="020B0503020000020004" pitchFamily="50" charset="-127"/>
              </a:rPr>
              <a:t>! (</a:t>
            </a:r>
            <a:r>
              <a:rPr kumimoji="1" lang="ko-KR" altLang="en-US" sz="2800" b="1" dirty="0">
                <a:latin typeface="맑은 고딕" panose="020B0503020000020004" pitchFamily="50" charset="-127"/>
                <a:ea typeface="맑은 고딕" panose="020B0503020000020004" pitchFamily="50" charset="-127"/>
              </a:rPr>
              <a:t>표현</a:t>
            </a:r>
            <a:r>
              <a:rPr kumimoji="1" lang="en-US" altLang="ko-KR" sz="2800" b="1" dirty="0">
                <a:latin typeface="맑은 고딕" panose="020B0503020000020004" pitchFamily="50" charset="-127"/>
                <a:ea typeface="맑은 고딕" panose="020B0503020000020004" pitchFamily="50" charset="-127"/>
              </a:rPr>
              <a:t> </a:t>
            </a:r>
            <a:r>
              <a:rPr kumimoji="1" lang="ko-KR" altLang="en-US" sz="2800" b="1" dirty="0">
                <a:latin typeface="맑은 고딕" panose="020B0503020000020004" pitchFamily="50" charset="-127"/>
                <a:ea typeface="맑은 고딕" panose="020B0503020000020004" pitchFamily="50" charset="-127"/>
              </a:rPr>
              <a:t>학습과 분류를 동시에</a:t>
            </a:r>
            <a:r>
              <a:rPr kumimoji="1" lang="en-US" altLang="ko-KR" sz="2800" b="1" dirty="0">
                <a:latin typeface="맑은 고딕" panose="020B0503020000020004" pitchFamily="50" charset="-127"/>
                <a:ea typeface="맑은 고딕" panose="020B0503020000020004" pitchFamily="50" charset="-127"/>
              </a:rPr>
              <a:t>!)</a:t>
            </a:r>
            <a:endParaRPr kumimoji="1" lang="ko-Kore-KR" altLang="en-US" sz="28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39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hape 219">
            <a:extLst>
              <a:ext uri="{FF2B5EF4-FFF2-40B4-BE49-F238E27FC236}">
                <a16:creationId xmlns:a16="http://schemas.microsoft.com/office/drawing/2014/main" id="{D1DA626E-FE1D-3748-8C05-FF0A3F27A833}"/>
              </a:ext>
            </a:extLst>
          </p:cNvPr>
          <p:cNvSpPr/>
          <p:nvPr/>
        </p:nvSpPr>
        <p:spPr>
          <a:xfrm>
            <a:off x="2413000" y="3689648"/>
            <a:ext cx="17526000" cy="25648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4000" spc="-39">
                <a:latin typeface="SpoqaHanSans-Bold"/>
                <a:ea typeface="SpoqaHanSans-Bold"/>
                <a:cs typeface="SpoqaHanSans-Bold"/>
                <a:sym typeface="SpoqaHanSans-Bold"/>
              </a:defRPr>
            </a:pPr>
            <a:r>
              <a:rPr lang="en-US" b="1" dirty="0">
                <a:latin typeface="맑은 고딕" panose="020B0503020000020004" pitchFamily="50" charset="-127"/>
                <a:ea typeface="맑은 고딕" panose="020B0503020000020004" pitchFamily="50" charset="-127"/>
              </a:rPr>
              <a:t>ML </a:t>
            </a:r>
            <a:r>
              <a:rPr lang="ko-KR" altLang="en-US" b="1" dirty="0">
                <a:latin typeface="맑은 고딕" panose="020B0503020000020004" pitchFamily="50" charset="-127"/>
                <a:ea typeface="맑은 고딕" panose="020B0503020000020004" pitchFamily="50" charset="-127"/>
              </a:rPr>
              <a:t>기초</a:t>
            </a: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r>
              <a:rPr lang="en-US" altLang="ko-KR" b="1" dirty="0">
                <a:solidFill>
                  <a:srgbClr val="ED234B"/>
                </a:solidFill>
                <a:latin typeface="맑은 고딕" panose="020B0503020000020004" pitchFamily="50" charset="-127"/>
                <a:ea typeface="맑은 고딕" panose="020B0503020000020004" pitchFamily="50" charset="-127"/>
              </a:rPr>
              <a:t>2</a:t>
            </a:r>
            <a:r>
              <a:rPr b="1" dirty="0">
                <a:solidFill>
                  <a:srgbClr val="ED234B"/>
                </a:solidFill>
                <a:latin typeface="맑은 고딕" panose="020B0503020000020004" pitchFamily="50" charset="-127"/>
                <a:ea typeface="맑은 고딕" panose="020B0503020000020004" pitchFamily="50" charset="-127"/>
              </a:rPr>
              <a:t> </a:t>
            </a:r>
            <a:r>
              <a:rPr lang="ko-KR" altLang="en-US" b="1" dirty="0">
                <a:latin typeface="맑은 고딕" panose="020B0503020000020004" pitchFamily="50" charset="-127"/>
                <a:ea typeface="맑은 고딕" panose="020B0503020000020004" pitchFamily="50" charset="-127"/>
              </a:rPr>
              <a:t>기계 학습의 종류</a:t>
            </a:r>
          </a:p>
          <a:p>
            <a:pPr algn="r">
              <a:defRPr sz="4000" spc="-39">
                <a:latin typeface="SpoqaHanSans-Bold"/>
                <a:ea typeface="SpoqaHanSans-Bold"/>
                <a:cs typeface="SpoqaHanSans-Bold"/>
                <a:sym typeface="SpoqaHanSans-Bold"/>
              </a:defRPr>
            </a:pPr>
            <a:endParaRPr b="1" dirty="0">
              <a:latin typeface="맑은 고딕" panose="020B0503020000020004" pitchFamily="50" charset="-127"/>
              <a:ea typeface="맑은 고딕" panose="020B0503020000020004" pitchFamily="50" charset="-127"/>
            </a:endParaRPr>
          </a:p>
        </p:txBody>
      </p:sp>
      <p:sp>
        <p:nvSpPr>
          <p:cNvPr id="7" name="슬라이드 번호 개체 틀 4">
            <a:extLst>
              <a:ext uri="{FF2B5EF4-FFF2-40B4-BE49-F238E27FC236}">
                <a16:creationId xmlns:a16="http://schemas.microsoft.com/office/drawing/2014/main" id="{C1876509-6B89-0241-B5AC-8FBEDEDE61E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12090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이란</a:t>
            </a:r>
            <a:r>
              <a:rPr lang="en-US" altLang="ko-KR" dirty="0">
                <a:latin typeface="맑은 고딕" panose="020B0503020000020004" pitchFamily="50" charset="-127"/>
                <a:ea typeface="맑은 고딕" panose="020B0503020000020004" pitchFamily="50" charset="-127"/>
              </a:rPr>
              <a:t>?</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모서리가 둥근 직사각형 1">
            <a:extLst>
              <a:ext uri="{FF2B5EF4-FFF2-40B4-BE49-F238E27FC236}">
                <a16:creationId xmlns:a16="http://schemas.microsoft.com/office/drawing/2014/main" id="{4E79DEBB-91F6-2F47-BA73-6D23D5FBCB3E}"/>
              </a:ext>
            </a:extLst>
          </p:cNvPr>
          <p:cNvSpPr/>
          <p:nvPr/>
        </p:nvSpPr>
        <p:spPr>
          <a:xfrm>
            <a:off x="7406105" y="8298160"/>
            <a:ext cx="4968552" cy="2664296"/>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ore-KR" sz="4400" dirty="0">
                <a:latin typeface="Spoqa Han Sans Neo" panose="020B0500000000000000" pitchFamily="34" charset="-128"/>
                <a:ea typeface="Spoqa Han Sans Neo" panose="020B0500000000000000" pitchFamily="34" charset="-128"/>
              </a:rPr>
              <a:t>model (h)</a:t>
            </a:r>
            <a:endParaRPr kumimoji="1" lang="ko-Kore-KR" altLang="en-US" sz="4400" dirty="0">
              <a:latin typeface="Spoqa Han Sans Neo" panose="020B0500000000000000" pitchFamily="34" charset="-128"/>
              <a:ea typeface="Spoqa Han Sans Neo" panose="020B0500000000000000" pitchFamily="34" charset="-128"/>
            </a:endParaRPr>
          </a:p>
        </p:txBody>
      </p:sp>
      <p:cxnSp>
        <p:nvCxnSpPr>
          <p:cNvPr id="4" name="직선 화살표 연결선 3">
            <a:extLst>
              <a:ext uri="{FF2B5EF4-FFF2-40B4-BE49-F238E27FC236}">
                <a16:creationId xmlns:a16="http://schemas.microsoft.com/office/drawing/2014/main" id="{46A21D24-DF95-214C-8638-F26580D55F7F}"/>
              </a:ext>
            </a:extLst>
          </p:cNvPr>
          <p:cNvCxnSpPr>
            <a:cxnSpLocks/>
            <a:stCxn id="23" idx="3"/>
            <a:endCxn id="2" idx="1"/>
          </p:cNvCxnSpPr>
          <p:nvPr/>
        </p:nvCxnSpPr>
        <p:spPr>
          <a:xfrm>
            <a:off x="4702375" y="9614919"/>
            <a:ext cx="2703730" cy="153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직선 화살표 연결선 14">
            <a:extLst>
              <a:ext uri="{FF2B5EF4-FFF2-40B4-BE49-F238E27FC236}">
                <a16:creationId xmlns:a16="http://schemas.microsoft.com/office/drawing/2014/main" id="{8D1A54B7-47FF-4A4D-9D0B-DEFDC48F341E}"/>
              </a:ext>
            </a:extLst>
          </p:cNvPr>
          <p:cNvCxnSpPr>
            <a:cxnSpLocks/>
            <a:stCxn id="9" idx="3"/>
            <a:endCxn id="2" idx="1"/>
          </p:cNvCxnSpPr>
          <p:nvPr/>
        </p:nvCxnSpPr>
        <p:spPr>
          <a:xfrm>
            <a:off x="4702375" y="6947693"/>
            <a:ext cx="2703730" cy="2682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20B9E6D-0A86-F044-BD03-3502AE17D56C}"/>
              </a:ext>
            </a:extLst>
          </p:cNvPr>
          <p:cNvSpPr txBox="1"/>
          <p:nvPr/>
        </p:nvSpPr>
        <p:spPr>
          <a:xfrm>
            <a:off x="2307864" y="6639915"/>
            <a:ext cx="1293944" cy="646331"/>
          </a:xfrm>
          <a:prstGeom prst="rect">
            <a:avLst/>
          </a:prstGeom>
          <a:noFill/>
        </p:spPr>
        <p:txBody>
          <a:bodyPr wrap="non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20" name="TextBox 19">
            <a:extLst>
              <a:ext uri="{FF2B5EF4-FFF2-40B4-BE49-F238E27FC236}">
                <a16:creationId xmlns:a16="http://schemas.microsoft.com/office/drawing/2014/main" id="{57757BFF-985B-7E4E-9505-7EB47F20368E}"/>
              </a:ext>
            </a:extLst>
          </p:cNvPr>
          <p:cNvSpPr txBox="1"/>
          <p:nvPr/>
        </p:nvSpPr>
        <p:spPr>
          <a:xfrm>
            <a:off x="2400463" y="9307142"/>
            <a:ext cx="1109599" cy="646331"/>
          </a:xfrm>
          <a:prstGeom prst="rect">
            <a:avLst/>
          </a:prstGeom>
          <a:noFill/>
        </p:spPr>
        <p:txBody>
          <a:bodyPr wrap="none" rtlCol="0">
            <a:spAutoFit/>
          </a:bodyPr>
          <a:lstStyle/>
          <a:p>
            <a:r>
              <a:rPr kumimoji="1" lang="en-US" altLang="ko-Kore-KR" sz="3600" dirty="0">
                <a:latin typeface="Spoqa Han Sans Neo" panose="020B0500000000000000" pitchFamily="34" charset="-128"/>
                <a:ea typeface="Spoqa Han Sans Neo" panose="020B0500000000000000" pitchFamily="34" charset="-128"/>
              </a:rPr>
              <a:t>Test</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AB685-CEA8-2E4F-92A7-66D8B25C931F}"/>
                  </a:ext>
                </a:extLst>
              </p:cNvPr>
              <p:cNvSpPr txBox="1"/>
              <p:nvPr/>
            </p:nvSpPr>
            <p:spPr>
              <a:xfrm>
                <a:off x="4243715" y="6639916"/>
                <a:ext cx="45866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𝑥</m:t>
                      </m:r>
                    </m:oMath>
                  </m:oMathPara>
                </a14:m>
                <a:endParaRPr kumimoji="1" lang="ko-Kore-KR" altLang="en-US" sz="4000" dirty="0"/>
              </a:p>
            </p:txBody>
          </p:sp>
        </mc:Choice>
        <mc:Fallback xmlns="">
          <p:sp>
            <p:nvSpPr>
              <p:cNvPr id="9" name="TextBox 8">
                <a:extLst>
                  <a:ext uri="{FF2B5EF4-FFF2-40B4-BE49-F238E27FC236}">
                    <a16:creationId xmlns:a16="http://schemas.microsoft.com/office/drawing/2014/main" id="{387AB685-CEA8-2E4F-92A7-66D8B25C931F}"/>
                  </a:ext>
                </a:extLst>
              </p:cNvPr>
              <p:cNvSpPr txBox="1">
                <a:spLocks noRot="1" noChangeAspect="1" noMove="1" noResize="1" noEditPoints="1" noAdjustHandles="1" noChangeArrowheads="1" noChangeShapeType="1" noTextEdit="1"/>
              </p:cNvSpPr>
              <p:nvPr/>
            </p:nvSpPr>
            <p:spPr>
              <a:xfrm>
                <a:off x="4243715" y="6639916"/>
                <a:ext cx="458660" cy="615553"/>
              </a:xfrm>
              <a:prstGeom prst="rect">
                <a:avLst/>
              </a:prstGeom>
              <a:blipFill>
                <a:blip r:embed="rId3"/>
                <a:stretch>
                  <a:fillRect l="-8108" r="-270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FDBEA0B-683A-FA44-A945-DDC852E94E38}"/>
                  </a:ext>
                </a:extLst>
              </p:cNvPr>
              <p:cNvSpPr txBox="1"/>
              <p:nvPr/>
            </p:nvSpPr>
            <p:spPr>
              <a:xfrm>
                <a:off x="4243715" y="9307142"/>
                <a:ext cx="45866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𝑥</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23" name="TextBox 22">
                <a:extLst>
                  <a:ext uri="{FF2B5EF4-FFF2-40B4-BE49-F238E27FC236}">
                    <a16:creationId xmlns:a16="http://schemas.microsoft.com/office/drawing/2014/main" id="{BFDBEA0B-683A-FA44-A945-DDC852E94E38}"/>
                  </a:ext>
                </a:extLst>
              </p:cNvPr>
              <p:cNvSpPr txBox="1">
                <a:spLocks noRot="1" noChangeAspect="1" noMove="1" noResize="1" noEditPoints="1" noAdjustHandles="1" noChangeArrowheads="1" noChangeShapeType="1" noTextEdit="1"/>
              </p:cNvSpPr>
              <p:nvPr/>
            </p:nvSpPr>
            <p:spPr>
              <a:xfrm>
                <a:off x="4243715" y="9307142"/>
                <a:ext cx="458660" cy="615553"/>
              </a:xfrm>
              <a:prstGeom prst="rect">
                <a:avLst/>
              </a:prstGeom>
              <a:blipFill>
                <a:blip r:embed="rId4"/>
                <a:stretch>
                  <a:fillRect l="-27027" r="-21622"/>
                </a:stretch>
              </a:blipFill>
            </p:spPr>
            <p:txBody>
              <a:bodyPr/>
              <a:lstStyle/>
              <a:p>
                <a:r>
                  <a:rPr lang="ko-Kore-KR" altLang="en-US">
                    <a:noFill/>
                  </a:rPr>
                  <a:t> </a:t>
                </a:r>
              </a:p>
            </p:txBody>
          </p:sp>
        </mc:Fallback>
      </mc:AlternateContent>
      <p:sp>
        <p:nvSpPr>
          <p:cNvPr id="24" name="TextBox 23">
            <a:extLst>
              <a:ext uri="{FF2B5EF4-FFF2-40B4-BE49-F238E27FC236}">
                <a16:creationId xmlns:a16="http://schemas.microsoft.com/office/drawing/2014/main" id="{0CECCBC5-C612-6E41-B81B-1C0190E5846E}"/>
              </a:ext>
            </a:extLst>
          </p:cNvPr>
          <p:cNvSpPr txBox="1"/>
          <p:nvPr/>
        </p:nvSpPr>
        <p:spPr>
          <a:xfrm>
            <a:off x="5802942" y="7255469"/>
            <a:ext cx="3206327" cy="646331"/>
          </a:xfrm>
          <a:prstGeom prst="rect">
            <a:avLst/>
          </a:prstGeom>
          <a:noFill/>
        </p:spPr>
        <p:txBody>
          <a:bodyPr wrap="none" rtlCol="0">
            <a:spAutoFit/>
          </a:bodyPr>
          <a:lstStyle/>
          <a:p>
            <a:r>
              <a:rPr kumimoji="1" lang="ko-KR" altLang="en-US" sz="3600" dirty="0">
                <a:latin typeface="Spoqa Han Sans Neo" panose="020B0500000000000000" pitchFamily="34" charset="-128"/>
                <a:ea typeface="Spoqa Han Sans Neo" panose="020B0500000000000000" pitchFamily="34" charset="-128"/>
              </a:rPr>
              <a:t>학습</a:t>
            </a:r>
            <a:r>
              <a:rPr kumimoji="1" lang="en-US" altLang="ko-KR" sz="3600" dirty="0">
                <a:latin typeface="Spoqa Han Sans Neo" panose="020B0500000000000000" pitchFamily="34" charset="-128"/>
                <a:ea typeface="Spoqa Han Sans Neo" panose="020B0500000000000000" pitchFamily="34" charset="-128"/>
              </a:rPr>
              <a:t> (learning)</a:t>
            </a:r>
            <a:endParaRPr kumimoji="1" lang="ko-Kore-KR" altLang="en-US" sz="3600" dirty="0">
              <a:latin typeface="Spoqa Han Sans Neo" panose="020B0500000000000000" pitchFamily="34" charset="-128"/>
              <a:ea typeface="Spoqa Han Sans Neo" panose="020B0500000000000000" pitchFamily="34" charset="-128"/>
            </a:endParaRPr>
          </a:p>
        </p:txBody>
      </p:sp>
      <p:cxnSp>
        <p:nvCxnSpPr>
          <p:cNvPr id="25" name="직선 화살표 연결선 24">
            <a:extLst>
              <a:ext uri="{FF2B5EF4-FFF2-40B4-BE49-F238E27FC236}">
                <a16:creationId xmlns:a16="http://schemas.microsoft.com/office/drawing/2014/main" id="{EAC7BB24-A368-D649-B714-EDCD58CC01D7}"/>
              </a:ext>
            </a:extLst>
          </p:cNvPr>
          <p:cNvCxnSpPr>
            <a:cxnSpLocks/>
            <a:stCxn id="2" idx="3"/>
            <a:endCxn id="26" idx="3"/>
          </p:cNvCxnSpPr>
          <p:nvPr/>
        </p:nvCxnSpPr>
        <p:spPr>
          <a:xfrm flipV="1">
            <a:off x="12374657" y="9614918"/>
            <a:ext cx="2559570" cy="1539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41FC30-0455-3140-9DFF-E842A4DFB616}"/>
                  </a:ext>
                </a:extLst>
              </p:cNvPr>
              <p:cNvSpPr txBox="1"/>
              <p:nvPr/>
            </p:nvSpPr>
            <p:spPr>
              <a:xfrm flipH="1">
                <a:off x="14934227" y="9307141"/>
                <a:ext cx="10868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𝑦</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26" name="TextBox 25">
                <a:extLst>
                  <a:ext uri="{FF2B5EF4-FFF2-40B4-BE49-F238E27FC236}">
                    <a16:creationId xmlns:a16="http://schemas.microsoft.com/office/drawing/2014/main" id="{E641FC30-0455-3140-9DFF-E842A4DFB616}"/>
                  </a:ext>
                </a:extLst>
              </p:cNvPr>
              <p:cNvSpPr txBox="1">
                <a:spLocks noRot="1" noChangeAspect="1" noMove="1" noResize="1" noEditPoints="1" noAdjustHandles="1" noChangeArrowheads="1" noChangeShapeType="1" noTextEdit="1"/>
              </p:cNvSpPr>
              <p:nvPr/>
            </p:nvSpPr>
            <p:spPr>
              <a:xfrm flipH="1">
                <a:off x="14934227" y="9307141"/>
                <a:ext cx="1086837" cy="615553"/>
              </a:xfrm>
              <a:prstGeom prst="rect">
                <a:avLst/>
              </a:prstGeom>
              <a:blipFill>
                <a:blip r:embed="rId5"/>
                <a:stretch>
                  <a:fillRect b="-24000"/>
                </a:stretch>
              </a:blipFill>
            </p:spPr>
            <p:txBody>
              <a:bodyPr/>
              <a:lstStyle/>
              <a:p>
                <a:r>
                  <a:rPr lang="ko-Kore-KR" altLang="en-US">
                    <a:noFill/>
                  </a:rPr>
                  <a:t> </a:t>
                </a:r>
              </a:p>
            </p:txBody>
          </p:sp>
        </mc:Fallback>
      </mc:AlternateContent>
      <p:sp>
        <p:nvSpPr>
          <p:cNvPr id="12" name="직사각형 11">
            <a:extLst>
              <a:ext uri="{FF2B5EF4-FFF2-40B4-BE49-F238E27FC236}">
                <a16:creationId xmlns:a16="http://schemas.microsoft.com/office/drawing/2014/main" id="{22AB8962-7B1F-DD4D-828B-69C51F0F0338}"/>
              </a:ext>
            </a:extLst>
          </p:cNvPr>
          <p:cNvSpPr/>
          <p:nvPr/>
        </p:nvSpPr>
        <p:spPr>
          <a:xfrm>
            <a:off x="2307865" y="3587970"/>
            <a:ext cx="17588274" cy="1323439"/>
          </a:xfrm>
          <a:prstGeom prst="rect">
            <a:avLst/>
          </a:prstGeom>
        </p:spPr>
        <p:txBody>
          <a:bodyPr wrap="square">
            <a:spAutoFit/>
          </a:bodyPr>
          <a:lstStyle/>
          <a:p>
            <a:pPr marL="571500" indent="-571500">
              <a:buFont typeface="Arial" panose="020B0604020202020204" pitchFamily="34" charset="0"/>
              <a:buChar char="•"/>
            </a:pPr>
            <a:r>
              <a:rPr lang="ko-KR" altLang="en-US" sz="4000" dirty="0">
                <a:solidFill>
                  <a:srgbClr val="202122"/>
                </a:solidFill>
                <a:latin typeface="Spoqa Han Sans Neo" panose="020B0500000000000000" pitchFamily="34" charset="-128"/>
                <a:ea typeface="Spoqa Han Sans Neo" panose="020B0500000000000000" pitchFamily="34" charset="-128"/>
              </a:rPr>
              <a:t>기계가 일일이 코드로 명시하지 않은 동작을 데이터로부터 학습할 수 있게 하는 방법</a:t>
            </a:r>
            <a:endParaRPr lang="ko-Kore-KR" altLang="en-US" sz="40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32654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의 종류</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13</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10" name="Picture 2" descr="Supervised vs. Unsupervised Learning · Issue #1 ·  iammiori/data_analysis_python · GitHub">
            <a:extLst>
              <a:ext uri="{FF2B5EF4-FFF2-40B4-BE49-F238E27FC236}">
                <a16:creationId xmlns:a16="http://schemas.microsoft.com/office/drawing/2014/main" id="{26C9150A-083F-5547-8BF9-3B606311B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134" y="3061189"/>
            <a:ext cx="14977664" cy="10565563"/>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DD513CD6-893A-4C4A-A07F-E54F3347EC6E}"/>
              </a:ext>
            </a:extLst>
          </p:cNvPr>
          <p:cNvSpPr/>
          <p:nvPr/>
        </p:nvSpPr>
        <p:spPr>
          <a:xfrm>
            <a:off x="2847159" y="12996000"/>
            <a:ext cx="6136288" cy="369332"/>
          </a:xfrm>
          <a:prstGeom prst="rect">
            <a:avLst/>
          </a:prstGeom>
        </p:spPr>
        <p:txBody>
          <a:bodyPr wrap="square">
            <a:spAutoFit/>
          </a:bodyPr>
          <a:lstStyle/>
          <a:p>
            <a:r>
              <a:rPr lang="ko-Kore-KR" altLang="en-US" dirty="0"/>
              <a:t>https://vas3k.com/blog/machine_learning/</a:t>
            </a:r>
          </a:p>
        </p:txBody>
      </p:sp>
    </p:spTree>
    <p:extLst>
      <p:ext uri="{BB962C8B-B14F-4D97-AF65-F5344CB8AC3E}">
        <p14:creationId xmlns:p14="http://schemas.microsoft.com/office/powerpoint/2010/main" val="306983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의 종류</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14</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423049"/>
                <a:ext cx="16866583" cy="10359246"/>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지도 학습 </a:t>
                </a:r>
                <a:r>
                  <a:rPr lang="en-US" altLang="ko-KR" sz="4800" b="1" dirty="0">
                    <a:latin typeface="맑은 고딕" panose="020B0503020000020004" pitchFamily="50" charset="-127"/>
                    <a:ea typeface="맑은 고딕" panose="020B0503020000020004" pitchFamily="50" charset="-127"/>
                  </a:rPr>
                  <a:t>(Supervised learning)</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2800" dirty="0">
                    <a:latin typeface="Spoqa Han Sans Neo" panose="020B0500000000000000" pitchFamily="34" charset="-128"/>
                    <a:ea typeface="맑은 고딕" panose="020B0503020000020004" pitchFamily="50" charset="-127"/>
                  </a:rPr>
                  <a:t>		-</a:t>
                </a:r>
                <a:r>
                  <a:rPr lang="ko-KR" altLang="en-US" sz="2800" dirty="0">
                    <a:latin typeface="맑은 고딕" panose="020B0503020000020004" pitchFamily="50" charset="-127"/>
                    <a:ea typeface="맑은 고딕" panose="020B0503020000020004" pitchFamily="50" charset="-127"/>
                  </a:rPr>
                  <a:t> </a:t>
                </a:r>
                <a:r>
                  <a:rPr lang="en-US" altLang="ko-KR" sz="2800" dirty="0">
                    <a:latin typeface="맑은 고딕" panose="020B0503020000020004" pitchFamily="50" charset="-127"/>
                    <a:ea typeface="맑은 고딕" panose="020B0503020000020004" pitchFamily="50" charset="-127"/>
                  </a:rPr>
                  <a:t> </a:t>
                </a:r>
                <a:r>
                  <a:rPr lang="ko-KR" altLang="en-US" sz="2800" dirty="0">
                    <a:latin typeface="맑은 고딕" panose="020B0503020000020004" pitchFamily="50" charset="-127"/>
                    <a:ea typeface="맑은 고딕" panose="020B0503020000020004" pitchFamily="50" charset="-127"/>
                  </a:rPr>
                  <a:t>바람직한 결과</a:t>
                </a:r>
                <a:r>
                  <a:rPr lang="en-US" altLang="ko-KR" sz="2800" dirty="0">
                    <a:latin typeface="맑은 고딕" panose="020B0503020000020004" pitchFamily="50" charset="-127"/>
                    <a:ea typeface="맑은 고딕" panose="020B0503020000020004" pitchFamily="50" charset="-127"/>
                  </a:rPr>
                  <a:t>(label)</a:t>
                </a:r>
                <a:r>
                  <a:rPr lang="ko-KR" altLang="en-US" sz="2800" dirty="0">
                    <a:latin typeface="맑은 고딕" panose="020B0503020000020004" pitchFamily="50" charset="-127"/>
                    <a:ea typeface="맑은 고딕" panose="020B0503020000020004" pitchFamily="50" charset="-127"/>
                  </a:rPr>
                  <a:t>을 줌으로써 학습하는 방법</a:t>
                </a:r>
                <a:r>
                  <a:rPr lang="en-US" altLang="ko-KR" sz="2800" dirty="0">
                    <a:latin typeface="맑은 고딕" panose="020B0503020000020004" pitchFamily="50" charset="-127"/>
                    <a:ea typeface="맑은 고딕" panose="020B0503020000020004" pitchFamily="50" charset="-127"/>
                  </a:rPr>
                  <a:t> </a:t>
                </a:r>
                <a:r>
                  <a:rPr lang="en-US" altLang="ko-KR" sz="2800" dirty="0">
                    <a:latin typeface="맑은 고딕" panose="020B0503020000020004" pitchFamily="50" charset="-127"/>
                    <a:ea typeface="맑은 고딕" panose="020B0503020000020004" pitchFamily="50" charset="-127"/>
                    <a:sym typeface="Wingdings" pitchFamily="2" charset="2"/>
                  </a:rPr>
                  <a:t> </a:t>
                </a:r>
                <a14:m>
                  <m:oMath xmlns:m="http://schemas.openxmlformats.org/officeDocument/2006/math">
                    <m:r>
                      <a:rPr lang="en-US" altLang="ko-KR" sz="2800" b="0" i="1" smtClean="0">
                        <a:latin typeface="Cambria Math" panose="02040503050406030204" pitchFamily="18" charset="0"/>
                        <a:ea typeface="SpoqaHanSans-Bold"/>
                        <a:sym typeface="Wingdings" pitchFamily="2" charset="2"/>
                      </a:rPr>
                      <m:t>𝑝</m:t>
                    </m:r>
                    <m:r>
                      <a:rPr lang="en-US" altLang="ko-KR" sz="2800" b="0" i="1" smtClean="0">
                        <a:latin typeface="Cambria Math" panose="02040503050406030204" pitchFamily="18" charset="0"/>
                        <a:ea typeface="SpoqaHanSans-Bold"/>
                        <a:sym typeface="Wingdings" pitchFamily="2" charset="2"/>
                      </a:rPr>
                      <m:t>(</m:t>
                    </m:r>
                    <m:r>
                      <a:rPr lang="en-US" altLang="ko-KR" sz="2800" b="0" i="1" smtClean="0">
                        <a:latin typeface="Cambria Math" panose="02040503050406030204" pitchFamily="18" charset="0"/>
                        <a:ea typeface="SpoqaHanSans-Bold"/>
                        <a:sym typeface="Wingdings" pitchFamily="2" charset="2"/>
                      </a:rPr>
                      <m:t>𝑦</m:t>
                    </m:r>
                    <m:r>
                      <a:rPr lang="en-US" altLang="ko-KR" sz="2800" b="0" i="1" smtClean="0">
                        <a:latin typeface="Cambria Math" panose="02040503050406030204" pitchFamily="18" charset="0"/>
                        <a:ea typeface="SpoqaHanSans-Bold"/>
                        <a:sym typeface="Wingdings" pitchFamily="2" charset="2"/>
                      </a:rPr>
                      <m:t>|</m:t>
                    </m:r>
                    <m:r>
                      <a:rPr lang="en-US" altLang="ko-KR" sz="2800" b="0" i="1" smtClean="0">
                        <a:latin typeface="Cambria Math" panose="02040503050406030204" pitchFamily="18" charset="0"/>
                        <a:ea typeface="SpoqaHanSans-Bold"/>
                        <a:sym typeface="Wingdings" pitchFamily="2" charset="2"/>
                      </a:rPr>
                      <m:t>𝑥</m:t>
                    </m:r>
                    <m:r>
                      <a:rPr lang="en-US" altLang="ko-KR" sz="2800" b="0" i="1" smtClean="0">
                        <a:latin typeface="Cambria Math" panose="02040503050406030204" pitchFamily="18" charset="0"/>
                        <a:ea typeface="SpoqaHanSans-Bold"/>
                        <a:sym typeface="Wingdings" pitchFamily="2" charset="2"/>
                      </a:rPr>
                      <m:t>)</m:t>
                    </m:r>
                  </m:oMath>
                </a14:m>
                <a:endParaRPr lang="en-US" altLang="ko-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레이블 </a:t>
                </a:r>
                <a:r>
                  <a:rPr lang="en-US" altLang="ko-KR" sz="2800" dirty="0">
                    <a:latin typeface="Spoqa Han Sans Neo" panose="020B0500000000000000" pitchFamily="34" charset="-128"/>
                    <a:ea typeface="Spoqa Han Sans Neo" panose="020B0500000000000000" pitchFamily="34" charset="-128"/>
                  </a:rPr>
                  <a:t>(label)</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O</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직접적인 피드백 </a:t>
                </a:r>
                <a:r>
                  <a:rPr lang="en-US" altLang="ko-KR" sz="2800" dirty="0">
                    <a:latin typeface="Spoqa Han Sans Neo" panose="020B0500000000000000" pitchFamily="34" charset="-128"/>
                    <a:ea typeface="Spoqa Han Sans Neo" panose="020B0500000000000000" pitchFamily="34" charset="-128"/>
                  </a:rPr>
                  <a:t>O</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아웃풋과</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피처를 예측</a:t>
                </a:r>
                <a:endParaRPr lang="en-US" altLang="ko-KR" sz="28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ore-KR" sz="2800" dirty="0">
                    <a:latin typeface="Spoqa Han Sans Neo" panose="020B0500000000000000" pitchFamily="34" charset="-128"/>
                    <a:ea typeface="Spoqa Han Sans Neo" panose="020B0500000000000000" pitchFamily="34" charset="-128"/>
                  </a:rPr>
                  <a:t>Classification / Regression</a:t>
                </a:r>
                <a:br>
                  <a:rPr lang="en-US" altLang="ko-Kore-KR" sz="2800" dirty="0">
                    <a:latin typeface="Spoqa Han Sans Neo" panose="020B0500000000000000" pitchFamily="34" charset="-128"/>
                    <a:ea typeface="Spoqa Han Sans Neo" panose="020B0500000000000000" pitchFamily="34" charset="-128"/>
                  </a:rPr>
                </a:br>
                <a:endParaRPr lang="en-US" sz="2800" dirty="0">
                  <a:latin typeface="맑은 고딕" panose="020B0503020000020004" pitchFamily="50" charset="-127"/>
                  <a:ea typeface="맑은 고딕" panose="020B0503020000020004" pitchFamily="50" charset="-127"/>
                </a:endParaRP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비지도 학습</a:t>
                </a:r>
                <a:r>
                  <a:rPr lang="en-US" altLang="ko-KR" sz="4800" b="1" dirty="0">
                    <a:latin typeface="맑은 고딕" panose="020B0503020000020004" pitchFamily="50" charset="-127"/>
                    <a:ea typeface="맑은 고딕" panose="020B0503020000020004" pitchFamily="50" charset="-127"/>
                  </a:rPr>
                  <a:t> (Unsupervised learning)</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2800" spc="-45" dirty="0">
                    <a:solidFill>
                      <a:srgbClr val="53585F"/>
                    </a:solidFill>
                    <a:latin typeface="Spoqa Han Sans Neo" panose="020B0500000000000000" pitchFamily="34" charset="-128"/>
                    <a:ea typeface="맑은 고딕" panose="020B0503020000020004" pitchFamily="50" charset="-127"/>
                    <a:sym typeface="SpoqaHanSans-Bold"/>
                  </a:rPr>
                  <a:t>		-</a:t>
                </a:r>
                <a:r>
                  <a:rPr lang="ko-KR" altLang="en-US" sz="2800" spc="-45" dirty="0">
                    <a:solidFill>
                      <a:srgbClr val="53585F"/>
                    </a:solidFill>
                    <a:latin typeface="맑은 고딕" panose="020B0503020000020004" pitchFamily="50" charset="-127"/>
                    <a:ea typeface="맑은 고딕" panose="020B0503020000020004" pitchFamily="50" charset="-127"/>
                    <a:sym typeface="SpoqaHanSans-Bold"/>
                  </a:rPr>
                  <a:t> </a:t>
                </a:r>
                <a:r>
                  <a:rPr lang="en-US" altLang="ko-KR" sz="2800" spc="-45" dirty="0">
                    <a:solidFill>
                      <a:srgbClr val="53585F"/>
                    </a:solidFill>
                    <a:latin typeface="맑은 고딕" panose="020B0503020000020004" pitchFamily="50" charset="-127"/>
                    <a:ea typeface="맑은 고딕" panose="020B0503020000020004" pitchFamily="50" charset="-127"/>
                    <a:sym typeface="SpoqaHanSans-Bold"/>
                  </a:rPr>
                  <a:t> </a:t>
                </a:r>
                <a:r>
                  <a:rPr lang="ko-KR" altLang="en-US" sz="2800" spc="-45" dirty="0">
                    <a:solidFill>
                      <a:srgbClr val="53585F"/>
                    </a:solidFill>
                    <a:latin typeface="맑은 고딕" panose="020B0503020000020004" pitchFamily="50" charset="-127"/>
                    <a:ea typeface="맑은 고딕" panose="020B0503020000020004" pitchFamily="50" charset="-127"/>
                    <a:sym typeface="SpoqaHanSans-Bold"/>
                  </a:rPr>
                  <a:t>정답 정보</a:t>
                </a:r>
                <a:r>
                  <a:rPr lang="en-US" altLang="ko-KR" sz="2800" spc="-45" dirty="0">
                    <a:solidFill>
                      <a:srgbClr val="53585F"/>
                    </a:solidFill>
                    <a:latin typeface="맑은 고딕" panose="020B0503020000020004" pitchFamily="50" charset="-127"/>
                    <a:ea typeface="맑은 고딕" panose="020B0503020000020004" pitchFamily="50" charset="-127"/>
                    <a:sym typeface="SpoqaHanSans-Bold"/>
                  </a:rPr>
                  <a:t>(label)</a:t>
                </a:r>
                <a:r>
                  <a:rPr lang="ko-KR" altLang="en-US" sz="2800" spc="-45" dirty="0">
                    <a:solidFill>
                      <a:srgbClr val="53585F"/>
                    </a:solidFill>
                    <a:latin typeface="맑은 고딕" panose="020B0503020000020004" pitchFamily="50" charset="-127"/>
                    <a:ea typeface="맑은 고딕" panose="020B0503020000020004" pitchFamily="50" charset="-127"/>
                    <a:sym typeface="SpoqaHanSans-Bold"/>
                  </a:rPr>
                  <a:t> 없이 학습하는 방법</a:t>
                </a:r>
                <a:r>
                  <a:rPr lang="en-US" altLang="ko-KR" sz="2800" spc="-45" dirty="0">
                    <a:solidFill>
                      <a:srgbClr val="53585F"/>
                    </a:solidFill>
                    <a:latin typeface="맑은 고딕" panose="020B0503020000020004" pitchFamily="50" charset="-127"/>
                    <a:ea typeface="맑은 고딕" panose="020B0503020000020004" pitchFamily="50" charset="-127"/>
                    <a:sym typeface="SpoqaHanSans-Bold"/>
                  </a:rPr>
                  <a:t>. </a:t>
                </a:r>
                <a:r>
                  <a:rPr lang="en-US" altLang="ko-KR" sz="2800" spc="-45" dirty="0">
                    <a:solidFill>
                      <a:srgbClr val="53585F"/>
                    </a:solidFill>
                    <a:latin typeface="맑은 고딕" panose="020B0503020000020004" pitchFamily="50" charset="-127"/>
                    <a:ea typeface="맑은 고딕" panose="020B0503020000020004" pitchFamily="50" charset="-127"/>
                    <a:sym typeface="Wingdings" pitchFamily="2" charset="2"/>
                  </a:rPr>
                  <a:t>   𝑝(𝑥)</a:t>
                </a:r>
                <a:endParaRPr lang="en-US" altLang="ko-KR" sz="4400" dirty="0">
                  <a:latin typeface="맑은 고딕" panose="020B0503020000020004" pitchFamily="50" charset="-127"/>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레이블 </a:t>
                </a:r>
                <a:r>
                  <a:rPr lang="en-US" altLang="ko-KR" sz="2800" dirty="0">
                    <a:latin typeface="Spoqa Han Sans Neo" panose="020B0500000000000000" pitchFamily="34" charset="-128"/>
                    <a:ea typeface="Spoqa Han Sans Neo" panose="020B0500000000000000" pitchFamily="34" charset="-128"/>
                  </a:rPr>
                  <a:t>(label)</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X</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피드백 </a:t>
                </a:r>
                <a:r>
                  <a:rPr lang="en-US" altLang="ko-KR" sz="2800" dirty="0">
                    <a:latin typeface="Spoqa Han Sans Neo" panose="020B0500000000000000" pitchFamily="34" charset="-128"/>
                    <a:ea typeface="Spoqa Han Sans Neo" panose="020B0500000000000000" pitchFamily="34" charset="-128"/>
                  </a:rPr>
                  <a:t>X</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혹은 간접적인 피드백</a:t>
                </a:r>
                <a:r>
                  <a:rPr lang="en-US" altLang="ko-KR" sz="2800" dirty="0">
                    <a:latin typeface="Spoqa Han Sans Neo" panose="020B0500000000000000" pitchFamily="34" charset="-128"/>
                    <a:ea typeface="Spoqa Han Sans Neo" panose="020B0500000000000000" pitchFamily="34" charset="-128"/>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800" dirty="0">
                    <a:latin typeface="Spoqa Han Sans Neo" panose="020B0500000000000000" pitchFamily="34" charset="-128"/>
                    <a:ea typeface="Spoqa Han Sans Neo" panose="020B0500000000000000" pitchFamily="34" charset="-128"/>
                  </a:rPr>
                  <a:t>데이터에서 숨겨진 구조 찾기</a:t>
                </a:r>
                <a:endParaRPr lang="en-US" altLang="ko-KR" sz="28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ore-KR" sz="2800" dirty="0">
                    <a:latin typeface="Spoqa Han Sans Neo" panose="020B0500000000000000" pitchFamily="34" charset="-128"/>
                    <a:ea typeface="Spoqa Han Sans Neo" panose="020B0500000000000000" pitchFamily="34" charset="-128"/>
                  </a:rPr>
                  <a:t>Clustering / Anomaly detection / Association / Dimension reduction</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423049"/>
                <a:ext cx="16866583" cy="10359246"/>
              </a:xfrm>
              <a:prstGeom prst="rect">
                <a:avLst/>
              </a:prstGeom>
              <a:blipFill>
                <a:blip r:embed="rId3"/>
                <a:stretch>
                  <a:fillRect l="-1952" t="-1707"/>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모서리가 둥근 직사각형 24">
                <a:extLst>
                  <a:ext uri="{FF2B5EF4-FFF2-40B4-BE49-F238E27FC236}">
                    <a16:creationId xmlns:a16="http://schemas.microsoft.com/office/drawing/2014/main" id="{2D887704-6F26-AD4E-B779-511FAA1C6A7F}"/>
                  </a:ext>
                </a:extLst>
              </p:cNvPr>
              <p:cNvSpPr/>
              <p:nvPr/>
            </p:nvSpPr>
            <p:spPr>
              <a:xfrm>
                <a:off x="14733162" y="6386603"/>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i="1">
                          <a:latin typeface="Cambria Math" panose="02040503050406030204" pitchFamily="18" charset="0"/>
                          <a:ea typeface="Spoqa Han Sans Neo Bold" panose="020B0500000000000000" pitchFamily="34" charset="-128"/>
                        </a:rPr>
                        <m:t>𝑓</m:t>
                      </m:r>
                      <m:r>
                        <a:rPr kumimoji="1" lang="en-US" altLang="ko-Kore-KR" sz="4000" i="1">
                          <a:latin typeface="Cambria Math" panose="02040503050406030204" pitchFamily="18" charset="0"/>
                          <a:ea typeface="Spoqa Han Sans Neo Bold" panose="020B0500000000000000" pitchFamily="34" charset="-128"/>
                        </a:rPr>
                        <m:t>(</m:t>
                      </m:r>
                      <m:r>
                        <a:rPr kumimoji="1" lang="en-US" altLang="ko-Kore-KR" sz="4000" i="1">
                          <a:latin typeface="Cambria Math" panose="02040503050406030204" pitchFamily="18" charset="0"/>
                          <a:ea typeface="Spoqa Han Sans Neo Bold" panose="020B0500000000000000" pitchFamily="34" charset="-128"/>
                        </a:rPr>
                        <m:t>𝑥</m:t>
                      </m:r>
                      <m:r>
                        <a:rPr kumimoji="1" lang="en-US" altLang="ko-Kore-KR" sz="4000" i="1">
                          <a:latin typeface="Cambria Math" panose="02040503050406030204" pitchFamily="18" charset="0"/>
                          <a:ea typeface="Spoqa Han Sans Neo Bold" panose="020B0500000000000000" pitchFamily="34" charset="-128"/>
                        </a:rPr>
                        <m:t>)</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25" name="모서리가 둥근 직사각형 24">
                <a:extLst>
                  <a:ext uri="{FF2B5EF4-FFF2-40B4-BE49-F238E27FC236}">
                    <a16:creationId xmlns:a16="http://schemas.microsoft.com/office/drawing/2014/main" id="{2D887704-6F26-AD4E-B779-511FAA1C6A7F}"/>
                  </a:ext>
                </a:extLst>
              </p:cNvPr>
              <p:cNvSpPr>
                <a:spLocks noRot="1" noChangeAspect="1" noMove="1" noResize="1" noEditPoints="1" noAdjustHandles="1" noChangeArrowheads="1" noChangeShapeType="1" noTextEdit="1"/>
              </p:cNvSpPr>
              <p:nvPr/>
            </p:nvSpPr>
            <p:spPr>
              <a:xfrm>
                <a:off x="14733162" y="6386603"/>
                <a:ext cx="2886659" cy="1271515"/>
              </a:xfrm>
              <a:prstGeom prst="roundRect">
                <a:avLst/>
              </a:prstGeom>
              <a:blipFill>
                <a:blip r:embed="rId4"/>
                <a:stretch>
                  <a:fillRect/>
                </a:stretch>
              </a:blipFill>
              <a:ln w="38100">
                <a:solidFill>
                  <a:schemeClr val="tx1"/>
                </a:solidFill>
              </a:ln>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7064CFC1-D353-154D-9FE4-78D249981E45}"/>
              </a:ext>
            </a:extLst>
          </p:cNvPr>
          <p:cNvCxnSpPr>
            <a:cxnSpLocks/>
            <a:stCxn id="31" idx="3"/>
            <a:endCxn id="25" idx="1"/>
          </p:cNvCxnSpPr>
          <p:nvPr/>
        </p:nvCxnSpPr>
        <p:spPr>
          <a:xfrm flipV="1">
            <a:off x="13575993" y="7022361"/>
            <a:ext cx="1157169"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7E063023-5EAC-6B45-B0AC-2B09F4937872}"/>
              </a:ext>
            </a:extLst>
          </p:cNvPr>
          <p:cNvCxnSpPr>
            <a:cxnSpLocks/>
            <a:stCxn id="30" idx="3"/>
            <a:endCxn id="46" idx="1"/>
          </p:cNvCxnSpPr>
          <p:nvPr/>
        </p:nvCxnSpPr>
        <p:spPr>
          <a:xfrm flipV="1">
            <a:off x="13541492" y="5451882"/>
            <a:ext cx="1191670" cy="467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A2EC371-22EF-D34B-941B-E6D484704981}"/>
              </a:ext>
            </a:extLst>
          </p:cNvPr>
          <p:cNvSpPr txBox="1"/>
          <p:nvPr/>
        </p:nvSpPr>
        <p:spPr>
          <a:xfrm>
            <a:off x="11171995" y="5128717"/>
            <a:ext cx="1368152"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29" name="TextBox 28">
            <a:extLst>
              <a:ext uri="{FF2B5EF4-FFF2-40B4-BE49-F238E27FC236}">
                <a16:creationId xmlns:a16="http://schemas.microsoft.com/office/drawing/2014/main" id="{C29DE4F6-CF28-5843-ABE3-9D531885E95D}"/>
              </a:ext>
            </a:extLst>
          </p:cNvPr>
          <p:cNvSpPr txBox="1"/>
          <p:nvPr/>
        </p:nvSpPr>
        <p:spPr>
          <a:xfrm>
            <a:off x="11191242" y="6717218"/>
            <a:ext cx="1592663"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Test</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1A1057-30AB-5045-81F3-ADB51D66708C}"/>
                  </a:ext>
                </a:extLst>
              </p:cNvPr>
              <p:cNvSpPr txBox="1"/>
              <p:nvPr/>
            </p:nvSpPr>
            <p:spPr>
              <a:xfrm>
                <a:off x="12967937" y="5148776"/>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𝑥</m:t>
                      </m:r>
                    </m:oMath>
                  </m:oMathPara>
                </a14:m>
                <a:endParaRPr kumimoji="1" lang="ko-Kore-KR" altLang="en-US" sz="4000" dirty="0"/>
              </a:p>
            </p:txBody>
          </p:sp>
        </mc:Choice>
        <mc:Fallback xmlns="">
          <p:sp>
            <p:nvSpPr>
              <p:cNvPr id="30" name="TextBox 29">
                <a:extLst>
                  <a:ext uri="{FF2B5EF4-FFF2-40B4-BE49-F238E27FC236}">
                    <a16:creationId xmlns:a16="http://schemas.microsoft.com/office/drawing/2014/main" id="{811A1057-30AB-5045-81F3-ADB51D66708C}"/>
                  </a:ext>
                </a:extLst>
              </p:cNvPr>
              <p:cNvSpPr txBox="1">
                <a:spLocks noRot="1" noChangeAspect="1" noMove="1" noResize="1" noEditPoints="1" noAdjustHandles="1" noChangeArrowheads="1" noChangeShapeType="1" noTextEdit="1"/>
              </p:cNvSpPr>
              <p:nvPr/>
            </p:nvSpPr>
            <p:spPr>
              <a:xfrm>
                <a:off x="12967937" y="5148776"/>
                <a:ext cx="573555" cy="615553"/>
              </a:xfrm>
              <a:prstGeom prst="rect">
                <a:avLst/>
              </a:prstGeom>
              <a:blipFill>
                <a:blip r:embed="rId5"/>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D6B982-EC22-3F4C-BFA5-C63BC8F63C88}"/>
                  </a:ext>
                </a:extLst>
              </p:cNvPr>
              <p:cNvSpPr txBox="1"/>
              <p:nvPr/>
            </p:nvSpPr>
            <p:spPr>
              <a:xfrm>
                <a:off x="13002438" y="6714585"/>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𝑥</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31" name="TextBox 30">
                <a:extLst>
                  <a:ext uri="{FF2B5EF4-FFF2-40B4-BE49-F238E27FC236}">
                    <a16:creationId xmlns:a16="http://schemas.microsoft.com/office/drawing/2014/main" id="{9AD6B982-EC22-3F4C-BFA5-C63BC8F63C88}"/>
                  </a:ext>
                </a:extLst>
              </p:cNvPr>
              <p:cNvSpPr txBox="1">
                <a:spLocks noRot="1" noChangeAspect="1" noMove="1" noResize="1" noEditPoints="1" noAdjustHandles="1" noChangeArrowheads="1" noChangeShapeType="1" noTextEdit="1"/>
              </p:cNvSpPr>
              <p:nvPr/>
            </p:nvSpPr>
            <p:spPr>
              <a:xfrm>
                <a:off x="13002438" y="6714585"/>
                <a:ext cx="573555" cy="615553"/>
              </a:xfrm>
              <a:prstGeom prst="rect">
                <a:avLst/>
              </a:prstGeom>
              <a:blipFill>
                <a:blip r:embed="rId6"/>
                <a:stretch>
                  <a:fillRect l="-8696" r="-4348"/>
                </a:stretch>
              </a:blipFill>
            </p:spPr>
            <p:txBody>
              <a:bodyPr/>
              <a:lstStyle/>
              <a:p>
                <a:r>
                  <a:rPr lang="ko-Kore-KR" altLang="en-US">
                    <a:noFill/>
                  </a:rPr>
                  <a:t> </a:t>
                </a:r>
              </a:p>
            </p:txBody>
          </p:sp>
        </mc:Fallback>
      </mc:AlternateContent>
      <p:cxnSp>
        <p:nvCxnSpPr>
          <p:cNvPr id="33" name="직선 화살표 연결선 32">
            <a:extLst>
              <a:ext uri="{FF2B5EF4-FFF2-40B4-BE49-F238E27FC236}">
                <a16:creationId xmlns:a16="http://schemas.microsoft.com/office/drawing/2014/main" id="{9A725033-88FC-804B-B9BC-FC2C795EC90E}"/>
              </a:ext>
            </a:extLst>
          </p:cNvPr>
          <p:cNvCxnSpPr>
            <a:cxnSpLocks/>
            <a:stCxn id="25" idx="3"/>
            <a:endCxn id="34" idx="3"/>
          </p:cNvCxnSpPr>
          <p:nvPr/>
        </p:nvCxnSpPr>
        <p:spPr>
          <a:xfrm>
            <a:off x="17619821" y="7022361"/>
            <a:ext cx="951392" cy="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25038C-A7CB-124E-ABE4-833F63FF63E9}"/>
                  </a:ext>
                </a:extLst>
              </p:cNvPr>
              <p:cNvSpPr txBox="1"/>
              <p:nvPr/>
            </p:nvSpPr>
            <p:spPr>
              <a:xfrm flipH="1">
                <a:off x="18571213" y="6714586"/>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34" name="TextBox 33">
                <a:extLst>
                  <a:ext uri="{FF2B5EF4-FFF2-40B4-BE49-F238E27FC236}">
                    <a16:creationId xmlns:a16="http://schemas.microsoft.com/office/drawing/2014/main" id="{CE25038C-A7CB-124E-ABE4-833F63FF63E9}"/>
                  </a:ext>
                </a:extLst>
              </p:cNvPr>
              <p:cNvSpPr txBox="1">
                <a:spLocks noRot="1" noChangeAspect="1" noMove="1" noResize="1" noEditPoints="1" noAdjustHandles="1" noChangeArrowheads="1" noChangeShapeType="1" noTextEdit="1"/>
              </p:cNvSpPr>
              <p:nvPr/>
            </p:nvSpPr>
            <p:spPr>
              <a:xfrm flipH="1">
                <a:off x="18571213" y="6714586"/>
                <a:ext cx="631437" cy="615553"/>
              </a:xfrm>
              <a:prstGeom prst="rect">
                <a:avLst/>
              </a:prstGeom>
              <a:blipFill>
                <a:blip r:embed="rId7"/>
                <a:stretch>
                  <a:fillRect l="-2000" t="-14286" b="-26531"/>
                </a:stretch>
              </a:blipFill>
            </p:spPr>
            <p:txBody>
              <a:bodyPr/>
              <a:lstStyle/>
              <a:p>
                <a:r>
                  <a:rPr lang="ko-Kore-KR" altLang="en-US">
                    <a:noFill/>
                  </a:rPr>
                  <a:t> </a:t>
                </a:r>
              </a:p>
            </p:txBody>
          </p:sp>
        </mc:Fallback>
      </mc:AlternateContent>
      <mc:AlternateContent xmlns:mc="http://schemas.openxmlformats.org/markup-compatibility/2006">
        <mc:Choice xmlns:a14="http://schemas.microsoft.com/office/drawing/2010/main" Requires="a14">
          <p:sp>
            <p:nvSpPr>
              <p:cNvPr id="46" name="모서리가 둥근 직사각형 45">
                <a:extLst>
                  <a:ext uri="{FF2B5EF4-FFF2-40B4-BE49-F238E27FC236}">
                    <a16:creationId xmlns:a16="http://schemas.microsoft.com/office/drawing/2014/main" id="{B4C605AF-2505-084D-A3BB-0A8B4AA46FFD}"/>
                  </a:ext>
                </a:extLst>
              </p:cNvPr>
              <p:cNvSpPr/>
              <p:nvPr/>
            </p:nvSpPr>
            <p:spPr>
              <a:xfrm>
                <a:off x="14733162" y="4816124"/>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𝑓</m:t>
                      </m:r>
                      <m:r>
                        <a:rPr kumimoji="1" lang="en-US" altLang="ko-Kore-KR" sz="4000" b="0" i="1" smtClean="0">
                          <a:latin typeface="Cambria Math" panose="02040503050406030204" pitchFamily="18" charset="0"/>
                          <a:ea typeface="Spoqa Han Sans Neo Bold" panose="020B0500000000000000" pitchFamily="34" charset="-128"/>
                        </a:rPr>
                        <m:t>(</m:t>
                      </m:r>
                      <m:r>
                        <a:rPr kumimoji="1" lang="en-US" altLang="ko-Kore-KR" sz="4000" b="0" i="1" smtClean="0">
                          <a:latin typeface="Cambria Math" panose="02040503050406030204" pitchFamily="18" charset="0"/>
                          <a:ea typeface="Spoqa Han Sans Neo Bold" panose="020B0500000000000000" pitchFamily="34" charset="-128"/>
                        </a:rPr>
                        <m:t>𝑥</m:t>
                      </m:r>
                      <m:r>
                        <a:rPr kumimoji="1" lang="en-US" altLang="ko-Kore-KR" sz="4000" b="0" i="1" smtClean="0">
                          <a:latin typeface="Cambria Math" panose="02040503050406030204" pitchFamily="18" charset="0"/>
                          <a:ea typeface="Spoqa Han Sans Neo Bold" panose="020B0500000000000000" pitchFamily="34" charset="-128"/>
                        </a:rPr>
                        <m:t>)</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46" name="모서리가 둥근 직사각형 45">
                <a:extLst>
                  <a:ext uri="{FF2B5EF4-FFF2-40B4-BE49-F238E27FC236}">
                    <a16:creationId xmlns:a16="http://schemas.microsoft.com/office/drawing/2014/main" id="{B4C605AF-2505-084D-A3BB-0A8B4AA46FFD}"/>
                  </a:ext>
                </a:extLst>
              </p:cNvPr>
              <p:cNvSpPr>
                <a:spLocks noRot="1" noChangeAspect="1" noMove="1" noResize="1" noEditPoints="1" noAdjustHandles="1" noChangeArrowheads="1" noChangeShapeType="1" noTextEdit="1"/>
              </p:cNvSpPr>
              <p:nvPr/>
            </p:nvSpPr>
            <p:spPr>
              <a:xfrm>
                <a:off x="14733162" y="4816124"/>
                <a:ext cx="2886659" cy="1271515"/>
              </a:xfrm>
              <a:prstGeom prst="roundRect">
                <a:avLst/>
              </a:prstGeom>
              <a:blipFill>
                <a:blip r:embed="rId8"/>
                <a:stretch>
                  <a:fillRect/>
                </a:stretch>
              </a:blipFill>
              <a:ln w="38100">
                <a:solidFill>
                  <a:schemeClr val="tx1"/>
                </a:solidFill>
              </a:ln>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7A2E3C44-DEAB-D041-A9B1-1A1F7833C41B}"/>
              </a:ext>
            </a:extLst>
          </p:cNvPr>
          <p:cNvCxnSpPr>
            <a:cxnSpLocks/>
            <a:stCxn id="60" idx="3"/>
            <a:endCxn id="48" idx="3"/>
          </p:cNvCxnSpPr>
          <p:nvPr/>
        </p:nvCxnSpPr>
        <p:spPr>
          <a:xfrm>
            <a:off x="19173710" y="5451882"/>
            <a:ext cx="1429135"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DC567A0-0FCB-AC43-B77F-574C85F0FA47}"/>
                  </a:ext>
                </a:extLst>
              </p:cNvPr>
              <p:cNvSpPr txBox="1"/>
              <p:nvPr/>
            </p:nvSpPr>
            <p:spPr>
              <a:xfrm flipH="1">
                <a:off x="20602845" y="5144105"/>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𝑦</m:t>
                      </m:r>
                    </m:oMath>
                  </m:oMathPara>
                </a14:m>
                <a:endParaRPr kumimoji="1" lang="ko-Kore-KR" altLang="en-US" sz="4000" dirty="0"/>
              </a:p>
            </p:txBody>
          </p:sp>
        </mc:Choice>
        <mc:Fallback xmlns="">
          <p:sp>
            <p:nvSpPr>
              <p:cNvPr id="48" name="TextBox 47">
                <a:extLst>
                  <a:ext uri="{FF2B5EF4-FFF2-40B4-BE49-F238E27FC236}">
                    <a16:creationId xmlns:a16="http://schemas.microsoft.com/office/drawing/2014/main" id="{5DC567A0-0FCB-AC43-B77F-574C85F0FA47}"/>
                  </a:ext>
                </a:extLst>
              </p:cNvPr>
              <p:cNvSpPr txBox="1">
                <a:spLocks noRot="1" noChangeAspect="1" noMove="1" noResize="1" noEditPoints="1" noAdjustHandles="1" noChangeArrowheads="1" noChangeShapeType="1" noTextEdit="1"/>
              </p:cNvSpPr>
              <p:nvPr/>
            </p:nvSpPr>
            <p:spPr>
              <a:xfrm flipH="1">
                <a:off x="20602845" y="5144105"/>
                <a:ext cx="631437" cy="615553"/>
              </a:xfrm>
              <a:prstGeom prst="rect">
                <a:avLst/>
              </a:prstGeom>
              <a:blipFill>
                <a:blip r:embed="rId9"/>
                <a:stretch>
                  <a:fillRect l="-2000" r="-2000" b="-26531"/>
                </a:stretch>
              </a:blipFill>
            </p:spPr>
            <p:txBody>
              <a:bodyPr/>
              <a:lstStyle/>
              <a:p>
                <a:r>
                  <a:rPr lang="ko-Kore-KR" altLang="en-US">
                    <a:noFill/>
                  </a:rPr>
                  <a:t> </a:t>
                </a:r>
              </a:p>
            </p:txBody>
          </p:sp>
        </mc:Fallback>
      </mc:AlternateContent>
      <p:sp>
        <p:nvSpPr>
          <p:cNvPr id="53" name="TextBox 52">
            <a:extLst>
              <a:ext uri="{FF2B5EF4-FFF2-40B4-BE49-F238E27FC236}">
                <a16:creationId xmlns:a16="http://schemas.microsoft.com/office/drawing/2014/main" id="{08380368-A52D-0E46-A3D0-B297E362E13E}"/>
              </a:ext>
            </a:extLst>
          </p:cNvPr>
          <p:cNvSpPr txBox="1"/>
          <p:nvPr/>
        </p:nvSpPr>
        <p:spPr>
          <a:xfrm>
            <a:off x="10064706" y="10952287"/>
            <a:ext cx="2750255"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 / Test </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AEF61E0-C252-5C40-B158-08563CD445F7}"/>
                  </a:ext>
                </a:extLst>
              </p:cNvPr>
              <p:cNvSpPr txBox="1"/>
              <p:nvPr/>
            </p:nvSpPr>
            <p:spPr>
              <a:xfrm>
                <a:off x="18600155" y="5144105"/>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60" name="TextBox 59">
                <a:extLst>
                  <a:ext uri="{FF2B5EF4-FFF2-40B4-BE49-F238E27FC236}">
                    <a16:creationId xmlns:a16="http://schemas.microsoft.com/office/drawing/2014/main" id="{EAEF61E0-C252-5C40-B158-08563CD445F7}"/>
                  </a:ext>
                </a:extLst>
              </p:cNvPr>
              <p:cNvSpPr txBox="1">
                <a:spLocks noRot="1" noChangeAspect="1" noMove="1" noResize="1" noEditPoints="1" noAdjustHandles="1" noChangeArrowheads="1" noChangeShapeType="1" noTextEdit="1"/>
              </p:cNvSpPr>
              <p:nvPr/>
            </p:nvSpPr>
            <p:spPr>
              <a:xfrm>
                <a:off x="18600155" y="5144105"/>
                <a:ext cx="573555" cy="615553"/>
              </a:xfrm>
              <a:prstGeom prst="rect">
                <a:avLst/>
              </a:prstGeom>
              <a:blipFill>
                <a:blip r:embed="rId10"/>
                <a:stretch>
                  <a:fillRect l="-6522" t="-16327" r="-4348" b="-26531"/>
                </a:stretch>
              </a:blipFill>
            </p:spPr>
            <p:txBody>
              <a:bodyPr/>
              <a:lstStyle/>
              <a:p>
                <a:r>
                  <a:rPr lang="ko-Kore-KR" altLang="en-US">
                    <a:noFill/>
                  </a:rPr>
                  <a:t> </a:t>
                </a:r>
              </a:p>
            </p:txBody>
          </p:sp>
        </mc:Fallback>
      </mc:AlternateContent>
      <p:cxnSp>
        <p:nvCxnSpPr>
          <p:cNvPr id="63" name="직선 화살표 연결선 62">
            <a:extLst>
              <a:ext uri="{FF2B5EF4-FFF2-40B4-BE49-F238E27FC236}">
                <a16:creationId xmlns:a16="http://schemas.microsoft.com/office/drawing/2014/main" id="{D0C55757-ABFF-CC46-8F05-78B4E100D713}"/>
              </a:ext>
            </a:extLst>
          </p:cNvPr>
          <p:cNvCxnSpPr>
            <a:cxnSpLocks/>
            <a:stCxn id="46" idx="3"/>
            <a:endCxn id="60" idx="1"/>
          </p:cNvCxnSpPr>
          <p:nvPr/>
        </p:nvCxnSpPr>
        <p:spPr>
          <a:xfrm>
            <a:off x="17619821" y="5451882"/>
            <a:ext cx="98033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3" name="모서리가 둥근 직사각형 82">
                <a:extLst>
                  <a:ext uri="{FF2B5EF4-FFF2-40B4-BE49-F238E27FC236}">
                    <a16:creationId xmlns:a16="http://schemas.microsoft.com/office/drawing/2014/main" id="{6428A81F-88DC-5C4E-84A7-0DD577CB4A74}"/>
                  </a:ext>
                </a:extLst>
              </p:cNvPr>
              <p:cNvSpPr/>
              <p:nvPr/>
            </p:nvSpPr>
            <p:spPr>
              <a:xfrm>
                <a:off x="14733162" y="10639696"/>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i="1">
                          <a:latin typeface="Cambria Math" panose="02040503050406030204" pitchFamily="18" charset="0"/>
                          <a:ea typeface="Spoqa Han Sans Neo Bold" panose="020B0500000000000000" pitchFamily="34" charset="-128"/>
                        </a:rPr>
                        <m:t>𝑓</m:t>
                      </m:r>
                      <m:r>
                        <a:rPr kumimoji="1" lang="en-US" altLang="ko-Kore-KR" sz="4000" i="1">
                          <a:latin typeface="Cambria Math" panose="02040503050406030204" pitchFamily="18" charset="0"/>
                          <a:ea typeface="Spoqa Han Sans Neo Bold" panose="020B0500000000000000" pitchFamily="34" charset="-128"/>
                        </a:rPr>
                        <m:t>(</m:t>
                      </m:r>
                      <m:r>
                        <a:rPr kumimoji="1" lang="en-US" altLang="ko-Kore-KR" sz="4000" i="1">
                          <a:latin typeface="Cambria Math" panose="02040503050406030204" pitchFamily="18" charset="0"/>
                          <a:ea typeface="Spoqa Han Sans Neo Bold" panose="020B0500000000000000" pitchFamily="34" charset="-128"/>
                        </a:rPr>
                        <m:t>𝑥</m:t>
                      </m:r>
                      <m:r>
                        <a:rPr kumimoji="1" lang="en-US" altLang="ko-Kore-KR" sz="4000" i="1">
                          <a:latin typeface="Cambria Math" panose="02040503050406030204" pitchFamily="18" charset="0"/>
                          <a:ea typeface="Spoqa Han Sans Neo Bold" panose="020B0500000000000000" pitchFamily="34" charset="-128"/>
                        </a:rPr>
                        <m:t>)</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83" name="모서리가 둥근 직사각형 82">
                <a:extLst>
                  <a:ext uri="{FF2B5EF4-FFF2-40B4-BE49-F238E27FC236}">
                    <a16:creationId xmlns:a16="http://schemas.microsoft.com/office/drawing/2014/main" id="{6428A81F-88DC-5C4E-84A7-0DD577CB4A74}"/>
                  </a:ext>
                </a:extLst>
              </p:cNvPr>
              <p:cNvSpPr>
                <a:spLocks noRot="1" noChangeAspect="1" noMove="1" noResize="1" noEditPoints="1" noAdjustHandles="1" noChangeArrowheads="1" noChangeShapeType="1" noTextEdit="1"/>
              </p:cNvSpPr>
              <p:nvPr/>
            </p:nvSpPr>
            <p:spPr>
              <a:xfrm>
                <a:off x="14733162" y="10639696"/>
                <a:ext cx="2886659" cy="1271515"/>
              </a:xfrm>
              <a:prstGeom prst="roundRect">
                <a:avLst/>
              </a:prstGeom>
              <a:blipFill>
                <a:blip r:embed="rId11"/>
                <a:stretch>
                  <a:fillRect/>
                </a:stretch>
              </a:blipFill>
              <a:ln w="38100">
                <a:solidFill>
                  <a:schemeClr val="tx1"/>
                </a:solidFill>
              </a:ln>
            </p:spPr>
            <p:txBody>
              <a:bodyPr/>
              <a:lstStyle/>
              <a:p>
                <a:r>
                  <a:rPr lang="ko-KR" altLang="en-US">
                    <a:noFill/>
                  </a:rPr>
                  <a:t> </a:t>
                </a:r>
              </a:p>
            </p:txBody>
          </p:sp>
        </mc:Fallback>
      </mc:AlternateContent>
      <p:cxnSp>
        <p:nvCxnSpPr>
          <p:cNvPr id="84" name="직선 화살표 연결선 83">
            <a:extLst>
              <a:ext uri="{FF2B5EF4-FFF2-40B4-BE49-F238E27FC236}">
                <a16:creationId xmlns:a16="http://schemas.microsoft.com/office/drawing/2014/main" id="{E7ECACD4-EF33-4641-95FC-DCA4EA91448A}"/>
              </a:ext>
            </a:extLst>
          </p:cNvPr>
          <p:cNvCxnSpPr>
            <a:cxnSpLocks/>
            <a:stCxn id="85" idx="3"/>
            <a:endCxn id="83" idx="1"/>
          </p:cNvCxnSpPr>
          <p:nvPr/>
        </p:nvCxnSpPr>
        <p:spPr>
          <a:xfrm flipV="1">
            <a:off x="13575993" y="11275454"/>
            <a:ext cx="1157169"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1F7DA1E4-3804-A241-8487-67F50086A0F9}"/>
                  </a:ext>
                </a:extLst>
              </p:cNvPr>
              <p:cNvSpPr txBox="1"/>
              <p:nvPr/>
            </p:nvSpPr>
            <p:spPr>
              <a:xfrm>
                <a:off x="13002438" y="10967678"/>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𝑥</m:t>
                      </m:r>
                    </m:oMath>
                  </m:oMathPara>
                </a14:m>
                <a:endParaRPr kumimoji="1" lang="ko-Kore-KR" altLang="en-US" sz="4000" dirty="0"/>
              </a:p>
            </p:txBody>
          </p:sp>
        </mc:Choice>
        <mc:Fallback xmlns="">
          <p:sp>
            <p:nvSpPr>
              <p:cNvPr id="85" name="TextBox 84">
                <a:extLst>
                  <a:ext uri="{FF2B5EF4-FFF2-40B4-BE49-F238E27FC236}">
                    <a16:creationId xmlns:a16="http://schemas.microsoft.com/office/drawing/2014/main" id="{1F7DA1E4-3804-A241-8487-67F50086A0F9}"/>
                  </a:ext>
                </a:extLst>
              </p:cNvPr>
              <p:cNvSpPr txBox="1">
                <a:spLocks noRot="1" noChangeAspect="1" noMove="1" noResize="1" noEditPoints="1" noAdjustHandles="1" noChangeArrowheads="1" noChangeShapeType="1" noTextEdit="1"/>
              </p:cNvSpPr>
              <p:nvPr/>
            </p:nvSpPr>
            <p:spPr>
              <a:xfrm>
                <a:off x="13002438" y="10967678"/>
                <a:ext cx="573555" cy="615553"/>
              </a:xfrm>
              <a:prstGeom prst="rect">
                <a:avLst/>
              </a:prstGeom>
              <a:blipFill>
                <a:blip r:embed="rId12"/>
                <a:stretch>
                  <a:fillRect/>
                </a:stretch>
              </a:blipFill>
            </p:spPr>
            <p:txBody>
              <a:bodyPr/>
              <a:lstStyle/>
              <a:p>
                <a:r>
                  <a:rPr lang="ko-Kore-KR" altLang="en-US">
                    <a:noFill/>
                  </a:rPr>
                  <a:t> </a:t>
                </a:r>
              </a:p>
            </p:txBody>
          </p:sp>
        </mc:Fallback>
      </mc:AlternateContent>
      <p:cxnSp>
        <p:nvCxnSpPr>
          <p:cNvPr id="86" name="직선 화살표 연결선 85">
            <a:extLst>
              <a:ext uri="{FF2B5EF4-FFF2-40B4-BE49-F238E27FC236}">
                <a16:creationId xmlns:a16="http://schemas.microsoft.com/office/drawing/2014/main" id="{E12012AC-2DD9-8A42-BF35-BB9A2F8915BA}"/>
              </a:ext>
            </a:extLst>
          </p:cNvPr>
          <p:cNvCxnSpPr>
            <a:cxnSpLocks/>
            <a:stCxn id="83" idx="3"/>
            <a:endCxn id="87" idx="3"/>
          </p:cNvCxnSpPr>
          <p:nvPr/>
        </p:nvCxnSpPr>
        <p:spPr>
          <a:xfrm>
            <a:off x="17619821" y="11275454"/>
            <a:ext cx="951392" cy="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A26D71A-815D-5847-9307-9AAB8FA69AB0}"/>
                  </a:ext>
                </a:extLst>
              </p:cNvPr>
              <p:cNvSpPr txBox="1"/>
              <p:nvPr/>
            </p:nvSpPr>
            <p:spPr>
              <a:xfrm flipH="1">
                <a:off x="18571213" y="10967679"/>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87" name="TextBox 86">
                <a:extLst>
                  <a:ext uri="{FF2B5EF4-FFF2-40B4-BE49-F238E27FC236}">
                    <a16:creationId xmlns:a16="http://schemas.microsoft.com/office/drawing/2014/main" id="{FA26D71A-815D-5847-9307-9AAB8FA69AB0}"/>
                  </a:ext>
                </a:extLst>
              </p:cNvPr>
              <p:cNvSpPr txBox="1">
                <a:spLocks noRot="1" noChangeAspect="1" noMove="1" noResize="1" noEditPoints="1" noAdjustHandles="1" noChangeArrowheads="1" noChangeShapeType="1" noTextEdit="1"/>
              </p:cNvSpPr>
              <p:nvPr/>
            </p:nvSpPr>
            <p:spPr>
              <a:xfrm flipH="1">
                <a:off x="18571213" y="10967679"/>
                <a:ext cx="631437" cy="615553"/>
              </a:xfrm>
              <a:prstGeom prst="rect">
                <a:avLst/>
              </a:prstGeom>
              <a:blipFill>
                <a:blip r:embed="rId7"/>
                <a:stretch>
                  <a:fillRect l="-2000" t="-14000" b="-24000"/>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801730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의 종류</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15</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423049"/>
                <a:ext cx="17498020" cy="939295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dirty="0">
                    <a:latin typeface="맑은 고딕" panose="020B0503020000020004" pitchFamily="50" charset="-127"/>
                    <a:ea typeface="맑은 고딕" panose="020B0503020000020004" pitchFamily="50" charset="-127"/>
                  </a:rPr>
                  <a:t>지도 학습과 비지도 학습은</a:t>
                </a:r>
                <a:r>
                  <a:rPr lang="en-US" altLang="ko-KR" sz="4400" b="1" dirty="0">
                    <a:latin typeface="맑은 고딕" panose="020B0503020000020004" pitchFamily="50" charset="-127"/>
                    <a:ea typeface="맑은 고딕" panose="020B0503020000020004" pitchFamily="50" charset="-127"/>
                  </a:rPr>
                  <a:t>?</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2400" dirty="0">
                    <a:latin typeface="Spoqa Han Sans Neo" panose="020B0500000000000000" pitchFamily="34" charset="-128"/>
                    <a:ea typeface="맑은 고딕" panose="020B0503020000020004" pitchFamily="50" charset="-127"/>
                  </a:rPr>
                  <a:t>		</a:t>
                </a:r>
              </a:p>
              <a:p>
                <a:pPr marL="571500" indent="-571500" algn="l" defTabSz="457200">
                  <a:spcBef>
                    <a:spcPts val="1200"/>
                  </a:spcBef>
                  <a:spcAft>
                    <a:spcPts val="1500"/>
                  </a:spcAft>
                  <a:buFontTx/>
                  <a:buChar char="-"/>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그렇지만</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경계는 사실 엄밀하게 구분되어 있지 않다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말랑말랑하게 보자</a:t>
                </a:r>
                <a:r>
                  <a:rPr lang="en-US" altLang="ko-KR" sz="3600" dirty="0">
                    <a:latin typeface="Spoqa Han Sans Neo" panose="020B0500000000000000" pitchFamily="34" charset="-128"/>
                    <a:ea typeface="Spoqa Han Sans Neo" panose="020B0500000000000000" pitchFamily="34" charset="-128"/>
                  </a:rPr>
                  <a:t>!)</a:t>
                </a:r>
                <a:endParaRPr lang="en-US" altLang="ko-KR" sz="2400" dirty="0">
                  <a:latin typeface="Spoqa Han Sans Neo" panose="020B0500000000000000" pitchFamily="34" charset="-128"/>
                  <a:ea typeface="Spoqa Han Sans Neo" panose="020B0500000000000000" pitchFamily="34" charset="-128"/>
                </a:endParaRPr>
              </a:p>
              <a:p>
                <a:pPr marL="571500" indent="-571500" algn="l" defTabSz="457200">
                  <a:spcBef>
                    <a:spcPts val="1200"/>
                  </a:spcBef>
                  <a:spcAft>
                    <a:spcPts val="1500"/>
                  </a:spcAft>
                  <a:buFontTx/>
                  <a:buChar char="-"/>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아래의 예제를 보자</a:t>
                </a:r>
                <a:r>
                  <a:rPr lang="en-US" altLang="ko-KR" sz="3600" dirty="0">
                    <a:latin typeface="Spoqa Han Sans Neo" panose="020B0500000000000000" pitchFamily="34" charset="-128"/>
                    <a:ea typeface="Spoqa Han Sans Neo" panose="020B0500000000000000" pitchFamily="34" charset="-128"/>
                  </a:rPr>
                  <a:t>.</a:t>
                </a:r>
              </a:p>
              <a:p>
                <a:pPr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a:rPr lang="ko-KR" altLang="en-US" sz="3600" b="0" i="0" smtClean="0">
                        <a:latin typeface="Cambria Math" panose="02040503050406030204" pitchFamily="18" charset="0"/>
                        <a:ea typeface="SpoqaHanSans-Bold"/>
                      </a:rPr>
                      <m:t> </m:t>
                    </m:r>
                    <m:r>
                      <m:rPr>
                        <m:sty m:val="p"/>
                      </m:rPr>
                      <a:rPr lang="en-US" altLang="ko-KR" sz="3600" b="0" i="0" smtClean="0">
                        <a:latin typeface="Cambria Math" panose="02040503050406030204" pitchFamily="18" charset="0"/>
                        <a:ea typeface="SpoqaHanSans-Bold"/>
                      </a:rPr>
                      <m:t>p</m:t>
                    </m:r>
                    <m:d>
                      <m:dPr>
                        <m:ctrlPr>
                          <a:rPr lang="en-US" altLang="ko-KR" sz="3600" i="1" smtClean="0">
                            <a:latin typeface="Cambria Math" panose="02040503050406030204" pitchFamily="18" charset="0"/>
                            <a:ea typeface="SpoqaHanSans-Bold"/>
                          </a:rPr>
                        </m:ctrlPr>
                      </m:dPr>
                      <m:e>
                        <m:r>
                          <m:rPr>
                            <m:sty m:val="p"/>
                          </m:rPr>
                          <a:rPr lang="en-US" altLang="ko-KR" sz="3600" b="0" i="0" smtClean="0">
                            <a:latin typeface="Cambria Math" panose="02040503050406030204" pitchFamily="18" charset="0"/>
                            <a:ea typeface="SpoqaHanSans-Bold"/>
                          </a:rPr>
                          <m:t>x</m:t>
                        </m:r>
                      </m:e>
                    </m:d>
                    <m:r>
                      <a:rPr lang="en-US" altLang="ko-KR" sz="3600" b="0" i="0" smtClean="0">
                        <a:latin typeface="Cambria Math" panose="02040503050406030204" pitchFamily="18" charset="0"/>
                        <a:ea typeface="SpoqaHanSans-Bold"/>
                      </a:rPr>
                      <m:t>=</m:t>
                    </m:r>
                    <m:sSubSup>
                      <m:sSubSupPr>
                        <m:ctrlPr>
                          <a:rPr lang="en-US" altLang="ko-KR" sz="3600" i="1" smtClean="0">
                            <a:latin typeface="Cambria Math" panose="02040503050406030204" pitchFamily="18" charset="0"/>
                            <a:ea typeface="SpoqaHanSans-Bold"/>
                          </a:rPr>
                        </m:ctrlPr>
                      </m:sSubSupPr>
                      <m:e>
                        <m:r>
                          <m:rPr>
                            <m:sty m:val="p"/>
                          </m:rPr>
                          <a:rPr lang="en-US" altLang="ko-KR" sz="3600" b="0" i="0" smtClean="0">
                            <a:latin typeface="Cambria Math" panose="02040503050406030204" pitchFamily="18" charset="0"/>
                            <a:ea typeface="SpoqaHanSans-Bold"/>
                          </a:rPr>
                          <m:t>Π</m:t>
                        </m:r>
                      </m:e>
                      <m:sub>
                        <m:r>
                          <m:rPr>
                            <m:sty m:val="p"/>
                          </m:rPr>
                          <a:rPr lang="en-US" altLang="ko-KR" sz="3600" b="0" i="0" smtClean="0">
                            <a:latin typeface="Cambria Math" panose="02040503050406030204" pitchFamily="18" charset="0"/>
                            <a:ea typeface="SpoqaHanSans-Bold"/>
                          </a:rPr>
                          <m:t>i</m:t>
                        </m:r>
                        <m:r>
                          <a:rPr lang="en-US" altLang="ko-KR" sz="3600" b="0" i="0" smtClean="0">
                            <a:latin typeface="Cambria Math" panose="02040503050406030204" pitchFamily="18" charset="0"/>
                            <a:ea typeface="SpoqaHanSans-Bold"/>
                          </a:rPr>
                          <m:t>=1</m:t>
                        </m:r>
                      </m:sub>
                      <m:sup>
                        <m:r>
                          <m:rPr>
                            <m:sty m:val="p"/>
                          </m:rPr>
                          <a:rPr lang="en-US" altLang="ko-KR" sz="3600" b="0" i="0" smtClean="0">
                            <a:latin typeface="Cambria Math" panose="02040503050406030204" pitchFamily="18" charset="0"/>
                            <a:ea typeface="SpoqaHanSans-Bold"/>
                          </a:rPr>
                          <m:t>n</m:t>
                        </m:r>
                      </m:sup>
                    </m:sSubSup>
                    <m:r>
                      <m:rPr>
                        <m:sty m:val="p"/>
                      </m:rPr>
                      <a:rPr lang="en-US" altLang="ko-KR" sz="3600" b="0" i="0" smtClean="0">
                        <a:latin typeface="Cambria Math" panose="02040503050406030204" pitchFamily="18" charset="0"/>
                        <a:ea typeface="SpoqaHanSans-Bold"/>
                      </a:rPr>
                      <m:t>p</m:t>
                    </m:r>
                    <m:r>
                      <a:rPr lang="en-US" altLang="ko-KR" sz="3600" b="0" i="0" smtClean="0">
                        <a:latin typeface="Cambria Math" panose="02040503050406030204" pitchFamily="18" charset="0"/>
                        <a:ea typeface="SpoqaHanSans-Bold"/>
                      </a:rPr>
                      <m:t>(</m:t>
                    </m:r>
                    <m:sSub>
                      <m:sSubPr>
                        <m:ctrlPr>
                          <a:rPr lang="en-US" altLang="ko-KR" sz="3600" i="1" smtClean="0">
                            <a:latin typeface="Cambria Math" panose="02040503050406030204" pitchFamily="18" charset="0"/>
                            <a:ea typeface="SpoqaHanSans-Bold"/>
                          </a:rPr>
                        </m:ctrlPr>
                      </m:sSubPr>
                      <m:e>
                        <m:r>
                          <m:rPr>
                            <m:sty m:val="p"/>
                          </m:rPr>
                          <a:rPr lang="en-US" altLang="ko-KR" sz="3600" b="0" i="0" smtClean="0">
                            <a:latin typeface="Cambria Math" panose="02040503050406030204" pitchFamily="18" charset="0"/>
                            <a:ea typeface="SpoqaHanSans-Bold"/>
                          </a:rPr>
                          <m:t>x</m:t>
                        </m:r>
                      </m:e>
                      <m:sub>
                        <m:r>
                          <m:rPr>
                            <m:sty m:val="p"/>
                          </m:rPr>
                          <a:rPr lang="en-US" altLang="ko-KR" sz="3600" b="0" i="0" smtClean="0">
                            <a:latin typeface="Cambria Math" panose="02040503050406030204" pitchFamily="18" charset="0"/>
                            <a:ea typeface="SpoqaHanSans-Bold"/>
                          </a:rPr>
                          <m:t>i</m:t>
                        </m:r>
                      </m:sub>
                    </m:sSub>
                    <m:r>
                      <a:rPr lang="en-US" altLang="ko-KR" sz="3600" b="0" i="0" smtClean="0">
                        <a:latin typeface="Cambria Math" panose="02040503050406030204" pitchFamily="18" charset="0"/>
                        <a:ea typeface="SpoqaHanSans-Bold"/>
                      </a:rPr>
                      <m:t>|</m:t>
                    </m:r>
                    <m:sSub>
                      <m:sSubPr>
                        <m:ctrlPr>
                          <a:rPr lang="en-US" altLang="ko-KR" sz="3600" i="1" smtClean="0">
                            <a:latin typeface="Cambria Math" panose="02040503050406030204" pitchFamily="18" charset="0"/>
                            <a:ea typeface="SpoqaHanSans-Bold"/>
                          </a:rPr>
                        </m:ctrlPr>
                      </m:sSubPr>
                      <m:e>
                        <m:r>
                          <m:rPr>
                            <m:sty m:val="p"/>
                          </m:rPr>
                          <a:rPr lang="en-US" altLang="ko-KR" sz="3600" b="0" i="0" smtClean="0">
                            <a:latin typeface="Cambria Math" panose="02040503050406030204" pitchFamily="18" charset="0"/>
                            <a:ea typeface="SpoqaHanSans-Bold"/>
                          </a:rPr>
                          <m:t>x</m:t>
                        </m:r>
                      </m:e>
                      <m:sub>
                        <m:r>
                          <a:rPr lang="en-US" altLang="ko-KR" sz="3600" b="0" i="0" smtClean="0">
                            <a:latin typeface="Cambria Math" panose="02040503050406030204" pitchFamily="18" charset="0"/>
                            <a:ea typeface="SpoqaHanSans-Bold"/>
                          </a:rPr>
                          <m:t>1</m:t>
                        </m:r>
                      </m:sub>
                    </m:sSub>
                    <m:r>
                      <a:rPr lang="en-US" altLang="ko-KR" sz="3600" b="0" i="0" smtClean="0">
                        <a:latin typeface="Cambria Math" panose="02040503050406030204" pitchFamily="18" charset="0"/>
                        <a:ea typeface="SpoqaHanSans-Bold"/>
                      </a:rPr>
                      <m:t>…, </m:t>
                    </m:r>
                    <m:sSub>
                      <m:sSubPr>
                        <m:ctrlPr>
                          <a:rPr lang="en-US" altLang="ko-KR" sz="3600" i="1" smtClean="0">
                            <a:latin typeface="Cambria Math" panose="02040503050406030204" pitchFamily="18" charset="0"/>
                            <a:ea typeface="SpoqaHanSans-Bold"/>
                          </a:rPr>
                        </m:ctrlPr>
                      </m:sSubPr>
                      <m:e>
                        <m:r>
                          <m:rPr>
                            <m:sty m:val="p"/>
                          </m:rPr>
                          <a:rPr lang="en-US" altLang="ko-KR" sz="3600" b="0" i="0" smtClean="0">
                            <a:latin typeface="Cambria Math" panose="02040503050406030204" pitchFamily="18" charset="0"/>
                            <a:ea typeface="SpoqaHanSans-Bold"/>
                          </a:rPr>
                          <m:t>x</m:t>
                        </m:r>
                      </m:e>
                      <m:sub>
                        <m:d>
                          <m:dPr>
                            <m:begChr m:val="{"/>
                            <m:endChr m:val="}"/>
                            <m:ctrlPr>
                              <a:rPr lang="en-US" altLang="ko-KR" sz="3600" i="1" smtClean="0">
                                <a:latin typeface="Cambria Math" panose="02040503050406030204" pitchFamily="18" charset="0"/>
                                <a:ea typeface="SpoqaHanSans-Bold"/>
                              </a:rPr>
                            </m:ctrlPr>
                          </m:dPr>
                          <m:e>
                            <m:r>
                              <m:rPr>
                                <m:sty m:val="p"/>
                              </m:rPr>
                              <a:rPr lang="en-US" altLang="ko-KR" sz="3600" b="0" i="0" smtClean="0">
                                <a:latin typeface="Cambria Math" panose="02040503050406030204" pitchFamily="18" charset="0"/>
                                <a:ea typeface="SpoqaHanSans-Bold"/>
                              </a:rPr>
                              <m:t>i</m:t>
                            </m:r>
                            <m:r>
                              <a:rPr lang="en-US" altLang="ko-KR" sz="3600" b="0" i="0" smtClean="0">
                                <a:latin typeface="Cambria Math" panose="02040503050406030204" pitchFamily="18" charset="0"/>
                                <a:ea typeface="SpoqaHanSans-Bold"/>
                              </a:rPr>
                              <m:t>−1</m:t>
                            </m:r>
                          </m:e>
                        </m:d>
                      </m:sub>
                    </m:sSub>
                    <m:r>
                      <a:rPr lang="en-US" altLang="ko-KR" sz="3600" b="0" i="0" smtClean="0">
                        <a:latin typeface="Cambria Math" panose="02040503050406030204" pitchFamily="18" charset="0"/>
                        <a:ea typeface="SpoqaHanSans-Bold"/>
                      </a:rPr>
                      <m:t>)</m:t>
                    </m:r>
                  </m:oMath>
                </a14:m>
                <a:r>
                  <a:rPr lang="en-US" altLang="ko-KR" sz="3600" dirty="0">
                    <a:latin typeface="Spoqa Han Sans Neo" panose="020B0500000000000000" pitchFamily="34" charset="-128"/>
                    <a:ea typeface="Spoqa Han Sans Neo" panose="020B0500000000000000" pitchFamily="34" charset="-128"/>
                  </a:rPr>
                  <a:t> </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600" dirty="0">
                  <a:latin typeface="Spoqa Han Sans Neo" panose="020B0500000000000000" pitchFamily="34" charset="-128"/>
                  <a:ea typeface="Spoqa Han Sans Neo" panose="020B0500000000000000" pitchFamily="34" charset="-128"/>
                </a:endParaRP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여기서</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좌변만 본다면 비지도 학습이지만</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우변의 자가</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회귀 </a:t>
                </a:r>
                <a:r>
                  <a:rPr lang="en-US" altLang="ko-KR" sz="3600" dirty="0">
                    <a:latin typeface="Spoqa Han Sans Neo" panose="020B0500000000000000" pitchFamily="34" charset="-128"/>
                    <a:ea typeface="Spoqa Han Sans Neo" panose="020B0500000000000000" pitchFamily="34" charset="-128"/>
                  </a:rPr>
                  <a:t>(autoregressive)</a:t>
                </a:r>
                <a:r>
                  <a:rPr lang="ko-KR" altLang="en-US" sz="3600" dirty="0">
                    <a:latin typeface="Spoqa Han Sans Neo" panose="020B0500000000000000" pitchFamily="34" charset="-128"/>
                    <a:ea typeface="Spoqa Han Sans Neo" panose="020B0500000000000000" pitchFamily="34" charset="-128"/>
                  </a:rPr>
                  <a:t>로 분해하여 지도 학습처럼 풀 수 있다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과거의 데이터로 현재를 예측</a:t>
                </a:r>
                <a:r>
                  <a:rPr lang="en-US" altLang="ko-KR" sz="3600" dirty="0">
                    <a:latin typeface="Spoqa Han Sans Neo" panose="020B0500000000000000" pitchFamily="34" charset="-128"/>
                    <a:ea typeface="Spoqa Han Sans Neo" panose="020B0500000000000000" pitchFamily="34" charset="-128"/>
                  </a:rPr>
                  <a:t>)</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m:rPr>
                          <m:sty m:val="p"/>
                        </m:rPr>
                        <a:rPr lang="en-US" altLang="ko-KR" sz="3600">
                          <a:latin typeface="Cambria Math" panose="02040503050406030204" pitchFamily="18" charset="0"/>
                          <a:ea typeface="SpoqaHanSans-Bold"/>
                        </a:rPr>
                        <m:t>p</m:t>
                      </m:r>
                      <m:d>
                        <m:dPr>
                          <m:ctrlPr>
                            <a:rPr lang="en-US" altLang="ko-KR" sz="3600" i="1">
                              <a:latin typeface="Cambria Math" panose="02040503050406030204" pitchFamily="18" charset="0"/>
                              <a:ea typeface="SpoqaHanSans-Bold"/>
                            </a:rPr>
                          </m:ctrlPr>
                        </m:dPr>
                        <m:e>
                          <m:r>
                            <m:rPr>
                              <m:sty m:val="p"/>
                            </m:rPr>
                            <a:rPr lang="en-US" altLang="ko-KR" sz="3600">
                              <a:latin typeface="Cambria Math" panose="02040503050406030204" pitchFamily="18" charset="0"/>
                              <a:ea typeface="SpoqaHanSans-Bold"/>
                            </a:rPr>
                            <m:t>y</m:t>
                          </m:r>
                          <m:r>
                            <a:rPr lang="en-US" altLang="ko-KR" sz="3600">
                              <a:latin typeface="Cambria Math" panose="02040503050406030204" pitchFamily="18" charset="0"/>
                              <a:ea typeface="SpoqaHanSans-Bold"/>
                            </a:rPr>
                            <m:t> | </m:t>
                          </m:r>
                          <m:r>
                            <m:rPr>
                              <m:sty m:val="p"/>
                            </m:rPr>
                            <a:rPr lang="en-US" altLang="ko-KR" sz="3600">
                              <a:latin typeface="Cambria Math" panose="02040503050406030204" pitchFamily="18" charset="0"/>
                              <a:ea typeface="SpoqaHanSans-Bold"/>
                            </a:rPr>
                            <m:t>x</m:t>
                          </m:r>
                        </m:e>
                      </m:d>
                      <m:r>
                        <a:rPr lang="en-US" altLang="ko-KR" sz="3600">
                          <a:latin typeface="Cambria Math" panose="02040503050406030204" pitchFamily="18" charset="0"/>
                          <a:ea typeface="SpoqaHanSans-Bold"/>
                        </a:rPr>
                        <m:t>=</m:t>
                      </m:r>
                      <m:f>
                        <m:fPr>
                          <m:ctrlPr>
                            <a:rPr lang="en-US" altLang="ko-KR" sz="3600" i="1">
                              <a:latin typeface="Cambria Math" panose="02040503050406030204" pitchFamily="18" charset="0"/>
                              <a:ea typeface="SpoqaHanSans-Bold"/>
                            </a:rPr>
                          </m:ctrlPr>
                        </m:fPr>
                        <m:num>
                          <m:r>
                            <m:rPr>
                              <m:sty m:val="p"/>
                            </m:rPr>
                            <a:rPr lang="en-US" altLang="ko-KR" sz="3600">
                              <a:latin typeface="Cambria Math" panose="02040503050406030204" pitchFamily="18" charset="0"/>
                              <a:ea typeface="SpoqaHanSans-Bold"/>
                            </a:rPr>
                            <m:t>p</m:t>
                          </m:r>
                          <m:d>
                            <m:dPr>
                              <m:ctrlPr>
                                <a:rPr lang="en-US" altLang="ko-KR" sz="3600" i="1">
                                  <a:latin typeface="Cambria Math" panose="02040503050406030204" pitchFamily="18" charset="0"/>
                                  <a:ea typeface="SpoqaHanSans-Bold"/>
                                </a:rPr>
                              </m:ctrlPr>
                            </m:dPr>
                            <m:e>
                              <m:r>
                                <m:rPr>
                                  <m:sty m:val="p"/>
                                </m:rPr>
                                <a:rPr lang="en-US" altLang="ko-KR" sz="3600">
                                  <a:latin typeface="Cambria Math" panose="02040503050406030204" pitchFamily="18" charset="0"/>
                                  <a:ea typeface="SpoqaHanSans-Bold"/>
                                </a:rPr>
                                <m:t>x</m:t>
                              </m:r>
                              <m:r>
                                <a:rPr lang="en-US" altLang="ko-KR" sz="3600">
                                  <a:latin typeface="Cambria Math" panose="02040503050406030204" pitchFamily="18" charset="0"/>
                                  <a:ea typeface="SpoqaHanSans-Bold"/>
                                </a:rPr>
                                <m:t>, </m:t>
                              </m:r>
                              <m:r>
                                <m:rPr>
                                  <m:sty m:val="p"/>
                                </m:rPr>
                                <a:rPr lang="en-US" altLang="ko-KR" sz="3600">
                                  <a:latin typeface="Cambria Math" panose="02040503050406030204" pitchFamily="18" charset="0"/>
                                  <a:ea typeface="SpoqaHanSans-Bold"/>
                                </a:rPr>
                                <m:t>y</m:t>
                              </m:r>
                            </m:e>
                          </m:d>
                        </m:num>
                        <m:den>
                          <m:r>
                            <a:rPr lang="en-US" altLang="ko-KR" sz="3600" b="0" i="1" smtClean="0">
                              <a:latin typeface="Cambria Math" panose="02040503050406030204" pitchFamily="18" charset="0"/>
                              <a:ea typeface="SpoqaHanSans-Bold"/>
                            </a:rPr>
                            <m:t>𝑝</m:t>
                          </m:r>
                          <m:r>
                            <a:rPr lang="en-US" altLang="ko-KR" sz="3600" b="0" i="1" smtClean="0">
                              <a:latin typeface="Cambria Math" panose="02040503050406030204" pitchFamily="18" charset="0"/>
                              <a:ea typeface="SpoqaHanSans-Bold"/>
                            </a:rPr>
                            <m:t>(</m:t>
                          </m:r>
                          <m:r>
                            <a:rPr lang="en-US" altLang="ko-KR" sz="3600" b="0" i="1" smtClean="0">
                              <a:latin typeface="Cambria Math" panose="02040503050406030204" pitchFamily="18" charset="0"/>
                              <a:ea typeface="SpoqaHanSans-Bold"/>
                            </a:rPr>
                            <m:t>𝑥</m:t>
                          </m:r>
                          <m:r>
                            <a:rPr lang="en-US" altLang="ko-KR" sz="3600" b="0" i="1" smtClean="0">
                              <a:latin typeface="Cambria Math" panose="02040503050406030204" pitchFamily="18" charset="0"/>
                              <a:ea typeface="SpoqaHanSans-Bold"/>
                            </a:rPr>
                            <m:t>)</m:t>
                          </m:r>
                        </m:den>
                      </m:f>
                      <m:r>
                        <a:rPr lang="en-US" altLang="ko-KR" sz="3600" b="0" i="0" smtClean="0">
                          <a:latin typeface="Cambria Math" panose="02040503050406030204" pitchFamily="18" charset="0"/>
                          <a:ea typeface="SpoqaHanSans-Bold"/>
                        </a:rPr>
                        <m:t>=</m:t>
                      </m:r>
                      <m:r>
                        <a:rPr lang="ko-KR" altLang="en-US" sz="3600" b="0" i="0" smtClean="0">
                          <a:latin typeface="Cambria Math" panose="02040503050406030204" pitchFamily="18" charset="0"/>
                          <a:ea typeface="SpoqaHanSans-Bold"/>
                        </a:rPr>
                        <m:t> </m:t>
                      </m:r>
                      <m:f>
                        <m:fPr>
                          <m:ctrlPr>
                            <a:rPr lang="en-US" altLang="ko-KR" sz="3600" i="1">
                              <a:latin typeface="Cambria Math" panose="02040503050406030204" pitchFamily="18" charset="0"/>
                              <a:ea typeface="SpoqaHanSans-Bold"/>
                            </a:rPr>
                          </m:ctrlPr>
                        </m:fPr>
                        <m:num>
                          <m:r>
                            <m:rPr>
                              <m:sty m:val="p"/>
                            </m:rPr>
                            <a:rPr lang="en-US" altLang="ko-KR" sz="3600">
                              <a:latin typeface="Cambria Math" panose="02040503050406030204" pitchFamily="18" charset="0"/>
                              <a:ea typeface="SpoqaHanSans-Bold"/>
                            </a:rPr>
                            <m:t>p</m:t>
                          </m:r>
                          <m:d>
                            <m:dPr>
                              <m:ctrlPr>
                                <a:rPr lang="en-US" altLang="ko-KR" sz="3600" i="1">
                                  <a:latin typeface="Cambria Math" panose="02040503050406030204" pitchFamily="18" charset="0"/>
                                  <a:ea typeface="SpoqaHanSans-Bold"/>
                                </a:rPr>
                              </m:ctrlPr>
                            </m:dPr>
                            <m:e>
                              <m:r>
                                <m:rPr>
                                  <m:sty m:val="p"/>
                                </m:rPr>
                                <a:rPr lang="en-US" altLang="ko-KR" sz="3600">
                                  <a:latin typeface="Cambria Math" panose="02040503050406030204" pitchFamily="18" charset="0"/>
                                  <a:ea typeface="SpoqaHanSans-Bold"/>
                                </a:rPr>
                                <m:t>x</m:t>
                              </m:r>
                              <m:r>
                                <a:rPr lang="en-US" altLang="ko-KR" sz="3600">
                                  <a:latin typeface="Cambria Math" panose="02040503050406030204" pitchFamily="18" charset="0"/>
                                  <a:ea typeface="SpoqaHanSans-Bold"/>
                                </a:rPr>
                                <m:t>, </m:t>
                              </m:r>
                              <m:r>
                                <m:rPr>
                                  <m:sty m:val="p"/>
                                </m:rPr>
                                <a:rPr lang="en-US" altLang="ko-KR" sz="3600">
                                  <a:latin typeface="Cambria Math" panose="02040503050406030204" pitchFamily="18" charset="0"/>
                                  <a:ea typeface="SpoqaHanSans-Bold"/>
                                </a:rPr>
                                <m:t>y</m:t>
                              </m:r>
                            </m:e>
                          </m:d>
                        </m:num>
                        <m:den>
                          <m:sSub>
                            <m:sSubPr>
                              <m:ctrlPr>
                                <a:rPr lang="en-US" altLang="ko-KR" sz="3600" i="1">
                                  <a:latin typeface="Cambria Math" panose="02040503050406030204" pitchFamily="18" charset="0"/>
                                  <a:ea typeface="SpoqaHanSans-Bold"/>
                                </a:rPr>
                              </m:ctrlPr>
                            </m:sSubPr>
                            <m:e>
                              <m:r>
                                <m:rPr>
                                  <m:sty m:val="p"/>
                                </m:rPr>
                                <a:rPr lang="en-US" altLang="ko-KR" sz="3600">
                                  <a:latin typeface="Cambria Math" panose="02040503050406030204" pitchFamily="18" charset="0"/>
                                  <a:ea typeface="SpoqaHanSans-Bold"/>
                                </a:rPr>
                                <m:t>Σ</m:t>
                              </m:r>
                            </m:e>
                            <m:sub>
                              <m:sSup>
                                <m:sSupPr>
                                  <m:ctrlPr>
                                    <a:rPr lang="en-US" altLang="ko-KR" sz="3600" i="1">
                                      <a:latin typeface="Cambria Math" panose="02040503050406030204" pitchFamily="18" charset="0"/>
                                      <a:ea typeface="SpoqaHanSans-Bold"/>
                                    </a:rPr>
                                  </m:ctrlPr>
                                </m:sSupPr>
                                <m:e>
                                  <m:r>
                                    <a:rPr lang="en-US" altLang="ko-KR" sz="3600" i="1">
                                      <a:latin typeface="Cambria Math" panose="02040503050406030204" pitchFamily="18" charset="0"/>
                                      <a:ea typeface="SpoqaHanSans-Bold"/>
                                    </a:rPr>
                                    <m:t>𝑦</m:t>
                                  </m:r>
                                </m:e>
                                <m:sup>
                                  <m:r>
                                    <a:rPr lang="en-US" altLang="ko-KR" sz="3600" i="1">
                                      <a:latin typeface="Cambria Math" panose="02040503050406030204" pitchFamily="18" charset="0"/>
                                      <a:ea typeface="SpoqaHanSans-Bold"/>
                                    </a:rPr>
                                    <m:t>′</m:t>
                                  </m:r>
                                </m:sup>
                              </m:sSup>
                            </m:sub>
                          </m:sSub>
                          <m:r>
                            <a:rPr lang="en-US" altLang="ko-KR" sz="3600" i="1">
                              <a:latin typeface="Cambria Math" panose="02040503050406030204" pitchFamily="18" charset="0"/>
                              <a:ea typeface="SpoqaHanSans-Bold"/>
                            </a:rPr>
                            <m:t>𝑝</m:t>
                          </m:r>
                          <m:r>
                            <a:rPr lang="en-US" altLang="ko-KR" sz="3600" i="1">
                              <a:latin typeface="Cambria Math" panose="02040503050406030204" pitchFamily="18" charset="0"/>
                              <a:ea typeface="SpoqaHanSans-Bold"/>
                            </a:rPr>
                            <m:t>(</m:t>
                          </m:r>
                          <m:r>
                            <a:rPr lang="en-US" altLang="ko-KR" sz="3600" i="1">
                              <a:latin typeface="Cambria Math" panose="02040503050406030204" pitchFamily="18" charset="0"/>
                              <a:ea typeface="SpoqaHanSans-Bold"/>
                            </a:rPr>
                            <m:t>𝑥</m:t>
                          </m:r>
                          <m:r>
                            <a:rPr lang="en-US" altLang="ko-KR" sz="3600" i="1">
                              <a:latin typeface="Cambria Math" panose="02040503050406030204" pitchFamily="18" charset="0"/>
                              <a:ea typeface="SpoqaHanSans-Bold"/>
                            </a:rPr>
                            <m:t>, </m:t>
                          </m:r>
                          <m:sSup>
                            <m:sSupPr>
                              <m:ctrlPr>
                                <a:rPr lang="en-US" altLang="ko-KR" sz="3600" i="1">
                                  <a:latin typeface="Cambria Math" panose="02040503050406030204" pitchFamily="18" charset="0"/>
                                  <a:ea typeface="SpoqaHanSans-Bold"/>
                                </a:rPr>
                              </m:ctrlPr>
                            </m:sSupPr>
                            <m:e>
                              <m:r>
                                <a:rPr lang="en-US" altLang="ko-KR" sz="3600" i="1">
                                  <a:latin typeface="Cambria Math" panose="02040503050406030204" pitchFamily="18" charset="0"/>
                                  <a:ea typeface="SpoqaHanSans-Bold"/>
                                </a:rPr>
                                <m:t>𝑦</m:t>
                              </m:r>
                            </m:e>
                            <m:sup>
                              <m:r>
                                <a:rPr lang="en-US" altLang="ko-KR" sz="3600" i="1">
                                  <a:latin typeface="Cambria Math" panose="02040503050406030204" pitchFamily="18" charset="0"/>
                                  <a:ea typeface="SpoqaHanSans-Bold"/>
                                </a:rPr>
                                <m:t>′</m:t>
                              </m:r>
                            </m:sup>
                          </m:sSup>
                          <m:r>
                            <a:rPr lang="en-US" altLang="ko-KR" sz="3600" i="1">
                              <a:latin typeface="Cambria Math" panose="02040503050406030204" pitchFamily="18" charset="0"/>
                              <a:ea typeface="SpoqaHanSans-Bold"/>
                            </a:rPr>
                            <m:t>)</m:t>
                          </m:r>
                        </m:den>
                      </m:f>
                    </m:oMath>
                  </m:oMathPara>
                </a14:m>
                <a:endParaRPr lang="en-US" altLang="ko-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 반대로</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위처럼</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좌변의 </a:t>
                </a:r>
                <a:r>
                  <a:rPr lang="ko-KR" altLang="en-US" sz="3600" dirty="0" err="1">
                    <a:latin typeface="Spoqa Han Sans Neo" panose="020B0500000000000000" pitchFamily="34" charset="-128"/>
                    <a:ea typeface="Spoqa Han Sans Neo" panose="020B0500000000000000" pitchFamily="34" charset="-128"/>
                  </a:rPr>
                  <a:t>지도학습을</a:t>
                </a:r>
                <a:r>
                  <a:rPr lang="ko-KR" altLang="en-US" sz="3600" dirty="0">
                    <a:latin typeface="Spoqa Han Sans Neo" panose="020B0500000000000000" pitchFamily="34" charset="-128"/>
                    <a:ea typeface="Spoqa Han Sans Neo" panose="020B0500000000000000" pitchFamily="34" charset="-128"/>
                  </a:rPr>
                  <a:t> 우변의 결합</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분포</a:t>
                </a:r>
                <a:r>
                  <a:rPr lang="en-US" altLang="ko-KR" sz="3600" dirty="0">
                    <a:latin typeface="Spoqa Han Sans Neo" panose="020B0500000000000000" pitchFamily="34" charset="-128"/>
                    <a:ea typeface="Spoqa Han Sans Neo" panose="020B0500000000000000" pitchFamily="34" charset="-128"/>
                  </a:rPr>
                  <a:t>(joint distribution)</a:t>
                </a:r>
                <a:r>
                  <a:rPr lang="ko-KR" altLang="en-US" sz="3600" dirty="0">
                    <a:latin typeface="Spoqa Han Sans Neo" panose="020B0500000000000000" pitchFamily="34" charset="-128"/>
                    <a:ea typeface="Spoqa Han Sans Neo" panose="020B0500000000000000" pitchFamily="34" charset="-128"/>
                  </a:rPr>
                  <a:t> </a:t>
                </a:r>
                <a14:m>
                  <m:oMath xmlns:m="http://schemas.openxmlformats.org/officeDocument/2006/math">
                    <m:r>
                      <m:rPr>
                        <m:sty m:val="p"/>
                      </m:rPr>
                      <a:rPr lang="en-US" altLang="ko-KR" sz="3600">
                        <a:latin typeface="Cambria Math" panose="02040503050406030204" pitchFamily="18" charset="0"/>
                        <a:ea typeface="SpoqaHanSans-Bold"/>
                      </a:rPr>
                      <m:t>p</m:t>
                    </m:r>
                    <m:d>
                      <m:dPr>
                        <m:ctrlPr>
                          <a:rPr lang="en-US" altLang="ko-KR" sz="3600" i="1">
                            <a:latin typeface="Cambria Math" panose="02040503050406030204" pitchFamily="18" charset="0"/>
                            <a:ea typeface="SpoqaHanSans-Bold"/>
                          </a:rPr>
                        </m:ctrlPr>
                      </m:dPr>
                      <m:e>
                        <m:r>
                          <m:rPr>
                            <m:sty m:val="p"/>
                          </m:rPr>
                          <a:rPr lang="en-US" altLang="ko-KR" sz="3600">
                            <a:latin typeface="Cambria Math" panose="02040503050406030204" pitchFamily="18" charset="0"/>
                            <a:ea typeface="SpoqaHanSans-Bold"/>
                          </a:rPr>
                          <m:t>x</m:t>
                        </m:r>
                        <m:r>
                          <a:rPr lang="en-US" altLang="ko-KR" sz="3600">
                            <a:latin typeface="Cambria Math" panose="02040503050406030204" pitchFamily="18" charset="0"/>
                            <a:ea typeface="SpoqaHanSans-Bold"/>
                          </a:rPr>
                          <m:t>, </m:t>
                        </m:r>
                        <m:r>
                          <m:rPr>
                            <m:sty m:val="p"/>
                          </m:rPr>
                          <a:rPr lang="en-US" altLang="ko-KR" sz="3600">
                            <a:latin typeface="Cambria Math" panose="02040503050406030204" pitchFamily="18" charset="0"/>
                            <a:ea typeface="SpoqaHanSans-Bold"/>
                          </a:rPr>
                          <m:t>y</m:t>
                        </m:r>
                      </m:e>
                    </m:d>
                  </m:oMath>
                </a14:m>
                <a:r>
                  <a:rPr lang="ko-KR" altLang="en-US" sz="3600" dirty="0">
                    <a:latin typeface="Spoqa Han Sans Neo" panose="020B0500000000000000" pitchFamily="34" charset="-128"/>
                    <a:ea typeface="Spoqa Han Sans Neo" panose="020B0500000000000000" pitchFamily="34" charset="-128"/>
                  </a:rPr>
                  <a:t> </a:t>
                </a:r>
                <a:r>
                  <a:rPr lang="ko-KR" altLang="en-US" sz="3600" dirty="0" err="1">
                    <a:latin typeface="Spoqa Han Sans Neo" panose="020B0500000000000000" pitchFamily="34" charset="-128"/>
                    <a:ea typeface="Spoqa Han Sans Neo" panose="020B0500000000000000" pitchFamily="34" charset="-128"/>
                  </a:rPr>
                  <a:t>를</a:t>
                </a:r>
                <a:r>
                  <a:rPr lang="ko-KR" altLang="en-US" sz="3600" dirty="0">
                    <a:latin typeface="Spoqa Han Sans Neo" panose="020B0500000000000000" pitchFamily="34" charset="-128"/>
                    <a:ea typeface="Spoqa Han Sans Neo" panose="020B0500000000000000" pitchFamily="34" charset="-128"/>
                  </a:rPr>
                  <a:t> 학습하는 비지도 학습으로 바꿀 수 있다</a:t>
                </a:r>
                <a:r>
                  <a:rPr lang="en-US" altLang="ko-KR" sz="3600" dirty="0">
                    <a:latin typeface="Spoqa Han Sans Neo" panose="020B0500000000000000" pitchFamily="34" charset="-128"/>
                    <a:ea typeface="Spoqa Han Sans Neo" panose="020B0500000000000000" pitchFamily="34" charset="-128"/>
                  </a:rPr>
                  <a:t>.</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423049"/>
                <a:ext cx="17498020" cy="9392956"/>
              </a:xfrm>
              <a:prstGeom prst="rect">
                <a:avLst/>
              </a:prstGeom>
              <a:blipFill>
                <a:blip r:embed="rId3"/>
                <a:stretch>
                  <a:fillRect l="-1707" t="-1688" b="-1948"/>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4015735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의 종류</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20306256" cy="954363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err="1">
                <a:latin typeface="맑은 고딕" panose="020B0503020000020004" pitchFamily="50" charset="-127"/>
                <a:ea typeface="맑은 고딕" panose="020B0503020000020004" pitchFamily="50" charset="-127"/>
              </a:rPr>
              <a:t>준지도</a:t>
            </a:r>
            <a:r>
              <a:rPr lang="ko-KR" altLang="en-US" sz="4800" b="1" dirty="0">
                <a:latin typeface="맑은 고딕" panose="020B0503020000020004" pitchFamily="50" charset="-127"/>
                <a:ea typeface="맑은 고딕" panose="020B0503020000020004" pitchFamily="50" charset="-127"/>
              </a:rPr>
              <a:t> 학습 </a:t>
            </a:r>
            <a:r>
              <a:rPr lang="en-US" altLang="ko-KR" sz="4800" b="1" dirty="0">
                <a:latin typeface="맑은 고딕" panose="020B0503020000020004" pitchFamily="50" charset="-127"/>
                <a:ea typeface="맑은 고딕" panose="020B0503020000020004" pitchFamily="50" charset="-127"/>
              </a:rPr>
              <a:t>(Semi-supervised learning)</a:t>
            </a: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err="1">
                <a:latin typeface="맑은 고딕" panose="020B0503020000020004" pitchFamily="50" charset="-127"/>
                <a:ea typeface="맑은 고딕" panose="020B0503020000020004" pitchFamily="50" charset="-127"/>
              </a:rPr>
              <a:t>레이블된</a:t>
            </a:r>
            <a:r>
              <a:rPr lang="ko-KR" altLang="en-US" sz="3200" dirty="0">
                <a:latin typeface="맑은 고딕" panose="020B0503020000020004" pitchFamily="50" charset="-127"/>
                <a:ea typeface="맑은 고딕" panose="020B0503020000020004" pitchFamily="50" charset="-127"/>
              </a:rPr>
              <a:t> 데이터와 레이블 되지 않는 데이터 모두 사용되는 학습</a:t>
            </a:r>
            <a:r>
              <a:rPr lang="en-US" altLang="ko-KR" sz="3200" dirty="0">
                <a:latin typeface="맑은 고딕" panose="020B0503020000020004" pitchFamily="50" charset="-127"/>
                <a:ea typeface="맑은 고딕" panose="020B0503020000020004" pitchFamily="50" charset="-127"/>
              </a:rPr>
              <a:t>.</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맑은 고딕" panose="020B0503020000020004" pitchFamily="50" charset="-127"/>
                <a:ea typeface="맑은 고딕" panose="020B0503020000020004" pitchFamily="50" charset="-127"/>
              </a:rPr>
              <a:t>일반적으로</a:t>
            </a:r>
            <a:r>
              <a:rPr lang="en-US" altLang="ko-KR" sz="3200" dirty="0">
                <a:latin typeface="맑은 고딕" panose="020B0503020000020004" pitchFamily="50" charset="-127"/>
                <a:ea typeface="맑은 고딕" panose="020B0503020000020004" pitchFamily="50" charset="-127"/>
              </a:rPr>
              <a:t>,</a:t>
            </a:r>
            <a:r>
              <a:rPr lang="ko-KR" altLang="en-US" sz="3200" dirty="0">
                <a:latin typeface="맑은 고딕" panose="020B0503020000020004" pitchFamily="50" charset="-127"/>
                <a:ea typeface="맑은 고딕" panose="020B0503020000020004" pitchFamily="50" charset="-127"/>
              </a:rPr>
              <a:t> 다수의 </a:t>
            </a:r>
            <a:r>
              <a:rPr lang="ko-KR" altLang="en-US" sz="3200" dirty="0" err="1">
                <a:latin typeface="맑은 고딕" panose="020B0503020000020004" pitchFamily="50" charset="-127"/>
                <a:ea typeface="맑은 고딕" panose="020B0503020000020004" pitchFamily="50" charset="-127"/>
              </a:rPr>
              <a:t>레이블되지</a:t>
            </a:r>
            <a:r>
              <a:rPr lang="ko-KR" altLang="en-US" sz="3200" dirty="0">
                <a:latin typeface="맑은 고딕" panose="020B0503020000020004" pitchFamily="50" charset="-127"/>
                <a:ea typeface="맑은 고딕" panose="020B0503020000020004" pitchFamily="50" charset="-127"/>
              </a:rPr>
              <a:t> 않는 데이터와 레이블 된 골드</a:t>
            </a:r>
            <a:r>
              <a:rPr lang="en-US" altLang="ko-KR" sz="3200" dirty="0">
                <a:latin typeface="맑은 고딕" panose="020B0503020000020004" pitchFamily="50" charset="-127"/>
                <a:ea typeface="맑은 고딕" panose="020B0503020000020004" pitchFamily="50" charset="-127"/>
              </a:rPr>
              <a:t> </a:t>
            </a:r>
            <a:r>
              <a:rPr lang="ko-KR" altLang="en-US" sz="3200" dirty="0">
                <a:latin typeface="맑은 고딕" panose="020B0503020000020004" pitchFamily="50" charset="-127"/>
                <a:ea typeface="맑은 고딕" panose="020B0503020000020004" pitchFamily="50" charset="-127"/>
              </a:rPr>
              <a:t>레이블 </a:t>
            </a:r>
            <a:r>
              <a:rPr lang="en-US" altLang="ko-KR" sz="3200" dirty="0">
                <a:latin typeface="맑은 고딕" panose="020B0503020000020004" pitchFamily="50" charset="-127"/>
                <a:ea typeface="맑은 고딕" panose="020B0503020000020004" pitchFamily="50" charset="-127"/>
              </a:rPr>
              <a:t>(gold label) </a:t>
            </a:r>
            <a:r>
              <a:rPr lang="ko-KR" altLang="en-US" sz="3200" dirty="0">
                <a:latin typeface="맑은 고딕" panose="020B0503020000020004" pitchFamily="50" charset="-127"/>
                <a:ea typeface="맑은 고딕" panose="020B0503020000020004" pitchFamily="50" charset="-127"/>
              </a:rPr>
              <a:t>데이터로 구성</a:t>
            </a:r>
            <a:r>
              <a:rPr lang="en-US" altLang="ko-KR" sz="3200" dirty="0">
                <a:latin typeface="맑은 고딕" panose="020B0503020000020004" pitchFamily="50" charset="-127"/>
                <a:ea typeface="맑은 고딕" panose="020B0503020000020004" pitchFamily="50" charset="-127"/>
              </a:rPr>
              <a:t>.</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자기 지도 학습</a:t>
            </a:r>
            <a:r>
              <a:rPr lang="en-US" altLang="ko-KR" sz="4800" b="1" dirty="0">
                <a:latin typeface="맑은 고딕" panose="020B0503020000020004" pitchFamily="50" charset="-127"/>
                <a:ea typeface="맑은 고딕" panose="020B0503020000020004" pitchFamily="50" charset="-127"/>
              </a:rPr>
              <a:t>(Self-supervised learning)</a:t>
            </a:r>
            <a:endParaRPr lang="en-US" altLang="ko-KR" sz="3200" b="1" dirty="0">
              <a:latin typeface="맑은 고딕" panose="020B0503020000020004" pitchFamily="50" charset="-127"/>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맑은 고딕" panose="020B0503020000020004" pitchFamily="50" charset="-127"/>
                <a:ea typeface="맑은 고딕" panose="020B0503020000020004" pitchFamily="50" charset="-127"/>
              </a:rPr>
              <a:t>다량의 레이블이 없는 원데이터로부터 데이터 부분들의 관계를 통해 레이블을 자동으로 생성하여 지도 학습에 이용</a:t>
            </a:r>
            <a:endParaRPr lang="en-US" altLang="ko-KR" sz="3200" dirty="0">
              <a:latin typeface="맑은 고딕" panose="020B0503020000020004" pitchFamily="50" charset="-127"/>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Pretext task</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설정</a:t>
            </a:r>
            <a:r>
              <a:rPr lang="en-US" altLang="ko-KR" sz="3200" dirty="0">
                <a:latin typeface="Spoqa Han Sans Neo" panose="020B0500000000000000" pitchFamily="34" charset="-128"/>
                <a:ea typeface="Spoqa Han Sans Neo" panose="020B0500000000000000" pitchFamily="34" charset="-128"/>
              </a:rPr>
              <a:t>(i.e. </a:t>
            </a:r>
            <a:r>
              <a:rPr lang="ko-KR" altLang="en-US" sz="3200" dirty="0">
                <a:latin typeface="Spoqa Han Sans Neo" panose="020B0500000000000000" pitchFamily="34" charset="-128"/>
                <a:ea typeface="Spoqa Han Sans Neo" panose="020B0500000000000000" pitchFamily="34" charset="-128"/>
              </a:rPr>
              <a:t>데이터의 일부분을 은닉하여 모델이 그 부분을 예측하도록 학습</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하여 이를 학습한 후</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downstream task</a:t>
            </a:r>
            <a:r>
              <a:rPr lang="ko-KR" altLang="en-US" sz="3200" dirty="0">
                <a:latin typeface="Spoqa Han Sans Neo" panose="020B0500000000000000" pitchFamily="34" charset="-128"/>
                <a:ea typeface="Spoqa Han Sans Neo" panose="020B0500000000000000" pitchFamily="34" charset="-128"/>
              </a:rPr>
              <a:t>로 전이 학습 </a:t>
            </a:r>
            <a:r>
              <a:rPr lang="en-US" altLang="ko-KR" sz="3200" dirty="0">
                <a:latin typeface="Spoqa Han Sans Neo" panose="020B0500000000000000" pitchFamily="34" charset="-128"/>
                <a:ea typeface="Spoqa Han Sans Neo" panose="020B0500000000000000" pitchFamily="34" charset="-128"/>
              </a:rPr>
              <a:t>(transfer learning)</a:t>
            </a:r>
            <a:r>
              <a:rPr lang="ko-KR" altLang="en-US" sz="3200" dirty="0">
                <a:latin typeface="Spoqa Han Sans Neo" panose="020B0500000000000000" pitchFamily="34" charset="-128"/>
                <a:ea typeface="Spoqa Han Sans Neo" panose="020B0500000000000000" pitchFamily="34" charset="-128"/>
              </a:rPr>
              <a:t> 하여 다른 </a:t>
            </a:r>
            <a:r>
              <a:rPr lang="ko-KR" altLang="en-US" sz="3200" dirty="0" err="1">
                <a:latin typeface="Spoqa Han Sans Neo" panose="020B0500000000000000" pitchFamily="34" charset="-128"/>
                <a:ea typeface="Spoqa Han Sans Neo" panose="020B0500000000000000" pitchFamily="34" charset="-128"/>
              </a:rPr>
              <a:t>테스크에</a:t>
            </a:r>
            <a:r>
              <a:rPr lang="ko-KR" altLang="en-US" sz="3200" dirty="0">
                <a:latin typeface="Spoqa Han Sans Neo" panose="020B0500000000000000" pitchFamily="34" charset="-128"/>
                <a:ea typeface="Spoqa Han Sans Neo" panose="020B0500000000000000" pitchFamily="34" charset="-128"/>
              </a:rPr>
              <a:t> 적용</a:t>
            </a:r>
            <a:r>
              <a:rPr lang="en-US" altLang="ko-KR" sz="3200" dirty="0">
                <a:latin typeface="Spoqa Han Sans Neo" panose="020B0500000000000000" pitchFamily="34" charset="-128"/>
                <a:ea typeface="Spoqa Han Sans Neo" panose="020B0500000000000000" pitchFamily="34" charset="-128"/>
              </a:rPr>
              <a:t>.</a:t>
            </a:r>
          </a:p>
          <a:p>
            <a:pPr marL="2057229" lvl="3"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Pretext task: </a:t>
            </a:r>
            <a:r>
              <a:rPr lang="ko-KR" altLang="en-US" sz="3200" dirty="0">
                <a:latin typeface="Spoqa Han Sans Neo" panose="020B0500000000000000" pitchFamily="34" charset="-128"/>
                <a:ea typeface="Spoqa Han Sans Neo" panose="020B0500000000000000" pitchFamily="34" charset="-128"/>
              </a:rPr>
              <a:t> 데이터 내의 </a:t>
            </a:r>
            <a:r>
              <a:rPr lang="en-US" altLang="ko-KR" sz="3200" dirty="0">
                <a:latin typeface="Spoqa Han Sans Neo" panose="020B0500000000000000" pitchFamily="34" charset="-128"/>
                <a:ea typeface="Spoqa Han Sans Neo" panose="020B0500000000000000" pitchFamily="34" charset="-128"/>
              </a:rPr>
              <a:t>semantic</a:t>
            </a:r>
            <a:r>
              <a:rPr lang="ko-KR" altLang="en-US" sz="3200" dirty="0">
                <a:latin typeface="Spoqa Han Sans Neo" panose="020B0500000000000000" pitchFamily="34" charset="-128"/>
                <a:ea typeface="Spoqa Han Sans Neo" panose="020B0500000000000000" pitchFamily="34" charset="-128"/>
              </a:rPr>
              <a:t>한 정보를 이해할 수 있도록 새로 정의한 임의의 문제</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ore-KR" sz="32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68552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721082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기계 학습</a:t>
            </a:r>
            <a:r>
              <a:rPr lang="en-US" altLang="ko-KR" dirty="0">
                <a:latin typeface="맑은 고딕" panose="020B0503020000020004" pitchFamily="50" charset="-127"/>
                <a:ea typeface="맑은 고딕" panose="020B0503020000020004" pitchFamily="50" charset="-127"/>
              </a:rPr>
              <a:t>(ML)</a:t>
            </a:r>
            <a:r>
              <a:rPr lang="ko-KR" altLang="en-US" dirty="0">
                <a:latin typeface="맑은 고딕" panose="020B0503020000020004" pitchFamily="50" charset="-127"/>
                <a:ea typeface="맑은 고딕" panose="020B0503020000020004" pitchFamily="50" charset="-127"/>
              </a:rPr>
              <a:t>의 종류</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4611519"/>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강화</a:t>
            </a:r>
            <a:r>
              <a:rPr lang="en-US" altLang="ko-KR" sz="4800" b="1" dirty="0">
                <a:latin typeface="맑은 고딕" panose="020B0503020000020004" pitchFamily="50" charset="-127"/>
                <a:ea typeface="맑은 고딕" panose="020B0503020000020004" pitchFamily="50" charset="-127"/>
              </a:rPr>
              <a:t> </a:t>
            </a:r>
            <a:r>
              <a:rPr lang="ko-KR" altLang="en-US" sz="4800" b="1" dirty="0">
                <a:latin typeface="맑은 고딕" panose="020B0503020000020004" pitchFamily="50" charset="-127"/>
                <a:ea typeface="맑은 고딕" panose="020B0503020000020004" pitchFamily="50" charset="-127"/>
              </a:rPr>
              <a:t>학습 </a:t>
            </a:r>
            <a:r>
              <a:rPr lang="en-US" altLang="ko-KR" sz="4800" b="1" dirty="0">
                <a:latin typeface="맑은 고딕" panose="020B0503020000020004" pitchFamily="50" charset="-127"/>
                <a:ea typeface="맑은 고딕" panose="020B0503020000020004" pitchFamily="50" charset="-127"/>
              </a:rPr>
              <a:t>(Reinforcement learning)</a:t>
            </a: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맑은 고딕" panose="020B0503020000020004" pitchFamily="50" charset="-127"/>
                <a:ea typeface="맑은 고딕" panose="020B0503020000020004" pitchFamily="50" charset="-127"/>
              </a:rPr>
              <a:t>학습하는 시스템인 에이전트</a:t>
            </a:r>
            <a:r>
              <a:rPr lang="en-US" altLang="ko-KR" sz="3200" dirty="0">
                <a:latin typeface="맑은 고딕" panose="020B0503020000020004" pitchFamily="50" charset="-127"/>
                <a:ea typeface="맑은 고딕" panose="020B0503020000020004" pitchFamily="50" charset="-127"/>
              </a:rPr>
              <a:t>(</a:t>
            </a:r>
            <a:r>
              <a:rPr lang="en" altLang="ko-KR" sz="3200" dirty="0">
                <a:latin typeface="맑은 고딕" panose="020B0503020000020004" pitchFamily="50" charset="-127"/>
                <a:ea typeface="맑은 고딕" panose="020B0503020000020004" pitchFamily="50" charset="-127"/>
              </a:rPr>
              <a:t>Agent)</a:t>
            </a:r>
            <a:r>
              <a:rPr lang="ko-KR" altLang="en-US" sz="3200" dirty="0">
                <a:latin typeface="맑은 고딕" panose="020B0503020000020004" pitchFamily="50" charset="-127"/>
                <a:ea typeface="맑은 고딕" panose="020B0503020000020004" pitchFamily="50" charset="-127"/>
              </a:rPr>
              <a:t>는 환경</a:t>
            </a:r>
            <a:r>
              <a:rPr lang="en-US" altLang="ko-KR" sz="3200" dirty="0">
                <a:latin typeface="맑은 고딕" panose="020B0503020000020004" pitchFamily="50" charset="-127"/>
                <a:ea typeface="맑은 고딕" panose="020B0503020000020004" pitchFamily="50" charset="-127"/>
              </a:rPr>
              <a:t>(</a:t>
            </a:r>
            <a:r>
              <a:rPr lang="en" altLang="ko-KR" sz="3200" dirty="0">
                <a:latin typeface="맑은 고딕" panose="020B0503020000020004" pitchFamily="50" charset="-127"/>
                <a:ea typeface="맑은 고딕" panose="020B0503020000020004" pitchFamily="50" charset="-127"/>
              </a:rPr>
              <a:t>Environment)</a:t>
            </a:r>
            <a:r>
              <a:rPr lang="ko-KR" altLang="en-US" sz="3200" dirty="0">
                <a:latin typeface="맑은 고딕" panose="020B0503020000020004" pitchFamily="50" charset="-127"/>
                <a:ea typeface="맑은 고딕" panose="020B0503020000020004" pitchFamily="50" charset="-127"/>
              </a:rPr>
              <a:t>을 관찰해서 나온 상태</a:t>
            </a:r>
            <a:r>
              <a:rPr lang="en-US" altLang="ko-KR" sz="3200" dirty="0">
                <a:latin typeface="맑은 고딕" panose="020B0503020000020004" pitchFamily="50" charset="-127"/>
                <a:ea typeface="맑은 고딕" panose="020B0503020000020004" pitchFamily="50" charset="-127"/>
              </a:rPr>
              <a:t>(State)</a:t>
            </a:r>
            <a:r>
              <a:rPr lang="ko-KR" altLang="en-US" sz="3200" dirty="0">
                <a:latin typeface="맑은 고딕" panose="020B0503020000020004" pitchFamily="50" charset="-127"/>
                <a:ea typeface="맑은 고딕" panose="020B0503020000020004" pitchFamily="50" charset="-127"/>
              </a:rPr>
              <a:t>가 주어졌을 때</a:t>
            </a:r>
            <a:r>
              <a:rPr lang="en-US" altLang="ko-KR" sz="3200" dirty="0">
                <a:latin typeface="맑은 고딕" panose="020B0503020000020004" pitchFamily="50" charset="-127"/>
                <a:ea typeface="맑은 고딕" panose="020B0503020000020004" pitchFamily="50" charset="-127"/>
              </a:rPr>
              <a:t>, </a:t>
            </a:r>
            <a:r>
              <a:rPr lang="ko-KR" altLang="en-US" sz="3200" dirty="0">
                <a:latin typeface="맑은 고딕" panose="020B0503020000020004" pitchFamily="50" charset="-127"/>
                <a:ea typeface="맑은 고딕" panose="020B0503020000020004" pitchFamily="50" charset="-127"/>
              </a:rPr>
              <a:t>정책</a:t>
            </a:r>
            <a:r>
              <a:rPr lang="en-US" altLang="ko-KR" sz="3200" dirty="0">
                <a:latin typeface="맑은 고딕" panose="020B0503020000020004" pitchFamily="50" charset="-127"/>
                <a:ea typeface="맑은 고딕" panose="020B0503020000020004" pitchFamily="50" charset="-127"/>
              </a:rPr>
              <a:t>(</a:t>
            </a:r>
            <a:r>
              <a:rPr lang="en" altLang="ko-KR" sz="3200" dirty="0">
                <a:latin typeface="맑은 고딕" panose="020B0503020000020004" pitchFamily="50" charset="-127"/>
                <a:ea typeface="맑은 고딕" panose="020B0503020000020004" pitchFamily="50" charset="-127"/>
              </a:rPr>
              <a:t>Policy)</a:t>
            </a:r>
            <a:r>
              <a:rPr lang="ko-KR" altLang="en-US" sz="3200" dirty="0">
                <a:latin typeface="맑은 고딕" panose="020B0503020000020004" pitchFamily="50" charset="-127"/>
                <a:ea typeface="맑은 고딕" panose="020B0503020000020004" pitchFamily="50" charset="-127"/>
              </a:rPr>
              <a:t>에 기반하여  행동</a:t>
            </a:r>
            <a:r>
              <a:rPr lang="en-US" altLang="ko-KR" sz="3200" dirty="0">
                <a:latin typeface="맑은 고딕" panose="020B0503020000020004" pitchFamily="50" charset="-127"/>
                <a:ea typeface="맑은 고딕" panose="020B0503020000020004" pitchFamily="50" charset="-127"/>
              </a:rPr>
              <a:t>(</a:t>
            </a:r>
            <a:r>
              <a:rPr lang="en" altLang="ko-KR" sz="3200" dirty="0">
                <a:latin typeface="맑은 고딕" panose="020B0503020000020004" pitchFamily="50" charset="-127"/>
                <a:ea typeface="맑은 고딕" panose="020B0503020000020004" pitchFamily="50" charset="-127"/>
              </a:rPr>
              <a:t>Action)</a:t>
            </a:r>
            <a:r>
              <a:rPr lang="ko-KR" altLang="en-US" sz="3200" dirty="0">
                <a:latin typeface="맑은 고딕" panose="020B0503020000020004" pitchFamily="50" charset="-127"/>
                <a:ea typeface="맑은 고딕" panose="020B0503020000020004" pitchFamily="50" charset="-127"/>
              </a:rPr>
              <a:t>을 실행하고 보상</a:t>
            </a:r>
            <a:r>
              <a:rPr lang="en-US" altLang="ko-KR" sz="3200" dirty="0">
                <a:latin typeface="맑은 고딕" panose="020B0503020000020004" pitchFamily="50" charset="-127"/>
                <a:ea typeface="맑은 고딕" panose="020B0503020000020004" pitchFamily="50" charset="-127"/>
              </a:rPr>
              <a:t>(</a:t>
            </a:r>
            <a:r>
              <a:rPr lang="en" altLang="ko-KR" sz="3200" dirty="0">
                <a:latin typeface="맑은 고딕" panose="020B0503020000020004" pitchFamily="50" charset="-127"/>
                <a:ea typeface="맑은 고딕" panose="020B0503020000020004" pitchFamily="50" charset="-127"/>
              </a:rPr>
              <a:t>Reward)</a:t>
            </a:r>
            <a:r>
              <a:rPr lang="ko-KR" altLang="en-US" sz="3200" dirty="0">
                <a:latin typeface="맑은 고딕" panose="020B0503020000020004" pitchFamily="50" charset="-127"/>
                <a:ea typeface="맑은 고딕" panose="020B0503020000020004" pitchFamily="50" charset="-127"/>
              </a:rPr>
              <a:t>을 받는다</a:t>
            </a:r>
            <a:r>
              <a:rPr lang="en-US" altLang="ko-KR" sz="3200" dirty="0">
                <a:latin typeface="맑은 고딕" panose="020B0503020000020004" pitchFamily="50" charset="-127"/>
                <a:ea typeface="맑은 고딕" panose="020B0503020000020004" pitchFamily="50" charset="-127"/>
              </a:rPr>
              <a:t>.</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맑은 고딕" panose="020B0503020000020004" pitchFamily="50" charset="-127"/>
                <a:ea typeface="맑은 고딕" panose="020B0503020000020004" pitchFamily="50" charset="-127"/>
              </a:rPr>
              <a:t>가장 큰 누적 보상을 얻을 수 있는 최적화된 정책을 스스로 학습한다</a:t>
            </a:r>
            <a:r>
              <a:rPr lang="en-US" altLang="ko-KR" sz="3200" dirty="0">
                <a:latin typeface="맑은 고딕" panose="020B0503020000020004" pitchFamily="50" charset="-127"/>
                <a:ea typeface="맑은 고딕" panose="020B0503020000020004" pitchFamily="50" charset="-127"/>
              </a:rPr>
              <a:t>.</a:t>
            </a:r>
            <a:endParaRPr lang="en-US" sz="4800" dirty="0">
              <a:latin typeface="맑은 고딕" panose="020B0503020000020004" pitchFamily="50" charset="-127"/>
              <a:ea typeface="맑은 고딕" panose="020B0503020000020004" pitchFamily="50" charset="-127"/>
            </a:endParaRP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ore-KR" sz="3200" dirty="0">
              <a:latin typeface="Spoqa Han Sans Neo" panose="020B0500000000000000" pitchFamily="34" charset="-128"/>
              <a:ea typeface="Spoqa Han Sans Neo" panose="020B0500000000000000" pitchFamily="34" charset="-128"/>
            </a:endParaRPr>
          </a:p>
        </p:txBody>
      </p:sp>
      <p:pic>
        <p:nvPicPr>
          <p:cNvPr id="1028" name="Picture 4" descr="The agent/environment interaction in reinforcement learning. | Download  Scientific Diagram">
            <a:extLst>
              <a:ext uri="{FF2B5EF4-FFF2-40B4-BE49-F238E27FC236}">
                <a16:creationId xmlns:a16="http://schemas.microsoft.com/office/drawing/2014/main" id="{EDE4D0BC-7A23-8647-899F-5D2E87EB1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398" y="8286805"/>
            <a:ext cx="10795000" cy="43053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77D876BA-2CD8-E846-A299-36B162C72A92}"/>
              </a:ext>
            </a:extLst>
          </p:cNvPr>
          <p:cNvSpPr/>
          <p:nvPr/>
        </p:nvSpPr>
        <p:spPr>
          <a:xfrm>
            <a:off x="5129411" y="12811334"/>
            <a:ext cx="10354245" cy="369332"/>
          </a:xfrm>
          <a:prstGeom prst="rect">
            <a:avLst/>
          </a:prstGeom>
        </p:spPr>
        <p:txBody>
          <a:bodyPr wrap="none">
            <a:spAutoFit/>
          </a:bodyPr>
          <a:lstStyle/>
          <a:p>
            <a:r>
              <a:rPr lang="en" altLang="ko-Kore-KR" dirty="0">
                <a:solidFill>
                  <a:srgbClr val="222222"/>
                </a:solidFill>
                <a:latin typeface="Arial" panose="020B0604020202020204" pitchFamily="34" charset="0"/>
              </a:rPr>
              <a:t>Sutton, Richard S., and Andrew G. </a:t>
            </a:r>
            <a:r>
              <a:rPr lang="en" altLang="ko-Kore-KR" dirty="0" err="1">
                <a:solidFill>
                  <a:srgbClr val="222222"/>
                </a:solidFill>
                <a:latin typeface="Arial" panose="020B0604020202020204" pitchFamily="34" charset="0"/>
              </a:rPr>
              <a:t>Barto</a:t>
            </a:r>
            <a:r>
              <a:rPr lang="en" altLang="ko-Kore-KR" dirty="0">
                <a:solidFill>
                  <a:srgbClr val="222222"/>
                </a:solidFill>
                <a:latin typeface="Arial" panose="020B0604020202020204" pitchFamily="34" charset="0"/>
              </a:rPr>
              <a:t>. </a:t>
            </a:r>
            <a:r>
              <a:rPr lang="en" altLang="ko-Kore-KR" i="1" dirty="0">
                <a:solidFill>
                  <a:srgbClr val="222222"/>
                </a:solidFill>
                <a:latin typeface="Arial" panose="020B0604020202020204" pitchFamily="34" charset="0"/>
              </a:rPr>
              <a:t>Reinforcement learning: An introduction</a:t>
            </a:r>
            <a:r>
              <a:rPr lang="en" altLang="ko-Kore-KR" dirty="0">
                <a:solidFill>
                  <a:srgbClr val="222222"/>
                </a:solidFill>
                <a:latin typeface="Arial" panose="020B0604020202020204" pitchFamily="34" charset="0"/>
              </a:rPr>
              <a:t>. MIT press, 2018.</a:t>
            </a:r>
            <a:endParaRPr lang="ko-Kore-KR" altLang="en-US" dirty="0"/>
          </a:p>
        </p:txBody>
      </p:sp>
    </p:spTree>
    <p:extLst>
      <p:ext uri="{BB962C8B-B14F-4D97-AF65-F5344CB8AC3E}">
        <p14:creationId xmlns:p14="http://schemas.microsoft.com/office/powerpoint/2010/main" val="410772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hape 219">
            <a:extLst>
              <a:ext uri="{FF2B5EF4-FFF2-40B4-BE49-F238E27FC236}">
                <a16:creationId xmlns:a16="http://schemas.microsoft.com/office/drawing/2014/main" id="{D1DA626E-FE1D-3748-8C05-FF0A3F27A833}"/>
              </a:ext>
            </a:extLst>
          </p:cNvPr>
          <p:cNvSpPr/>
          <p:nvPr/>
        </p:nvSpPr>
        <p:spPr>
          <a:xfrm>
            <a:off x="2413000" y="3689648"/>
            <a:ext cx="17526000" cy="31803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4000" spc="-39">
                <a:latin typeface="SpoqaHanSans-Bold"/>
                <a:ea typeface="SpoqaHanSans-Bold"/>
                <a:cs typeface="SpoqaHanSans-Bold"/>
                <a:sym typeface="SpoqaHanSans-Bold"/>
              </a:defRPr>
            </a:pPr>
            <a:r>
              <a:rPr lang="en-US" b="1" dirty="0">
                <a:latin typeface="맑은 고딕" panose="020B0503020000020004" pitchFamily="50" charset="-127"/>
                <a:ea typeface="맑은 고딕" panose="020B0503020000020004" pitchFamily="50" charset="-127"/>
              </a:rPr>
              <a:t>ML </a:t>
            </a:r>
            <a:r>
              <a:rPr lang="ko-KR" altLang="en-US" b="1" dirty="0">
                <a:latin typeface="맑은 고딕" panose="020B0503020000020004" pitchFamily="50" charset="-127"/>
                <a:ea typeface="맑은 고딕" panose="020B0503020000020004" pitchFamily="50" charset="-127"/>
              </a:rPr>
              <a:t>기초</a:t>
            </a: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r>
              <a:rPr lang="en-US" altLang="ko-KR" b="1" dirty="0">
                <a:solidFill>
                  <a:srgbClr val="ED234B"/>
                </a:solidFill>
                <a:latin typeface="맑은 고딕" panose="020B0503020000020004" pitchFamily="50" charset="-127"/>
                <a:ea typeface="맑은 고딕" panose="020B0503020000020004" pitchFamily="50" charset="-127"/>
              </a:rPr>
              <a:t>3</a:t>
            </a:r>
            <a:r>
              <a:rPr b="1" dirty="0">
                <a:solidFill>
                  <a:srgbClr val="ED234B"/>
                </a:solidFill>
                <a:latin typeface="맑은 고딕" panose="020B0503020000020004" pitchFamily="50" charset="-127"/>
                <a:ea typeface="맑은 고딕" panose="020B0503020000020004" pitchFamily="50" charset="-127"/>
              </a:rPr>
              <a:t> </a:t>
            </a:r>
            <a:r>
              <a:rPr lang="en-US" b="1" dirty="0" err="1">
                <a:solidFill>
                  <a:srgbClr val="ED234B"/>
                </a:solidFill>
                <a:latin typeface="맑은 고딕" panose="020B0503020000020004" pitchFamily="50" charset="-127"/>
                <a:ea typeface="맑은 고딕" panose="020B0503020000020004" pitchFamily="50" charset="-127"/>
              </a:rPr>
              <a:t>선형</a:t>
            </a:r>
            <a:r>
              <a:rPr lang="en-US" b="1" dirty="0">
                <a:solidFill>
                  <a:srgbClr val="ED234B"/>
                </a:solidFill>
                <a:latin typeface="맑은 고딕" panose="020B0503020000020004" pitchFamily="50" charset="-127"/>
                <a:ea typeface="맑은 고딕" panose="020B0503020000020004" pitchFamily="50" charset="-127"/>
              </a:rPr>
              <a:t> </a:t>
            </a:r>
            <a:r>
              <a:rPr lang="en-US" b="1" dirty="0" err="1">
                <a:solidFill>
                  <a:srgbClr val="ED234B"/>
                </a:solidFill>
                <a:latin typeface="맑은 고딕" panose="020B0503020000020004" pitchFamily="50" charset="-127"/>
                <a:ea typeface="맑은 고딕" panose="020B0503020000020004" pitchFamily="50" charset="-127"/>
              </a:rPr>
              <a:t>회귀</a:t>
            </a:r>
            <a:r>
              <a:rPr lang="en-US" altLang="ko-KR" b="1" dirty="0">
                <a:solidFill>
                  <a:srgbClr val="ED234B"/>
                </a:solidFill>
                <a:latin typeface="맑은 고딕" panose="020B0503020000020004" pitchFamily="50" charset="-127"/>
                <a:ea typeface="맑은 고딕" panose="020B0503020000020004" pitchFamily="50" charset="-127"/>
              </a:rPr>
              <a:t>, </a:t>
            </a:r>
            <a:r>
              <a:rPr lang="ko-KR" altLang="en-US" b="1" dirty="0" err="1">
                <a:solidFill>
                  <a:srgbClr val="ED234B"/>
                </a:solidFill>
                <a:latin typeface="맑은 고딕" panose="020B0503020000020004" pitchFamily="50" charset="-127"/>
                <a:ea typeface="맑은 고딕" panose="020B0503020000020004" pitchFamily="50" charset="-127"/>
              </a:rPr>
              <a:t>로지스틱</a:t>
            </a:r>
            <a:r>
              <a:rPr lang="ko-KR" altLang="en-US" b="1" dirty="0">
                <a:solidFill>
                  <a:srgbClr val="ED234B"/>
                </a:solidFill>
                <a:latin typeface="맑은 고딕" panose="020B0503020000020004" pitchFamily="50" charset="-127"/>
                <a:ea typeface="맑은 고딕" panose="020B0503020000020004" pitchFamily="50" charset="-127"/>
              </a:rPr>
              <a:t> 회귀를 이용한 분류</a:t>
            </a:r>
            <a:endParaRPr lang="en-US" altLang="ko-KR" b="1" dirty="0">
              <a:solidFill>
                <a:srgbClr val="ED234B"/>
              </a:solidFill>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r>
              <a:rPr lang="ko-KR" altLang="en-US" b="1" dirty="0">
                <a:solidFill>
                  <a:srgbClr val="ED234B"/>
                </a:solidFill>
                <a:latin typeface="맑은 고딕" panose="020B0503020000020004" pitchFamily="50" charset="-127"/>
                <a:ea typeface="맑은 고딕" panose="020B0503020000020004" pitchFamily="50" charset="-127"/>
              </a:rPr>
              <a:t>그리고 </a:t>
            </a:r>
            <a:r>
              <a:rPr lang="en-US" altLang="ko-KR" b="1" dirty="0">
                <a:solidFill>
                  <a:srgbClr val="ED234B"/>
                </a:solidFill>
                <a:latin typeface="맑은 고딕" panose="020B0503020000020004" pitchFamily="50" charset="-127"/>
                <a:ea typeface="맑은 고딕" panose="020B0503020000020004" pitchFamily="50" charset="-127"/>
              </a:rPr>
              <a:t>log-likelihood</a:t>
            </a:r>
            <a:endParaRPr lang="ko-KR" altLang="en-US"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b="1" dirty="0">
              <a:latin typeface="맑은 고딕" panose="020B0503020000020004" pitchFamily="50" charset="-127"/>
              <a:ea typeface="맑은 고딕" panose="020B0503020000020004" pitchFamily="50" charset="-127"/>
            </a:endParaRPr>
          </a:p>
        </p:txBody>
      </p:sp>
      <p:sp>
        <p:nvSpPr>
          <p:cNvPr id="7" name="슬라이드 번호 개체 틀 4">
            <a:extLst>
              <a:ext uri="{FF2B5EF4-FFF2-40B4-BE49-F238E27FC236}">
                <a16:creationId xmlns:a16="http://schemas.microsoft.com/office/drawing/2014/main" id="{C1876509-6B89-0241-B5AC-8FBEDEDE61E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18</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869402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지도 학습 </a:t>
            </a:r>
            <a:r>
              <a:rPr lang="en-US" altLang="ko-KR" dirty="0">
                <a:latin typeface="맑은 고딕" panose="020B0503020000020004" pitchFamily="50" charset="-127"/>
                <a:ea typeface="맑은 고딕" panose="020B0503020000020004" pitchFamily="50" charset="-127"/>
              </a:rPr>
              <a:t>(Supervised learning)</a:t>
            </a:r>
            <a:r>
              <a:rPr lang="ko-KR" altLang="en-US" dirty="0">
                <a:latin typeface="맑은 고딕" panose="020B0503020000020004" pitchFamily="50" charset="-127"/>
                <a:ea typeface="맑은 고딕" panose="020B0503020000020004" pitchFamily="50" charset="-127"/>
              </a:rPr>
              <a:t>을 먼저 알아보자</a:t>
            </a:r>
            <a:r>
              <a:rPr lang="en-US" altLang="ko-KR" dirty="0">
                <a:latin typeface="맑은 고딕" panose="020B0503020000020004" pitchFamily="50" charset="-127"/>
                <a:ea typeface="맑은 고딕" panose="020B0503020000020004" pitchFamily="50" charset="-127"/>
              </a:rPr>
              <a:t>!</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6731729" y="12425203"/>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3526606"/>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4800" b="1" dirty="0">
                <a:latin typeface="맑은 고딕" panose="020B0503020000020004" pitchFamily="50" charset="-127"/>
                <a:ea typeface="맑은 고딕" panose="020B0503020000020004" pitchFamily="50" charset="-127"/>
              </a:rPr>
              <a:t>Classification (</a:t>
            </a:r>
            <a:r>
              <a:rPr lang="ko-KR" altLang="en-US" sz="4800" b="1" dirty="0">
                <a:latin typeface="맑은 고딕" panose="020B0503020000020004" pitchFamily="50" charset="-127"/>
                <a:ea typeface="맑은 고딕" panose="020B0503020000020004" pitchFamily="50" charset="-127"/>
              </a:rPr>
              <a:t>분류</a:t>
            </a:r>
            <a:r>
              <a:rPr lang="en-US" altLang="ko-KR" sz="4800" b="1" dirty="0">
                <a:latin typeface="맑은 고딕" panose="020B0503020000020004" pitchFamily="50" charset="-127"/>
                <a:ea typeface="맑은 고딕" panose="020B0503020000020004" pitchFamily="50" charset="-127"/>
              </a:rPr>
              <a:t>)</a:t>
            </a: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sz="4800" dirty="0">
              <a:latin typeface="맑은 고딕" panose="020B0503020000020004" pitchFamily="50" charset="-127"/>
              <a:ea typeface="맑은 고딕" panose="020B0503020000020004" pitchFamily="50" charset="-127"/>
            </a:endParaRP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ore-KR" sz="32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11" name="모서리가 둥근 직사각형 10">
                <a:extLst>
                  <a:ext uri="{FF2B5EF4-FFF2-40B4-BE49-F238E27FC236}">
                    <a16:creationId xmlns:a16="http://schemas.microsoft.com/office/drawing/2014/main" id="{649212FE-F446-B346-BD3A-04F48885495F}"/>
                  </a:ext>
                </a:extLst>
              </p:cNvPr>
              <p:cNvSpPr/>
              <p:nvPr/>
            </p:nvSpPr>
            <p:spPr>
              <a:xfrm>
                <a:off x="5947647" y="10062742"/>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h</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11" name="모서리가 둥근 직사각형 10">
                <a:extLst>
                  <a:ext uri="{FF2B5EF4-FFF2-40B4-BE49-F238E27FC236}">
                    <a16:creationId xmlns:a16="http://schemas.microsoft.com/office/drawing/2014/main" id="{649212FE-F446-B346-BD3A-04F48885495F}"/>
                  </a:ext>
                </a:extLst>
              </p:cNvPr>
              <p:cNvSpPr>
                <a:spLocks noRot="1" noChangeAspect="1" noMove="1" noResize="1" noEditPoints="1" noAdjustHandles="1" noChangeArrowheads="1" noChangeShapeType="1" noTextEdit="1"/>
              </p:cNvSpPr>
              <p:nvPr/>
            </p:nvSpPr>
            <p:spPr>
              <a:xfrm>
                <a:off x="5947647" y="10062742"/>
                <a:ext cx="2886659" cy="1271515"/>
              </a:xfrm>
              <a:prstGeom prst="roundRect">
                <a:avLst/>
              </a:prstGeom>
              <a:blipFill>
                <a:blip r:embed="rId3"/>
                <a:stretch>
                  <a:fillRect/>
                </a:stretch>
              </a:blipFill>
              <a:ln w="38100">
                <a:solidFill>
                  <a:schemeClr val="tx1"/>
                </a:solidFill>
              </a:ln>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03526AF0-24F3-CA43-AC6C-FFD8F14C7120}"/>
              </a:ext>
            </a:extLst>
          </p:cNvPr>
          <p:cNvCxnSpPr>
            <a:cxnSpLocks/>
            <a:stCxn id="20" idx="3"/>
            <a:endCxn id="11" idx="1"/>
          </p:cNvCxnSpPr>
          <p:nvPr/>
        </p:nvCxnSpPr>
        <p:spPr>
          <a:xfrm flipV="1">
            <a:off x="4790478" y="10698500"/>
            <a:ext cx="115716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D813ED7-9C0A-EE4D-90A7-967F5DB160A3}"/>
              </a:ext>
            </a:extLst>
          </p:cNvPr>
          <p:cNvSpPr txBox="1"/>
          <p:nvPr/>
        </p:nvSpPr>
        <p:spPr>
          <a:xfrm>
            <a:off x="2386480" y="6613019"/>
            <a:ext cx="1368152"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00691F31-95F4-C545-A062-3C82F3AFC2EF}"/>
              </a:ext>
            </a:extLst>
          </p:cNvPr>
          <p:cNvSpPr txBox="1"/>
          <p:nvPr/>
        </p:nvSpPr>
        <p:spPr>
          <a:xfrm>
            <a:off x="2405727" y="10393357"/>
            <a:ext cx="1592663"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Test</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225CBE-204E-D14C-9532-C2BB0DC77893}"/>
                  </a:ext>
                </a:extLst>
              </p:cNvPr>
              <p:cNvSpPr txBox="1"/>
              <p:nvPr/>
            </p:nvSpPr>
            <p:spPr>
              <a:xfrm>
                <a:off x="4216923" y="10390724"/>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𝑥</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20" name="TextBox 19">
                <a:extLst>
                  <a:ext uri="{FF2B5EF4-FFF2-40B4-BE49-F238E27FC236}">
                    <a16:creationId xmlns:a16="http://schemas.microsoft.com/office/drawing/2014/main" id="{54225CBE-204E-D14C-9532-C2BB0DC77893}"/>
                  </a:ext>
                </a:extLst>
              </p:cNvPr>
              <p:cNvSpPr txBox="1">
                <a:spLocks noRot="1" noChangeAspect="1" noMove="1" noResize="1" noEditPoints="1" noAdjustHandles="1" noChangeArrowheads="1" noChangeShapeType="1" noTextEdit="1"/>
              </p:cNvSpPr>
              <p:nvPr/>
            </p:nvSpPr>
            <p:spPr>
              <a:xfrm>
                <a:off x="4216923" y="10390724"/>
                <a:ext cx="573555" cy="615553"/>
              </a:xfrm>
              <a:prstGeom prst="rect">
                <a:avLst/>
              </a:prstGeom>
              <a:blipFill>
                <a:blip r:embed="rId4"/>
                <a:stretch>
                  <a:fillRect l="-15217" r="-4348"/>
                </a:stretch>
              </a:blipFill>
            </p:spPr>
            <p:txBody>
              <a:bodyPr/>
              <a:lstStyle/>
              <a:p>
                <a:r>
                  <a:rPr lang="ko-Kore-KR" altLang="en-US">
                    <a:noFill/>
                  </a:rPr>
                  <a:t> </a:t>
                </a:r>
              </a:p>
            </p:txBody>
          </p:sp>
        </mc:Fallback>
      </mc:AlternateContent>
      <p:cxnSp>
        <p:nvCxnSpPr>
          <p:cNvPr id="23" name="직선 화살표 연결선 22">
            <a:extLst>
              <a:ext uri="{FF2B5EF4-FFF2-40B4-BE49-F238E27FC236}">
                <a16:creationId xmlns:a16="http://schemas.microsoft.com/office/drawing/2014/main" id="{5FED1444-0546-BC44-9256-F6F64C95AEF5}"/>
              </a:ext>
            </a:extLst>
          </p:cNvPr>
          <p:cNvCxnSpPr>
            <a:cxnSpLocks/>
            <a:stCxn id="11" idx="3"/>
            <a:endCxn id="24" idx="3"/>
          </p:cNvCxnSpPr>
          <p:nvPr/>
        </p:nvCxnSpPr>
        <p:spPr>
          <a:xfrm>
            <a:off x="8834306" y="10698500"/>
            <a:ext cx="115716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4630EF5-A4BF-F143-8E46-0B294A70CF73}"/>
                  </a:ext>
                </a:extLst>
              </p:cNvPr>
              <p:cNvSpPr txBox="1"/>
              <p:nvPr/>
            </p:nvSpPr>
            <p:spPr>
              <a:xfrm flipH="1">
                <a:off x="9991475" y="10390725"/>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24" name="TextBox 23">
                <a:extLst>
                  <a:ext uri="{FF2B5EF4-FFF2-40B4-BE49-F238E27FC236}">
                    <a16:creationId xmlns:a16="http://schemas.microsoft.com/office/drawing/2014/main" id="{B4630EF5-A4BF-F143-8E46-0B294A70CF73}"/>
                  </a:ext>
                </a:extLst>
              </p:cNvPr>
              <p:cNvSpPr txBox="1">
                <a:spLocks noRot="1" noChangeAspect="1" noMove="1" noResize="1" noEditPoints="1" noAdjustHandles="1" noChangeArrowheads="1" noChangeShapeType="1" noTextEdit="1"/>
              </p:cNvSpPr>
              <p:nvPr/>
            </p:nvSpPr>
            <p:spPr>
              <a:xfrm flipH="1">
                <a:off x="9991475" y="10390725"/>
                <a:ext cx="631437" cy="615553"/>
              </a:xfrm>
              <a:prstGeom prst="rect">
                <a:avLst/>
              </a:prstGeom>
              <a:blipFill>
                <a:blip r:embed="rId5"/>
                <a:stretch>
                  <a:fillRect l="-1961" t="-16327" b="-26531"/>
                </a:stretch>
              </a:blipFill>
            </p:spPr>
            <p:txBody>
              <a:bodyPr/>
              <a:lstStyle/>
              <a:p>
                <a:r>
                  <a:rPr lang="ko-Kore-KR" altLang="en-US">
                    <a:noFill/>
                  </a:rPr>
                  <a:t> </a:t>
                </a:r>
              </a:p>
            </p:txBody>
          </p:sp>
        </mc:Fallback>
      </mc:AlternateContent>
      <mc:AlternateContent xmlns:mc="http://schemas.openxmlformats.org/markup-compatibility/2006">
        <mc:Choice xmlns:a14="http://schemas.microsoft.com/office/drawing/2010/main" Requires="a14">
          <p:sp>
            <p:nvSpPr>
              <p:cNvPr id="30" name="모서리가 둥근 직사각형 29">
                <a:extLst>
                  <a:ext uri="{FF2B5EF4-FFF2-40B4-BE49-F238E27FC236}">
                    <a16:creationId xmlns:a16="http://schemas.microsoft.com/office/drawing/2014/main" id="{144D846E-9609-E146-B8D7-8B6B618D6E9F}"/>
                  </a:ext>
                </a:extLst>
              </p:cNvPr>
              <p:cNvSpPr/>
              <p:nvPr/>
            </p:nvSpPr>
            <p:spPr>
              <a:xfrm>
                <a:off x="5947646" y="7910503"/>
                <a:ext cx="2886659" cy="151647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𝑓</m:t>
                    </m:r>
                    <m:d>
                      <m:dPr>
                        <m:ctrlPr>
                          <a:rPr kumimoji="1" lang="en-US" altLang="ko-Kore-KR" sz="4000" b="0" i="1" smtClean="0">
                            <a:latin typeface="Cambria Math" panose="02040503050406030204" pitchFamily="18" charset="0"/>
                            <a:ea typeface="Spoqa Han Sans Neo Bold" panose="020B0500000000000000" pitchFamily="34" charset="-128"/>
                          </a:rPr>
                        </m:ctrlPr>
                      </m:dPr>
                      <m:e>
                        <m:r>
                          <a:rPr kumimoji="1" lang="en-US" altLang="ko-Kore-KR" sz="4000" b="0" i="1" smtClean="0">
                            <a:latin typeface="Cambria Math" panose="02040503050406030204" pitchFamily="18" charset="0"/>
                            <a:ea typeface="Spoqa Han Sans Neo Bold" panose="020B0500000000000000" pitchFamily="34" charset="-128"/>
                          </a:rPr>
                          <m:t>𝑥</m:t>
                        </m:r>
                      </m:e>
                    </m:d>
                  </m:oMath>
                </a14:m>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endParaRPr kumimoji="1" lang="en-US" altLang="ko-KR" sz="4000" dirty="0">
                  <a:latin typeface="Spoqa Han Sans Neo" panose="020B0500000000000000" pitchFamily="34" charset="-128"/>
                  <a:ea typeface="Spoqa Han Sans Neo" panose="020B0500000000000000" pitchFamily="34" charset="-128"/>
                </a:endParaRPr>
              </a:p>
              <a:p>
                <a:pPr algn="ctr"/>
                <a:r>
                  <a:rPr kumimoji="1" lang="ko-KR" altLang="en-US" sz="4000" dirty="0">
                    <a:latin typeface="Spoqa Han Sans Neo" panose="020B0500000000000000" pitchFamily="34" charset="-128"/>
                    <a:ea typeface="Spoqa Han Sans Neo" panose="020B0500000000000000" pitchFamily="34" charset="-128"/>
                  </a:rPr>
                  <a:t>학습 </a:t>
                </a:r>
                <a:r>
                  <a:rPr kumimoji="1" lang="ko-KR" altLang="en-US" sz="4000" dirty="0" err="1">
                    <a:latin typeface="Spoqa Han Sans Neo" panose="020B0500000000000000" pitchFamily="34" charset="-128"/>
                    <a:ea typeface="Spoqa Han Sans Neo" panose="020B0500000000000000" pitchFamily="34" charset="-128"/>
                  </a:rPr>
                  <a:t>로직</a:t>
                </a:r>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30" name="모서리가 둥근 직사각형 29">
                <a:extLst>
                  <a:ext uri="{FF2B5EF4-FFF2-40B4-BE49-F238E27FC236}">
                    <a16:creationId xmlns:a16="http://schemas.microsoft.com/office/drawing/2014/main" id="{144D846E-9609-E146-B8D7-8B6B618D6E9F}"/>
                  </a:ext>
                </a:extLst>
              </p:cNvPr>
              <p:cNvSpPr>
                <a:spLocks noRot="1" noChangeAspect="1" noMove="1" noResize="1" noEditPoints="1" noAdjustHandles="1" noChangeArrowheads="1" noChangeShapeType="1" noTextEdit="1"/>
              </p:cNvSpPr>
              <p:nvPr/>
            </p:nvSpPr>
            <p:spPr>
              <a:xfrm>
                <a:off x="5947646" y="7910503"/>
                <a:ext cx="2886659" cy="1516475"/>
              </a:xfrm>
              <a:prstGeom prst="roundRect">
                <a:avLst/>
              </a:prstGeom>
              <a:blipFill>
                <a:blip r:embed="rId6"/>
                <a:stretch>
                  <a:fillRect b="-7874"/>
                </a:stretch>
              </a:blipFill>
              <a:ln w="38100">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F7CA1D-1EA3-3348-B992-C65F6E533288}"/>
                  </a:ext>
                </a:extLst>
              </p:cNvPr>
              <p:cNvSpPr txBox="1"/>
              <p:nvPr/>
            </p:nvSpPr>
            <p:spPr>
              <a:xfrm>
                <a:off x="4187306" y="6554444"/>
                <a:ext cx="640734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𝐷</m:t>
                      </m:r>
                      <m:r>
                        <a:rPr kumimoji="1" lang="en-US" altLang="ko-Kore-KR" sz="4000" b="0" i="1" smtClean="0">
                          <a:latin typeface="Cambria Math" panose="02040503050406030204" pitchFamily="18" charset="0"/>
                        </a:rPr>
                        <m:t>={</m:t>
                      </m:r>
                      <m:d>
                        <m:dPr>
                          <m:ctrlPr>
                            <a:rPr kumimoji="1" lang="en-US" altLang="ko-Kore-KR" sz="4000" b="0" i="1" smtClean="0">
                              <a:latin typeface="Cambria Math" panose="02040503050406030204" pitchFamily="18" charset="0"/>
                            </a:rPr>
                          </m:ctrlPr>
                        </m:dPr>
                        <m:e>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1</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1</m:t>
                              </m:r>
                            </m:sub>
                          </m:sSub>
                        </m:e>
                      </m:d>
                      <m:r>
                        <a:rPr kumimoji="1" lang="en-US" altLang="ko-Kore-KR" sz="4000" b="0" i="1" smtClean="0">
                          <a:latin typeface="Cambria Math" panose="02040503050406030204" pitchFamily="18" charset="0"/>
                        </a:rPr>
                        <m:t>, …,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𝑛</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𝑛</m:t>
                          </m:r>
                        </m:sub>
                      </m:sSub>
                      <m:r>
                        <a:rPr kumimoji="1" lang="en-US" altLang="ko-KR" sz="4000" b="0" i="1" smtClean="0">
                          <a:latin typeface="Cambria Math" panose="02040503050406030204" pitchFamily="18" charset="0"/>
                        </a:rPr>
                        <m:t>)</m:t>
                      </m:r>
                      <m:r>
                        <a:rPr kumimoji="1" lang="en-US" altLang="ko-Kore-KR" sz="4000" b="0" i="1" smtClean="0">
                          <a:latin typeface="Cambria Math" panose="02040503050406030204" pitchFamily="18" charset="0"/>
                        </a:rPr>
                        <m:t>} </m:t>
                      </m:r>
                    </m:oMath>
                  </m:oMathPara>
                </a14:m>
                <a:endParaRPr kumimoji="1" lang="ko-Kore-KR" altLang="en-US" sz="4000" dirty="0"/>
              </a:p>
            </p:txBody>
          </p:sp>
        </mc:Choice>
        <mc:Fallback xmlns="">
          <p:sp>
            <p:nvSpPr>
              <p:cNvPr id="32" name="TextBox 31">
                <a:extLst>
                  <a:ext uri="{FF2B5EF4-FFF2-40B4-BE49-F238E27FC236}">
                    <a16:creationId xmlns:a16="http://schemas.microsoft.com/office/drawing/2014/main" id="{F2F7CA1D-1EA3-3348-B992-C65F6E533288}"/>
                  </a:ext>
                </a:extLst>
              </p:cNvPr>
              <p:cNvSpPr txBox="1">
                <a:spLocks noRot="1" noChangeAspect="1" noMove="1" noResize="1" noEditPoints="1" noAdjustHandles="1" noChangeArrowheads="1" noChangeShapeType="1" noTextEdit="1"/>
              </p:cNvSpPr>
              <p:nvPr/>
            </p:nvSpPr>
            <p:spPr>
              <a:xfrm>
                <a:off x="4187306" y="6554444"/>
                <a:ext cx="6407340" cy="615553"/>
              </a:xfrm>
              <a:prstGeom prst="rect">
                <a:avLst/>
              </a:prstGeom>
              <a:blipFill>
                <a:blip r:embed="rId7"/>
                <a:stretch>
                  <a:fillRect t="-8163" b="-38776"/>
                </a:stretch>
              </a:blipFill>
            </p:spPr>
            <p:txBody>
              <a:bodyPr/>
              <a:lstStyle/>
              <a:p>
                <a:r>
                  <a:rPr lang="ko-Kore-KR" altLang="en-US">
                    <a:noFill/>
                  </a:rPr>
                  <a:t> </a:t>
                </a:r>
              </a:p>
            </p:txBody>
          </p:sp>
        </mc:Fallback>
      </mc:AlternateContent>
      <p:cxnSp>
        <p:nvCxnSpPr>
          <p:cNvPr id="33" name="직선 화살표 연결선 32">
            <a:extLst>
              <a:ext uri="{FF2B5EF4-FFF2-40B4-BE49-F238E27FC236}">
                <a16:creationId xmlns:a16="http://schemas.microsoft.com/office/drawing/2014/main" id="{22C13452-DAF2-474C-BCCA-26DBE0432308}"/>
              </a:ext>
            </a:extLst>
          </p:cNvPr>
          <p:cNvCxnSpPr>
            <a:cxnSpLocks/>
            <a:stCxn id="30" idx="2"/>
            <a:endCxn id="11" idx="0"/>
          </p:cNvCxnSpPr>
          <p:nvPr/>
        </p:nvCxnSpPr>
        <p:spPr>
          <a:xfrm>
            <a:off x="7390976" y="9426978"/>
            <a:ext cx="1" cy="6357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직선 화살표 연결선 33">
            <a:extLst>
              <a:ext uri="{FF2B5EF4-FFF2-40B4-BE49-F238E27FC236}">
                <a16:creationId xmlns:a16="http://schemas.microsoft.com/office/drawing/2014/main" id="{09F14CFE-FDE1-E14D-BBD7-70960BDA69FA}"/>
              </a:ext>
            </a:extLst>
          </p:cNvPr>
          <p:cNvCxnSpPr>
            <a:cxnSpLocks/>
            <a:stCxn id="32" idx="2"/>
            <a:endCxn id="30" idx="0"/>
          </p:cNvCxnSpPr>
          <p:nvPr/>
        </p:nvCxnSpPr>
        <p:spPr>
          <a:xfrm>
            <a:off x="7390976" y="7169997"/>
            <a:ext cx="0" cy="7405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0E555CE6-8F96-BD42-A027-B21B9EC7AC1E}"/>
                  </a:ext>
                </a:extLst>
              </p:cNvPr>
              <p:cNvSpPr/>
              <p:nvPr/>
            </p:nvSpPr>
            <p:spPr>
              <a:xfrm>
                <a:off x="3997568" y="12034101"/>
                <a:ext cx="6445995" cy="782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4400" i="1" smtClean="0">
                          <a:latin typeface="Cambria Math" panose="02040503050406030204" pitchFamily="18" charset="0"/>
                        </a:rPr>
                        <m:t>𝑥</m:t>
                      </m:r>
                      <m:r>
                        <a:rPr kumimoji="1" lang="en-US" altLang="ko-Kore-KR" sz="4400" b="0" i="1" smtClean="0">
                          <a:latin typeface="Cambria Math" panose="02040503050406030204" pitchFamily="18" charset="0"/>
                        </a:rPr>
                        <m:t>:</m:t>
                      </m:r>
                      <m:r>
                        <a:rPr kumimoji="1" lang="ko-KR" altLang="en-US" sz="4400" b="0" i="1" smtClean="0">
                          <a:latin typeface="Cambria Math" panose="02040503050406030204" pitchFamily="18" charset="0"/>
                        </a:rPr>
                        <m:t>데이터</m:t>
                      </m:r>
                      <m:r>
                        <a:rPr kumimoji="1" lang="en-US" altLang="ko-KR" sz="4400" b="0" i="1" smtClean="0">
                          <a:latin typeface="Cambria Math" panose="02040503050406030204" pitchFamily="18" charset="0"/>
                        </a:rPr>
                        <m:t>,</m:t>
                      </m:r>
                      <m:r>
                        <a:rPr kumimoji="1" lang="ko-KR" altLang="en-US" sz="4400" b="0" i="1" smtClean="0">
                          <a:latin typeface="Cambria Math" panose="02040503050406030204" pitchFamily="18" charset="0"/>
                        </a:rPr>
                        <m:t>  </m:t>
                      </m:r>
                      <m:r>
                        <a:rPr kumimoji="1" lang="en-US" altLang="ko-KR" sz="4400" b="0" i="1" smtClean="0">
                          <a:latin typeface="Cambria Math" panose="02040503050406030204" pitchFamily="18" charset="0"/>
                        </a:rPr>
                        <m:t> </m:t>
                      </m:r>
                      <m:r>
                        <a:rPr kumimoji="1" lang="en-US" altLang="ko-Kore-KR" sz="4400" b="0" i="1" smtClean="0">
                          <a:latin typeface="Cambria Math" panose="02040503050406030204" pitchFamily="18" charset="0"/>
                        </a:rPr>
                        <m:t>𝑦</m:t>
                      </m:r>
                      <m:r>
                        <a:rPr kumimoji="1" lang="en-US" altLang="ko-Kore-KR" sz="4400" i="1">
                          <a:latin typeface="Cambria Math" panose="02040503050406030204" pitchFamily="18" charset="0"/>
                        </a:rPr>
                        <m:t>:</m:t>
                      </m:r>
                      <m:r>
                        <a:rPr kumimoji="1" lang="en-US" altLang="ko-Kore-KR" sz="4400" b="0" i="1" smtClean="0">
                          <a:latin typeface="Cambria Math" panose="02040503050406030204" pitchFamily="18" charset="0"/>
                        </a:rPr>
                        <m:t> </m:t>
                      </m:r>
                      <m:r>
                        <a:rPr kumimoji="1" lang="ko-KR" altLang="en-US" sz="4400" b="0" i="1" smtClean="0">
                          <a:latin typeface="Cambria Math" panose="02040503050406030204" pitchFamily="18" charset="0"/>
                        </a:rPr>
                        <m:t>레이블</m:t>
                      </m:r>
                    </m:oMath>
                  </m:oMathPara>
                </a14:m>
                <a:endParaRPr lang="ko-Kore-KR" altLang="en-US" sz="4400" dirty="0"/>
              </a:p>
            </p:txBody>
          </p:sp>
        </mc:Choice>
        <mc:Fallback xmlns="">
          <p:sp>
            <p:nvSpPr>
              <p:cNvPr id="38" name="직사각형 37">
                <a:extLst>
                  <a:ext uri="{FF2B5EF4-FFF2-40B4-BE49-F238E27FC236}">
                    <a16:creationId xmlns:a16="http://schemas.microsoft.com/office/drawing/2014/main" id="{0E555CE6-8F96-BD42-A027-B21B9EC7AC1E}"/>
                  </a:ext>
                </a:extLst>
              </p:cNvPr>
              <p:cNvSpPr>
                <a:spLocks noRot="1" noChangeAspect="1" noMove="1" noResize="1" noEditPoints="1" noAdjustHandles="1" noChangeArrowheads="1" noChangeShapeType="1" noTextEdit="1"/>
              </p:cNvSpPr>
              <p:nvPr/>
            </p:nvSpPr>
            <p:spPr>
              <a:xfrm>
                <a:off x="3997568" y="12034101"/>
                <a:ext cx="6445995" cy="782202"/>
              </a:xfrm>
              <a:prstGeom prst="rect">
                <a:avLst/>
              </a:prstGeom>
              <a:blipFill>
                <a:blip r:embed="rId8"/>
                <a:stretch>
                  <a:fillRect t="-3226" r="-393" b="-29032"/>
                </a:stretch>
              </a:blipFill>
            </p:spPr>
            <p:txBody>
              <a:bodyPr/>
              <a:lstStyle/>
              <a:p>
                <a:r>
                  <a:rPr lang="ko-Kore-KR" altLang="en-US">
                    <a:noFill/>
                  </a:rPr>
                  <a:t> </a:t>
                </a:r>
              </a:p>
            </p:txBody>
          </p:sp>
        </mc:Fallback>
      </mc:AlternateContent>
      <p:sp>
        <p:nvSpPr>
          <p:cNvPr id="39" name="TextBox 38">
            <a:extLst>
              <a:ext uri="{FF2B5EF4-FFF2-40B4-BE49-F238E27FC236}">
                <a16:creationId xmlns:a16="http://schemas.microsoft.com/office/drawing/2014/main" id="{4579030C-07E6-7345-90D1-7BA415E96818}"/>
              </a:ext>
            </a:extLst>
          </p:cNvPr>
          <p:cNvSpPr txBox="1"/>
          <p:nvPr/>
        </p:nvSpPr>
        <p:spPr>
          <a:xfrm>
            <a:off x="3065437" y="5028994"/>
            <a:ext cx="16398577" cy="1323439"/>
          </a:xfrm>
          <a:prstGeom prst="rect">
            <a:avLst/>
          </a:prstGeom>
          <a:noFill/>
        </p:spPr>
        <p:txBody>
          <a:bodyPr wrap="square" rtlCol="0">
            <a:spAutoFit/>
          </a:bodyPr>
          <a:lstStyle/>
          <a:p>
            <a:r>
              <a:rPr kumimoji="1" lang="ko-Kore-KR" altLang="en-US" sz="4000" b="1" dirty="0">
                <a:latin typeface="맑은 고딕" panose="020B0503020000020004" pitchFamily="50" charset="-127"/>
                <a:ea typeface="맑은 고딕" panose="020B0503020000020004" pitchFamily="50" charset="-127"/>
              </a:rPr>
              <a:t>이산</a:t>
            </a:r>
            <a:r>
              <a:rPr kumimoji="1" lang="ko-KR" altLang="en-US" sz="4000" b="1" dirty="0">
                <a:latin typeface="맑은 고딕" panose="020B0503020000020004" pitchFamily="50" charset="-127"/>
                <a:ea typeface="맑은 고딕" panose="020B0503020000020004" pitchFamily="50" charset="-127"/>
              </a:rPr>
              <a:t>적</a:t>
            </a:r>
            <a:r>
              <a:rPr kumimoji="1" lang="en-US" altLang="ko-KR" sz="4000" b="1" dirty="0">
                <a:latin typeface="맑은 고딕" panose="020B0503020000020004" pitchFamily="50" charset="-127"/>
                <a:ea typeface="맑은 고딕" panose="020B0503020000020004" pitchFamily="50" charset="-127"/>
              </a:rPr>
              <a:t>(discrete)</a:t>
            </a:r>
            <a:r>
              <a:rPr kumimoji="1" lang="ko-KR" altLang="en-US" sz="4000" b="1" dirty="0" err="1">
                <a:latin typeface="맑은 고딕" panose="020B0503020000020004" pitchFamily="50" charset="-127"/>
                <a:ea typeface="맑은 고딕" panose="020B0503020000020004" pitchFamily="50" charset="-127"/>
              </a:rPr>
              <a:t>으로</a:t>
            </a:r>
            <a:r>
              <a:rPr kumimoji="1" lang="ko-KR" altLang="en-US" sz="4000" b="1" dirty="0">
                <a:latin typeface="맑은 고딕" panose="020B0503020000020004" pitchFamily="50" charset="-127"/>
                <a:ea typeface="맑은 고딕" panose="020B0503020000020004" pitchFamily="50" charset="-127"/>
              </a:rPr>
              <a:t> 구성된 레이블을 </a:t>
            </a:r>
            <a:r>
              <a:rPr kumimoji="1" lang="ko-KR" altLang="en-US" sz="4000" dirty="0">
                <a:latin typeface="Spoqa Han Sans Neo" panose="020B0500000000000000" pitchFamily="34" charset="-128"/>
                <a:ea typeface="Spoqa Han Sans Neo" panose="020B0500000000000000" pitchFamily="34" charset="-128"/>
              </a:rPr>
              <a:t>각각의 학습 데이터로부터 학습시키는 경우</a:t>
            </a:r>
            <a:endParaRPr kumimoji="1" lang="ko-Kore-KR" altLang="en-US" sz="4000" dirty="0">
              <a:latin typeface="Spoqa Han Sans Neo" panose="020B0500000000000000" pitchFamily="34" charset="-128"/>
              <a:ea typeface="Spoqa Han Sans Neo" panose="020B0500000000000000" pitchFamily="34" charset="-128"/>
            </a:endParaRPr>
          </a:p>
        </p:txBody>
      </p:sp>
      <p:pic>
        <p:nvPicPr>
          <p:cNvPr id="2052" name="Picture 4" descr="A snapshot of two root-to-leaf branches of ImageNet: mammal sub-tree and vehicle sub-tree. Source: Ye 2018, fig. A1-A.">
            <a:extLst>
              <a:ext uri="{FF2B5EF4-FFF2-40B4-BE49-F238E27FC236}">
                <a16:creationId xmlns:a16="http://schemas.microsoft.com/office/drawing/2014/main" id="{D4331656-9D66-0041-8CDE-C88AF9BEA6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7346" y="6613019"/>
            <a:ext cx="8734888" cy="3935838"/>
          </a:xfrm>
          <a:prstGeom prst="rect">
            <a:avLst/>
          </a:prstGeom>
          <a:noFill/>
          <a:extLst>
            <a:ext uri="{909E8E84-426E-40DD-AFC4-6F175D3DCCD1}">
              <a14:hiddenFill xmlns:a14="http://schemas.microsoft.com/office/drawing/2010/main">
                <a:solidFill>
                  <a:srgbClr val="FFFFFF"/>
                </a:solidFill>
              </a14:hiddenFill>
            </a:ext>
          </a:extLst>
        </p:spPr>
      </p:pic>
      <p:sp>
        <p:nvSpPr>
          <p:cNvPr id="40" name="직사각형 39">
            <a:extLst>
              <a:ext uri="{FF2B5EF4-FFF2-40B4-BE49-F238E27FC236}">
                <a16:creationId xmlns:a16="http://schemas.microsoft.com/office/drawing/2014/main" id="{CADC3F77-865D-E643-AAF6-081269E8CF4D}"/>
              </a:ext>
            </a:extLst>
          </p:cNvPr>
          <p:cNvSpPr/>
          <p:nvPr/>
        </p:nvSpPr>
        <p:spPr>
          <a:xfrm>
            <a:off x="13456158" y="10749777"/>
            <a:ext cx="2013436" cy="369332"/>
          </a:xfrm>
          <a:prstGeom prst="rect">
            <a:avLst/>
          </a:prstGeom>
        </p:spPr>
        <p:txBody>
          <a:bodyPr wrap="none">
            <a:spAutoFit/>
          </a:bodyPr>
          <a:lstStyle/>
          <a:p>
            <a:r>
              <a:rPr lang="en" altLang="ko-Kore-KR" dirty="0">
                <a:latin typeface="Spoqa Han Sans Neo" panose="020B0500000000000000" pitchFamily="34" charset="-128"/>
                <a:ea typeface="Spoqa Han Sans Neo" panose="020B0500000000000000" pitchFamily="34" charset="-128"/>
              </a:rPr>
              <a:t>Ye 2018, fig. A1-A</a:t>
            </a:r>
            <a:endParaRPr lang="ko-Kore-KR" altLang="en-US" dirty="0">
              <a:latin typeface="Spoqa Han Sans Neo" panose="020B0500000000000000" pitchFamily="34" charset="-128"/>
              <a:ea typeface="Spoqa Han Sans Neo" panose="020B0500000000000000" pitchFamily="34" charset="-128"/>
            </a:endParaRPr>
          </a:p>
        </p:txBody>
      </p:sp>
      <p:sp>
        <p:nvSpPr>
          <p:cNvPr id="49" name="TextBox 48">
            <a:extLst>
              <a:ext uri="{FF2B5EF4-FFF2-40B4-BE49-F238E27FC236}">
                <a16:creationId xmlns:a16="http://schemas.microsoft.com/office/drawing/2014/main" id="{EA898C7D-B3B0-504F-9C2E-CA23F321E845}"/>
              </a:ext>
            </a:extLst>
          </p:cNvPr>
          <p:cNvSpPr txBox="1"/>
          <p:nvPr/>
        </p:nvSpPr>
        <p:spPr>
          <a:xfrm>
            <a:off x="11183094" y="11334257"/>
            <a:ext cx="2836033" cy="523220"/>
          </a:xfrm>
          <a:prstGeom prst="rect">
            <a:avLst/>
          </a:prstGeom>
          <a:noFill/>
        </p:spPr>
        <p:txBody>
          <a:bodyPr wrap="none" rtlCol="0">
            <a:spAutoFit/>
          </a:bodyPr>
          <a:lstStyle/>
          <a:p>
            <a:r>
              <a:rPr kumimoji="1" lang="ko-KR" altLang="en-US" sz="2800" dirty="0">
                <a:latin typeface="Spoqa Han Sans Neo" panose="020B0500000000000000" pitchFamily="34" charset="-128"/>
                <a:ea typeface="Spoqa Han Sans Neo" panose="020B0500000000000000" pitchFamily="34" charset="-128"/>
              </a:rPr>
              <a:t>개</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고양이</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사자</a:t>
            </a:r>
            <a:r>
              <a:rPr kumimoji="1" lang="en-US" altLang="ko-KR" sz="2800" dirty="0">
                <a:latin typeface="Spoqa Han Sans Neo" panose="020B0500000000000000" pitchFamily="34" charset="-128"/>
                <a:ea typeface="Spoqa Han Sans Neo" panose="020B0500000000000000" pitchFamily="34" charset="-128"/>
              </a:rPr>
              <a:t>?</a:t>
            </a:r>
            <a:endParaRPr kumimoji="1" lang="ko-Kore-KR" altLang="en-US" sz="28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p14="http://schemas.microsoft.com/office/powerpoint/2010/main">
        <mc:Choice Requires="p14">
          <p:contentPart p14:bwMode="auto" r:id="rId10">
            <p14:nvContentPartPr>
              <p14:cNvPr id="2" name="잉크 1">
                <a:extLst>
                  <a:ext uri="{FF2B5EF4-FFF2-40B4-BE49-F238E27FC236}">
                    <a16:creationId xmlns:a16="http://schemas.microsoft.com/office/drawing/2014/main" id="{23017900-974B-264B-BFEA-5B8DA0197F31}"/>
                  </a:ext>
                </a:extLst>
              </p14:cNvPr>
              <p14:cNvContentPartPr/>
              <p14:nvPr/>
            </p14:nvContentPartPr>
            <p14:xfrm>
              <a:off x="5988960" y="7203240"/>
              <a:ext cx="1250640" cy="95760"/>
            </p14:xfrm>
          </p:contentPart>
        </mc:Choice>
        <mc:Fallback xmlns="">
          <p:pic>
            <p:nvPicPr>
              <p:cNvPr id="2" name="잉크 1">
                <a:extLst>
                  <a:ext uri="{FF2B5EF4-FFF2-40B4-BE49-F238E27FC236}">
                    <a16:creationId xmlns:a16="http://schemas.microsoft.com/office/drawing/2014/main" id="{23017900-974B-264B-BFEA-5B8DA0197F31}"/>
                  </a:ext>
                </a:extLst>
              </p:cNvPr>
              <p:cNvPicPr/>
              <p:nvPr/>
            </p:nvPicPr>
            <p:blipFill>
              <a:blip r:embed="rId11"/>
              <a:stretch>
                <a:fillRect/>
              </a:stretch>
            </p:blipFill>
            <p:spPr>
              <a:xfrm>
                <a:off x="5979600" y="7193880"/>
                <a:ext cx="1269360" cy="114480"/>
              </a:xfrm>
              <a:prstGeom prst="rect">
                <a:avLst/>
              </a:prstGeom>
            </p:spPr>
          </p:pic>
        </mc:Fallback>
      </mc:AlternateContent>
    </p:spTree>
    <p:extLst>
      <p:ext uri="{BB962C8B-B14F-4D97-AF65-F5344CB8AC3E}">
        <p14:creationId xmlns:p14="http://schemas.microsoft.com/office/powerpoint/2010/main" val="15205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5C40273-4163-564E-9BA5-F11226C9843E}"/>
              </a:ext>
            </a:extLst>
          </p:cNvPr>
          <p:cNvSpPr/>
          <p:nvPr/>
        </p:nvSpPr>
        <p:spPr>
          <a:xfrm>
            <a:off x="1422544" y="2995213"/>
            <a:ext cx="21945455" cy="10720787"/>
          </a:xfrm>
          <a:prstGeom prst="rect">
            <a:avLst/>
          </a:prstGeom>
          <a:solidFill>
            <a:schemeClr val="bg1"/>
          </a:solid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sp>
        <p:nvSpPr>
          <p:cNvPr id="42" name="Shape 224">
            <a:extLst>
              <a:ext uri="{FF2B5EF4-FFF2-40B4-BE49-F238E27FC236}">
                <a16:creationId xmlns:a16="http://schemas.microsoft.com/office/drawing/2014/main" id="{124D95E6-24DC-4F4A-AA67-58EE05ADA79E}"/>
              </a:ext>
            </a:extLst>
          </p:cNvPr>
          <p:cNvSpPr/>
          <p:nvPr/>
        </p:nvSpPr>
        <p:spPr>
          <a:xfrm>
            <a:off x="1524000" y="1460302"/>
            <a:ext cx="4445000" cy="948978"/>
          </a:xfrm>
          <a:prstGeom prst="rect">
            <a:avLst/>
          </a:prstGeom>
          <a:ln w="12700">
            <a:miter lim="400000"/>
          </a:ln>
          <a:extLst>
            <a:ext uri="{C572A759-6A51-4108-AA02-DFA0A04FC94B}">
              <ma14:wrappingTextBoxFlag xmlns="" xmlns:ma14="http://schemas.microsoft.com/office/mac/drawingml/2011/main" val="1"/>
            </a:ext>
          </a:extLst>
        </p:spPr>
        <p:txBody>
          <a:bodyPr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Machine Learning? Deep Learning?</a:t>
            </a: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TextBox 11">
            <a:extLst>
              <a:ext uri="{FF2B5EF4-FFF2-40B4-BE49-F238E27FC236}">
                <a16:creationId xmlns:a16="http://schemas.microsoft.com/office/drawing/2014/main" id="{A3F067B5-D000-5F49-8B7A-CB6C40657198}"/>
              </a:ext>
            </a:extLst>
          </p:cNvPr>
          <p:cNvSpPr txBox="1"/>
          <p:nvPr/>
        </p:nvSpPr>
        <p:spPr>
          <a:xfrm>
            <a:off x="1807436" y="3303474"/>
            <a:ext cx="18592682" cy="2185214"/>
          </a:xfrm>
          <a:prstGeom prst="rect">
            <a:avLst/>
          </a:prstGeom>
          <a:no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인공지능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Artificial Intelligence</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Engineering of Intelligent Machines or Programs.</a:t>
            </a:r>
          </a:p>
          <a:p>
            <a:pPr algn="l"/>
            <a:endParaRPr kumimoji="1" lang="en-US" altLang="ko-KR" sz="2800" dirty="0">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지식 기반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(Knowledge-based),</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룰 기반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(Rule-based)</a:t>
            </a:r>
            <a:endParaRPr kumimoji="1" lang="ko-Kore-KR" altLang="en-US" sz="3200" dirty="0">
              <a:solidFill>
                <a:srgbClr val="C00000"/>
              </a:solidFill>
              <a:latin typeface="Spoqa Han Sans Neo Light" panose="020B0300000000000000" pitchFamily="34" charset="-128"/>
              <a:ea typeface="Spoqa Han Sans Neo Light" panose="020B0300000000000000" pitchFamily="34" charset="-128"/>
            </a:endParaRPr>
          </a:p>
        </p:txBody>
      </p:sp>
      <p:grpSp>
        <p:nvGrpSpPr>
          <p:cNvPr id="13" name="그룹 12">
            <a:extLst>
              <a:ext uri="{FF2B5EF4-FFF2-40B4-BE49-F238E27FC236}">
                <a16:creationId xmlns:a16="http://schemas.microsoft.com/office/drawing/2014/main" id="{32FFEF40-0D95-0946-A906-94EE6F850FE1}"/>
              </a:ext>
            </a:extLst>
          </p:cNvPr>
          <p:cNvGrpSpPr/>
          <p:nvPr/>
        </p:nvGrpSpPr>
        <p:grpSpPr>
          <a:xfrm>
            <a:off x="1807436" y="5838069"/>
            <a:ext cx="17544180" cy="7572659"/>
            <a:chOff x="1650001" y="5374496"/>
            <a:chExt cx="16013813" cy="7062584"/>
          </a:xfrm>
          <a:noFill/>
        </p:grpSpPr>
        <p:sp>
          <p:nvSpPr>
            <p:cNvPr id="14" name="직사각형 13">
              <a:extLst>
                <a:ext uri="{FF2B5EF4-FFF2-40B4-BE49-F238E27FC236}">
                  <a16:creationId xmlns:a16="http://schemas.microsoft.com/office/drawing/2014/main" id="{38AED7BD-6378-7240-8A9E-D9F9B3F03038}"/>
                </a:ext>
              </a:extLst>
            </p:cNvPr>
            <p:cNvSpPr/>
            <p:nvPr/>
          </p:nvSpPr>
          <p:spPr>
            <a:xfrm>
              <a:off x="1650001" y="5374496"/>
              <a:ext cx="15556879" cy="7062584"/>
            </a:xfrm>
            <a:prstGeom prst="rect">
              <a:avLst/>
            </a:prstGeom>
            <a:grp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sz="3200"/>
            </a:p>
          </p:txBody>
        </p:sp>
        <p:sp>
          <p:nvSpPr>
            <p:cNvPr id="15" name="TextBox 14">
              <a:extLst>
                <a:ext uri="{FF2B5EF4-FFF2-40B4-BE49-F238E27FC236}">
                  <a16:creationId xmlns:a16="http://schemas.microsoft.com/office/drawing/2014/main" id="{81EEFABB-C4B2-F641-AC3D-C98BAB37E487}"/>
                </a:ext>
              </a:extLst>
            </p:cNvPr>
            <p:cNvSpPr txBox="1"/>
            <p:nvPr/>
          </p:nvSpPr>
          <p:spPr>
            <a:xfrm>
              <a:off x="2106935" y="5777880"/>
              <a:ext cx="15556879" cy="2038024"/>
            </a:xfrm>
            <a:prstGeom prst="rect">
              <a:avLst/>
            </a:prstGeom>
            <a:grp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기계 학습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Machine Learning</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Ability to Learn without being explicitly programmed</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1959,</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Arthur Samuel.</a:t>
              </a:r>
              <a:endParaRPr kumimoji="1" lang="en-US" altLang="ko-KR" sz="4000" b="1" dirty="0">
                <a:latin typeface="맑은 고딕" panose="020B0503020000020004" pitchFamily="50" charset="-127"/>
                <a:ea typeface="맑은 고딕" panose="020B0503020000020004" pitchFamily="50" charset="-127"/>
              </a:endParaRPr>
            </a:p>
            <a:p>
              <a:pPr lvl="1"/>
              <a:endParaRPr kumimoji="1" lang="en-US" altLang="ko-KR" sz="2800" dirty="0">
                <a:solidFill>
                  <a:srgbClr val="C00000"/>
                </a:solidFill>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데이터의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“feature”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사이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패턴</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(Pattern)”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이나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상관관계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(correlation)”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을 뽑아 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p>
          </p:txBody>
        </p:sp>
      </p:grpSp>
      <p:pic>
        <p:nvPicPr>
          <p:cNvPr id="16" name="Picture 2" descr="Enterprise Machine Learning – EPI-USE UK Blog">
            <a:extLst>
              <a:ext uri="{FF2B5EF4-FFF2-40B4-BE49-F238E27FC236}">
                <a16:creationId xmlns:a16="http://schemas.microsoft.com/office/drawing/2014/main" id="{EA675E05-E638-8A46-8706-EA95EC808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017"/>
          <a:stretch/>
        </p:blipFill>
        <p:spPr bwMode="auto">
          <a:xfrm>
            <a:off x="19473532" y="4042101"/>
            <a:ext cx="3529502" cy="41732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nterprise Machine Learning – EPI-USE UK Blog">
            <a:extLst>
              <a:ext uri="{FF2B5EF4-FFF2-40B4-BE49-F238E27FC236}">
                <a16:creationId xmlns:a16="http://schemas.microsoft.com/office/drawing/2014/main" id="{51D023F4-FA8E-6E4A-B799-6BFAAA6335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22" t="3751" r="1876" b="13782"/>
          <a:stretch/>
        </p:blipFill>
        <p:spPr bwMode="auto">
          <a:xfrm>
            <a:off x="8010168" y="8627020"/>
            <a:ext cx="4765323" cy="348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2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253941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Recap: </a:t>
            </a:r>
            <a:r>
              <a:rPr lang="ko-KR" altLang="en-US" dirty="0">
                <a:latin typeface="맑은 고딕" panose="020B0503020000020004" pitchFamily="50" charset="-127"/>
                <a:ea typeface="맑은 고딕" panose="020B0503020000020004" pitchFamily="50" charset="-127"/>
              </a:rPr>
              <a:t>지도 학습 </a:t>
            </a:r>
            <a:r>
              <a:rPr lang="en-US" altLang="ko-KR" dirty="0">
                <a:latin typeface="맑은 고딕" panose="020B0503020000020004" pitchFamily="50" charset="-127"/>
                <a:ea typeface="맑은 고딕" panose="020B0503020000020004" pitchFamily="50" charset="-127"/>
              </a:rPr>
              <a:t>(Supervised learning)</a:t>
            </a:r>
            <a:r>
              <a:rPr lang="ko-KR" altLang="en-US" dirty="0">
                <a:latin typeface="맑은 고딕" panose="020B0503020000020004" pitchFamily="50" charset="-127"/>
                <a:ea typeface="맑은 고딕" panose="020B0503020000020004" pitchFamily="50" charset="-127"/>
              </a:rPr>
              <a:t> 을 먼저 알아보자</a:t>
            </a:r>
            <a:r>
              <a:rPr lang="en-US" altLang="ko-KR" dirty="0">
                <a:latin typeface="맑은 고딕" panose="020B0503020000020004" pitchFamily="50" charset="-127"/>
                <a:ea typeface="맑은 고딕" panose="020B0503020000020004" pitchFamily="50" charset="-127"/>
              </a:rPr>
              <a:t>!</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60300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4800" b="1" dirty="0">
                <a:latin typeface="맑은 고딕" panose="020B0503020000020004" pitchFamily="50" charset="-127"/>
                <a:ea typeface="맑은 고딕" panose="020B0503020000020004" pitchFamily="50" charset="-127"/>
              </a:rPr>
              <a:t>Regression (</a:t>
            </a:r>
            <a:r>
              <a:rPr lang="ko-KR" altLang="en-US" sz="4800" b="1" dirty="0">
                <a:latin typeface="맑은 고딕" panose="020B0503020000020004" pitchFamily="50" charset="-127"/>
                <a:ea typeface="맑은 고딕" panose="020B0503020000020004" pitchFamily="50" charset="-127"/>
              </a:rPr>
              <a:t>회귀 분석</a:t>
            </a:r>
            <a:r>
              <a:rPr lang="en-US" altLang="ko-KR" sz="4800" b="1" dirty="0">
                <a:latin typeface="맑은 고딕" panose="020B0503020000020004" pitchFamily="50" charset="-127"/>
                <a:ea typeface="맑은 고딕" panose="020B0503020000020004" pitchFamily="50" charset="-127"/>
              </a:rPr>
              <a:t>)</a:t>
            </a: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10" name="모서리가 둥근 직사각형 9">
                <a:extLst>
                  <a:ext uri="{FF2B5EF4-FFF2-40B4-BE49-F238E27FC236}">
                    <a16:creationId xmlns:a16="http://schemas.microsoft.com/office/drawing/2014/main" id="{51E8D04F-6F04-6546-870C-E0EDE3A9B1ED}"/>
                  </a:ext>
                </a:extLst>
              </p:cNvPr>
              <p:cNvSpPr/>
              <p:nvPr/>
            </p:nvSpPr>
            <p:spPr>
              <a:xfrm>
                <a:off x="5947647" y="10062742"/>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h</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10" name="모서리가 둥근 직사각형 9">
                <a:extLst>
                  <a:ext uri="{FF2B5EF4-FFF2-40B4-BE49-F238E27FC236}">
                    <a16:creationId xmlns:a16="http://schemas.microsoft.com/office/drawing/2014/main" id="{51E8D04F-6F04-6546-870C-E0EDE3A9B1ED}"/>
                  </a:ext>
                </a:extLst>
              </p:cNvPr>
              <p:cNvSpPr>
                <a:spLocks noRot="1" noChangeAspect="1" noMove="1" noResize="1" noEditPoints="1" noAdjustHandles="1" noChangeArrowheads="1" noChangeShapeType="1" noTextEdit="1"/>
              </p:cNvSpPr>
              <p:nvPr/>
            </p:nvSpPr>
            <p:spPr>
              <a:xfrm>
                <a:off x="5947647" y="10062742"/>
                <a:ext cx="2886659" cy="1271515"/>
              </a:xfrm>
              <a:prstGeom prst="roundRect">
                <a:avLst/>
              </a:prstGeom>
              <a:blipFill>
                <a:blip r:embed="rId4"/>
                <a:stretch>
                  <a:fillRect/>
                </a:stretch>
              </a:blipFill>
              <a:ln w="38100">
                <a:solidFill>
                  <a:schemeClr val="tx1"/>
                </a:solidFill>
              </a:ln>
            </p:spPr>
            <p:txBody>
              <a:bodyPr/>
              <a:lstStyle/>
              <a:p>
                <a:r>
                  <a:rPr lang="ko-KR" altLang="en-US">
                    <a:noFill/>
                  </a:rPr>
                  <a:t> </a:t>
                </a:r>
              </a:p>
            </p:txBody>
          </p:sp>
        </mc:Fallback>
      </mc:AlternateContent>
      <p:cxnSp>
        <p:nvCxnSpPr>
          <p:cNvPr id="11" name="직선 화살표 연결선 10">
            <a:extLst>
              <a:ext uri="{FF2B5EF4-FFF2-40B4-BE49-F238E27FC236}">
                <a16:creationId xmlns:a16="http://schemas.microsoft.com/office/drawing/2014/main" id="{9CECD807-0DB3-2D4A-BE2A-D6962871F10D}"/>
              </a:ext>
            </a:extLst>
          </p:cNvPr>
          <p:cNvCxnSpPr>
            <a:cxnSpLocks/>
            <a:stCxn id="15" idx="3"/>
            <a:endCxn id="10" idx="1"/>
          </p:cNvCxnSpPr>
          <p:nvPr/>
        </p:nvCxnSpPr>
        <p:spPr>
          <a:xfrm flipV="1">
            <a:off x="4790478" y="10698500"/>
            <a:ext cx="115716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CBD6797-8589-4F4F-A9C5-2D4BC5A93959}"/>
              </a:ext>
            </a:extLst>
          </p:cNvPr>
          <p:cNvSpPr txBox="1"/>
          <p:nvPr/>
        </p:nvSpPr>
        <p:spPr>
          <a:xfrm>
            <a:off x="2386480" y="6613019"/>
            <a:ext cx="1368152"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14" name="TextBox 13">
            <a:extLst>
              <a:ext uri="{FF2B5EF4-FFF2-40B4-BE49-F238E27FC236}">
                <a16:creationId xmlns:a16="http://schemas.microsoft.com/office/drawing/2014/main" id="{94CD8DA3-028A-B142-B4EC-4B198CAB1E47}"/>
              </a:ext>
            </a:extLst>
          </p:cNvPr>
          <p:cNvSpPr txBox="1"/>
          <p:nvPr/>
        </p:nvSpPr>
        <p:spPr>
          <a:xfrm>
            <a:off x="2405727" y="10393357"/>
            <a:ext cx="1592663"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Test</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C1DED0-D11B-E144-91C9-46BCB5C491CA}"/>
                  </a:ext>
                </a:extLst>
              </p:cNvPr>
              <p:cNvSpPr txBox="1"/>
              <p:nvPr/>
            </p:nvSpPr>
            <p:spPr>
              <a:xfrm>
                <a:off x="4216923" y="10390724"/>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𝑥</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15" name="TextBox 14">
                <a:extLst>
                  <a:ext uri="{FF2B5EF4-FFF2-40B4-BE49-F238E27FC236}">
                    <a16:creationId xmlns:a16="http://schemas.microsoft.com/office/drawing/2014/main" id="{C8C1DED0-D11B-E144-91C9-46BCB5C491CA}"/>
                  </a:ext>
                </a:extLst>
              </p:cNvPr>
              <p:cNvSpPr txBox="1">
                <a:spLocks noRot="1" noChangeAspect="1" noMove="1" noResize="1" noEditPoints="1" noAdjustHandles="1" noChangeArrowheads="1" noChangeShapeType="1" noTextEdit="1"/>
              </p:cNvSpPr>
              <p:nvPr/>
            </p:nvSpPr>
            <p:spPr>
              <a:xfrm>
                <a:off x="4216923" y="10390724"/>
                <a:ext cx="573555" cy="615553"/>
              </a:xfrm>
              <a:prstGeom prst="rect">
                <a:avLst/>
              </a:prstGeom>
              <a:blipFill>
                <a:blip r:embed="rId5"/>
                <a:stretch>
                  <a:fillRect l="-15217" r="-4348"/>
                </a:stretch>
              </a:blipFill>
            </p:spPr>
            <p:txBody>
              <a:bodyPr/>
              <a:lstStyle/>
              <a:p>
                <a:r>
                  <a:rPr lang="ko-Kore-KR" altLang="en-US">
                    <a:noFill/>
                  </a:rPr>
                  <a:t> </a:t>
                </a:r>
              </a:p>
            </p:txBody>
          </p:sp>
        </mc:Fallback>
      </mc:AlternateContent>
      <p:cxnSp>
        <p:nvCxnSpPr>
          <p:cNvPr id="16" name="직선 화살표 연결선 15">
            <a:extLst>
              <a:ext uri="{FF2B5EF4-FFF2-40B4-BE49-F238E27FC236}">
                <a16:creationId xmlns:a16="http://schemas.microsoft.com/office/drawing/2014/main" id="{A2379E34-F6D9-9E48-901A-6043DAF981FA}"/>
              </a:ext>
            </a:extLst>
          </p:cNvPr>
          <p:cNvCxnSpPr>
            <a:cxnSpLocks/>
            <a:stCxn id="10" idx="3"/>
            <a:endCxn id="17" idx="3"/>
          </p:cNvCxnSpPr>
          <p:nvPr/>
        </p:nvCxnSpPr>
        <p:spPr>
          <a:xfrm>
            <a:off x="8834306" y="10698500"/>
            <a:ext cx="115716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6A1D6E3-DD39-9649-AA1A-CC3B42E90541}"/>
                  </a:ext>
                </a:extLst>
              </p:cNvPr>
              <p:cNvSpPr txBox="1"/>
              <p:nvPr/>
            </p:nvSpPr>
            <p:spPr>
              <a:xfrm flipH="1">
                <a:off x="9991475" y="10390725"/>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17" name="TextBox 16">
                <a:extLst>
                  <a:ext uri="{FF2B5EF4-FFF2-40B4-BE49-F238E27FC236}">
                    <a16:creationId xmlns:a16="http://schemas.microsoft.com/office/drawing/2014/main" id="{66A1D6E3-DD39-9649-AA1A-CC3B42E90541}"/>
                  </a:ext>
                </a:extLst>
              </p:cNvPr>
              <p:cNvSpPr txBox="1">
                <a:spLocks noRot="1" noChangeAspect="1" noMove="1" noResize="1" noEditPoints="1" noAdjustHandles="1" noChangeArrowheads="1" noChangeShapeType="1" noTextEdit="1"/>
              </p:cNvSpPr>
              <p:nvPr/>
            </p:nvSpPr>
            <p:spPr>
              <a:xfrm flipH="1">
                <a:off x="9991475" y="10390725"/>
                <a:ext cx="631437" cy="615553"/>
              </a:xfrm>
              <a:prstGeom prst="rect">
                <a:avLst/>
              </a:prstGeom>
              <a:blipFill>
                <a:blip r:embed="rId6"/>
                <a:stretch>
                  <a:fillRect l="-1961" t="-16327" b="-26531"/>
                </a:stretch>
              </a:blipFill>
            </p:spPr>
            <p:txBody>
              <a:bodyPr/>
              <a:lstStyle/>
              <a:p>
                <a:r>
                  <a:rPr lang="ko-Kore-KR" altLang="en-US">
                    <a:noFill/>
                  </a:rPr>
                  <a:t> </a:t>
                </a:r>
              </a:p>
            </p:txBody>
          </p:sp>
        </mc:Fallback>
      </mc:AlternateContent>
      <mc:AlternateContent xmlns:mc="http://schemas.openxmlformats.org/markup-compatibility/2006">
        <mc:Choice xmlns:a14="http://schemas.microsoft.com/office/drawing/2010/main" Requires="a14">
          <p:sp>
            <p:nvSpPr>
              <p:cNvPr id="20" name="모서리가 둥근 직사각형 19">
                <a:extLst>
                  <a:ext uri="{FF2B5EF4-FFF2-40B4-BE49-F238E27FC236}">
                    <a16:creationId xmlns:a16="http://schemas.microsoft.com/office/drawing/2014/main" id="{A037C55F-3671-8843-8668-FCC284CE6D04}"/>
                  </a:ext>
                </a:extLst>
              </p:cNvPr>
              <p:cNvSpPr/>
              <p:nvPr/>
            </p:nvSpPr>
            <p:spPr>
              <a:xfrm>
                <a:off x="5947646" y="7910503"/>
                <a:ext cx="2886659" cy="151647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𝑓</m:t>
                    </m:r>
                    <m:d>
                      <m:dPr>
                        <m:ctrlPr>
                          <a:rPr kumimoji="1" lang="en-US" altLang="ko-Kore-KR" sz="4000" b="0" i="1" smtClean="0">
                            <a:latin typeface="Cambria Math" panose="02040503050406030204" pitchFamily="18" charset="0"/>
                            <a:ea typeface="Spoqa Han Sans Neo Bold" panose="020B0500000000000000" pitchFamily="34" charset="-128"/>
                          </a:rPr>
                        </m:ctrlPr>
                      </m:dPr>
                      <m:e>
                        <m:r>
                          <a:rPr kumimoji="1" lang="en-US" altLang="ko-Kore-KR" sz="4000" b="0" i="1" smtClean="0">
                            <a:latin typeface="Cambria Math" panose="02040503050406030204" pitchFamily="18" charset="0"/>
                            <a:ea typeface="Spoqa Han Sans Neo Bold" panose="020B0500000000000000" pitchFamily="34" charset="-128"/>
                          </a:rPr>
                          <m:t>𝑥</m:t>
                        </m:r>
                      </m:e>
                    </m:d>
                  </m:oMath>
                </a14:m>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endParaRPr kumimoji="1" lang="en-US" altLang="ko-KR" sz="4000" dirty="0">
                  <a:latin typeface="Spoqa Han Sans Neo" panose="020B0500000000000000" pitchFamily="34" charset="-128"/>
                  <a:ea typeface="Spoqa Han Sans Neo" panose="020B0500000000000000" pitchFamily="34" charset="-128"/>
                </a:endParaRPr>
              </a:p>
              <a:p>
                <a:pPr algn="ctr"/>
                <a:r>
                  <a:rPr kumimoji="1" lang="ko-KR" altLang="en-US" sz="4000" dirty="0">
                    <a:latin typeface="Spoqa Han Sans Neo" panose="020B0500000000000000" pitchFamily="34" charset="-128"/>
                    <a:ea typeface="Spoqa Han Sans Neo" panose="020B0500000000000000" pitchFamily="34" charset="-128"/>
                  </a:rPr>
                  <a:t>학습 </a:t>
                </a:r>
                <a:r>
                  <a:rPr kumimoji="1" lang="ko-KR" altLang="en-US" sz="4000" dirty="0" err="1">
                    <a:latin typeface="Spoqa Han Sans Neo" panose="020B0500000000000000" pitchFamily="34" charset="-128"/>
                    <a:ea typeface="Spoqa Han Sans Neo" panose="020B0500000000000000" pitchFamily="34" charset="-128"/>
                  </a:rPr>
                  <a:t>로직</a:t>
                </a:r>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20" name="모서리가 둥근 직사각형 19">
                <a:extLst>
                  <a:ext uri="{FF2B5EF4-FFF2-40B4-BE49-F238E27FC236}">
                    <a16:creationId xmlns:a16="http://schemas.microsoft.com/office/drawing/2014/main" id="{A037C55F-3671-8843-8668-FCC284CE6D04}"/>
                  </a:ext>
                </a:extLst>
              </p:cNvPr>
              <p:cNvSpPr>
                <a:spLocks noRot="1" noChangeAspect="1" noMove="1" noResize="1" noEditPoints="1" noAdjustHandles="1" noChangeArrowheads="1" noChangeShapeType="1" noTextEdit="1"/>
              </p:cNvSpPr>
              <p:nvPr/>
            </p:nvSpPr>
            <p:spPr>
              <a:xfrm>
                <a:off x="5947646" y="7910503"/>
                <a:ext cx="2886659" cy="1516475"/>
              </a:xfrm>
              <a:prstGeom prst="roundRect">
                <a:avLst/>
              </a:prstGeom>
              <a:blipFill>
                <a:blip r:embed="rId7"/>
                <a:stretch>
                  <a:fillRect b="-7874"/>
                </a:stretch>
              </a:blipFill>
              <a:ln w="38100">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2C68039-3C5A-7949-8346-5E50FD06C9ED}"/>
                  </a:ext>
                </a:extLst>
              </p:cNvPr>
              <p:cNvSpPr txBox="1"/>
              <p:nvPr/>
            </p:nvSpPr>
            <p:spPr>
              <a:xfrm>
                <a:off x="4187306" y="6554444"/>
                <a:ext cx="640734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𝐷</m:t>
                      </m:r>
                      <m:r>
                        <a:rPr kumimoji="1" lang="en-US" altLang="ko-Kore-KR" sz="4000" b="0" i="1" smtClean="0">
                          <a:latin typeface="Cambria Math" panose="02040503050406030204" pitchFamily="18" charset="0"/>
                        </a:rPr>
                        <m:t>={</m:t>
                      </m:r>
                      <m:d>
                        <m:dPr>
                          <m:ctrlPr>
                            <a:rPr kumimoji="1" lang="en-US" altLang="ko-Kore-KR" sz="4000" b="0" i="1" smtClean="0">
                              <a:latin typeface="Cambria Math" panose="02040503050406030204" pitchFamily="18" charset="0"/>
                            </a:rPr>
                          </m:ctrlPr>
                        </m:dPr>
                        <m:e>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1</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1</m:t>
                              </m:r>
                            </m:sub>
                          </m:sSub>
                        </m:e>
                      </m:d>
                      <m:r>
                        <a:rPr kumimoji="1" lang="en-US" altLang="ko-Kore-KR" sz="4000" b="0" i="1" smtClean="0">
                          <a:latin typeface="Cambria Math" panose="02040503050406030204" pitchFamily="18" charset="0"/>
                        </a:rPr>
                        <m:t>, …,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𝑛</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𝑛</m:t>
                          </m:r>
                        </m:sub>
                      </m:sSub>
                      <m:r>
                        <a:rPr kumimoji="1" lang="en-US" altLang="ko-KR" sz="4000" b="0" i="1" smtClean="0">
                          <a:latin typeface="Cambria Math" panose="02040503050406030204" pitchFamily="18" charset="0"/>
                        </a:rPr>
                        <m:t>)</m:t>
                      </m:r>
                      <m:r>
                        <a:rPr kumimoji="1" lang="en-US" altLang="ko-Kore-KR" sz="4000" b="0" i="1" smtClean="0">
                          <a:latin typeface="Cambria Math" panose="02040503050406030204" pitchFamily="18" charset="0"/>
                        </a:rPr>
                        <m:t>} </m:t>
                      </m:r>
                    </m:oMath>
                  </m:oMathPara>
                </a14:m>
                <a:endParaRPr kumimoji="1" lang="ko-Kore-KR" altLang="en-US" sz="4000" dirty="0"/>
              </a:p>
            </p:txBody>
          </p:sp>
        </mc:Choice>
        <mc:Fallback xmlns="">
          <p:sp>
            <p:nvSpPr>
              <p:cNvPr id="23" name="TextBox 22">
                <a:extLst>
                  <a:ext uri="{FF2B5EF4-FFF2-40B4-BE49-F238E27FC236}">
                    <a16:creationId xmlns:a16="http://schemas.microsoft.com/office/drawing/2014/main" id="{D2C68039-3C5A-7949-8346-5E50FD06C9ED}"/>
                  </a:ext>
                </a:extLst>
              </p:cNvPr>
              <p:cNvSpPr txBox="1">
                <a:spLocks noRot="1" noChangeAspect="1" noMove="1" noResize="1" noEditPoints="1" noAdjustHandles="1" noChangeArrowheads="1" noChangeShapeType="1" noTextEdit="1"/>
              </p:cNvSpPr>
              <p:nvPr/>
            </p:nvSpPr>
            <p:spPr>
              <a:xfrm>
                <a:off x="4187306" y="6554444"/>
                <a:ext cx="6407340" cy="615553"/>
              </a:xfrm>
              <a:prstGeom prst="rect">
                <a:avLst/>
              </a:prstGeom>
              <a:blipFill>
                <a:blip r:embed="rId8"/>
                <a:stretch>
                  <a:fillRect t="-8163" b="-38776"/>
                </a:stretch>
              </a:blipFill>
            </p:spPr>
            <p:txBody>
              <a:bodyPr/>
              <a:lstStyle/>
              <a:p>
                <a:r>
                  <a:rPr lang="ko-Kore-KR" altLang="en-US">
                    <a:noFill/>
                  </a:rPr>
                  <a:t> </a:t>
                </a:r>
              </a:p>
            </p:txBody>
          </p:sp>
        </mc:Fallback>
      </mc:AlternateContent>
      <p:cxnSp>
        <p:nvCxnSpPr>
          <p:cNvPr id="24" name="직선 화살표 연결선 23">
            <a:extLst>
              <a:ext uri="{FF2B5EF4-FFF2-40B4-BE49-F238E27FC236}">
                <a16:creationId xmlns:a16="http://schemas.microsoft.com/office/drawing/2014/main" id="{EF6BC68C-5D15-614C-BC08-385E94E2EAC5}"/>
              </a:ext>
            </a:extLst>
          </p:cNvPr>
          <p:cNvCxnSpPr>
            <a:cxnSpLocks/>
            <a:stCxn id="20" idx="2"/>
            <a:endCxn id="10" idx="0"/>
          </p:cNvCxnSpPr>
          <p:nvPr/>
        </p:nvCxnSpPr>
        <p:spPr>
          <a:xfrm>
            <a:off x="7390976" y="9426978"/>
            <a:ext cx="1" cy="6357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a:extLst>
              <a:ext uri="{FF2B5EF4-FFF2-40B4-BE49-F238E27FC236}">
                <a16:creationId xmlns:a16="http://schemas.microsoft.com/office/drawing/2014/main" id="{38C52329-ABB3-AC4D-9906-C0BD98FC7724}"/>
              </a:ext>
            </a:extLst>
          </p:cNvPr>
          <p:cNvCxnSpPr>
            <a:cxnSpLocks/>
            <a:stCxn id="23" idx="2"/>
            <a:endCxn id="20" idx="0"/>
          </p:cNvCxnSpPr>
          <p:nvPr/>
        </p:nvCxnSpPr>
        <p:spPr>
          <a:xfrm>
            <a:off x="7390976" y="7169997"/>
            <a:ext cx="0" cy="7405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직사각형 25">
                <a:extLst>
                  <a:ext uri="{FF2B5EF4-FFF2-40B4-BE49-F238E27FC236}">
                    <a16:creationId xmlns:a16="http://schemas.microsoft.com/office/drawing/2014/main" id="{AFD43D8F-D3F1-8E40-8F1B-95244B0A4A97}"/>
                  </a:ext>
                </a:extLst>
              </p:cNvPr>
              <p:cNvSpPr/>
              <p:nvPr/>
            </p:nvSpPr>
            <p:spPr>
              <a:xfrm>
                <a:off x="3997568" y="12034101"/>
                <a:ext cx="6445995" cy="782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4400" i="1" smtClean="0">
                          <a:latin typeface="Cambria Math" panose="02040503050406030204" pitchFamily="18" charset="0"/>
                        </a:rPr>
                        <m:t>𝑥</m:t>
                      </m:r>
                      <m:r>
                        <a:rPr kumimoji="1" lang="en-US" altLang="ko-Kore-KR" sz="4400" b="0" i="1" smtClean="0">
                          <a:latin typeface="Cambria Math" panose="02040503050406030204" pitchFamily="18" charset="0"/>
                        </a:rPr>
                        <m:t>:</m:t>
                      </m:r>
                      <m:r>
                        <a:rPr kumimoji="1" lang="ko-KR" altLang="en-US" sz="4400" b="0" i="1" smtClean="0">
                          <a:latin typeface="Cambria Math" panose="02040503050406030204" pitchFamily="18" charset="0"/>
                        </a:rPr>
                        <m:t>데이터</m:t>
                      </m:r>
                      <m:r>
                        <a:rPr kumimoji="1" lang="en-US" altLang="ko-KR" sz="4400" b="0" i="1" smtClean="0">
                          <a:latin typeface="Cambria Math" panose="02040503050406030204" pitchFamily="18" charset="0"/>
                        </a:rPr>
                        <m:t>,</m:t>
                      </m:r>
                      <m:r>
                        <a:rPr kumimoji="1" lang="ko-KR" altLang="en-US" sz="4400" b="0" i="1" smtClean="0">
                          <a:latin typeface="Cambria Math" panose="02040503050406030204" pitchFamily="18" charset="0"/>
                        </a:rPr>
                        <m:t>  </m:t>
                      </m:r>
                      <m:r>
                        <a:rPr kumimoji="1" lang="en-US" altLang="ko-KR" sz="4400" b="0" i="1" smtClean="0">
                          <a:latin typeface="Cambria Math" panose="02040503050406030204" pitchFamily="18" charset="0"/>
                        </a:rPr>
                        <m:t> </m:t>
                      </m:r>
                      <m:r>
                        <a:rPr kumimoji="1" lang="en-US" altLang="ko-Kore-KR" sz="4400" b="0" i="1" smtClean="0">
                          <a:latin typeface="Cambria Math" panose="02040503050406030204" pitchFamily="18" charset="0"/>
                        </a:rPr>
                        <m:t>𝑦</m:t>
                      </m:r>
                      <m:r>
                        <a:rPr kumimoji="1" lang="en-US" altLang="ko-Kore-KR" sz="4400" i="1">
                          <a:latin typeface="Cambria Math" panose="02040503050406030204" pitchFamily="18" charset="0"/>
                        </a:rPr>
                        <m:t>:</m:t>
                      </m:r>
                      <m:r>
                        <a:rPr kumimoji="1" lang="en-US" altLang="ko-Kore-KR" sz="4400" b="0" i="1" smtClean="0">
                          <a:latin typeface="Cambria Math" panose="02040503050406030204" pitchFamily="18" charset="0"/>
                        </a:rPr>
                        <m:t> </m:t>
                      </m:r>
                      <m:r>
                        <a:rPr kumimoji="1" lang="ko-KR" altLang="en-US" sz="4400" b="0" i="1" smtClean="0">
                          <a:latin typeface="Cambria Math" panose="02040503050406030204" pitchFamily="18" charset="0"/>
                        </a:rPr>
                        <m:t>레이블</m:t>
                      </m:r>
                    </m:oMath>
                  </m:oMathPara>
                </a14:m>
                <a:endParaRPr lang="ko-Kore-KR" altLang="en-US" sz="4400" dirty="0"/>
              </a:p>
            </p:txBody>
          </p:sp>
        </mc:Choice>
        <mc:Fallback xmlns="">
          <p:sp>
            <p:nvSpPr>
              <p:cNvPr id="26" name="직사각형 25">
                <a:extLst>
                  <a:ext uri="{FF2B5EF4-FFF2-40B4-BE49-F238E27FC236}">
                    <a16:creationId xmlns:a16="http://schemas.microsoft.com/office/drawing/2014/main" id="{AFD43D8F-D3F1-8E40-8F1B-95244B0A4A97}"/>
                  </a:ext>
                </a:extLst>
              </p:cNvPr>
              <p:cNvSpPr>
                <a:spLocks noRot="1" noChangeAspect="1" noMove="1" noResize="1" noEditPoints="1" noAdjustHandles="1" noChangeArrowheads="1" noChangeShapeType="1" noTextEdit="1"/>
              </p:cNvSpPr>
              <p:nvPr/>
            </p:nvSpPr>
            <p:spPr>
              <a:xfrm>
                <a:off x="3997568" y="12034101"/>
                <a:ext cx="6445995" cy="782202"/>
              </a:xfrm>
              <a:prstGeom prst="rect">
                <a:avLst/>
              </a:prstGeom>
              <a:blipFill>
                <a:blip r:embed="rId9"/>
                <a:stretch>
                  <a:fillRect t="-3226" r="-393" b="-29032"/>
                </a:stretch>
              </a:blipFill>
            </p:spPr>
            <p:txBody>
              <a:bodyPr/>
              <a:lstStyle/>
              <a:p>
                <a:r>
                  <a:rPr lang="ko-Kore-KR" altLang="en-US">
                    <a:noFill/>
                  </a:rPr>
                  <a:t> </a:t>
                </a:r>
              </a:p>
            </p:txBody>
          </p:sp>
        </mc:Fallback>
      </mc:AlternateContent>
      <p:sp>
        <p:nvSpPr>
          <p:cNvPr id="27" name="TextBox 26">
            <a:extLst>
              <a:ext uri="{FF2B5EF4-FFF2-40B4-BE49-F238E27FC236}">
                <a16:creationId xmlns:a16="http://schemas.microsoft.com/office/drawing/2014/main" id="{8ACFC09D-4823-5540-A85F-1D614C8C392C}"/>
              </a:ext>
            </a:extLst>
          </p:cNvPr>
          <p:cNvSpPr txBox="1"/>
          <p:nvPr/>
        </p:nvSpPr>
        <p:spPr>
          <a:xfrm>
            <a:off x="3065437" y="5028994"/>
            <a:ext cx="16398577" cy="707886"/>
          </a:xfrm>
          <a:prstGeom prst="rect">
            <a:avLst/>
          </a:prstGeom>
          <a:noFill/>
        </p:spPr>
        <p:txBody>
          <a:bodyPr wrap="square" rtlCol="0">
            <a:spAutoFit/>
          </a:bodyPr>
          <a:lstStyle/>
          <a:p>
            <a:r>
              <a:rPr kumimoji="1" lang="ko-KR" altLang="en-US" sz="4000" b="1" dirty="0">
                <a:latin typeface="맑은 고딕" panose="020B0503020000020004" pitchFamily="50" charset="-127"/>
                <a:ea typeface="맑은 고딕" panose="020B0503020000020004" pitchFamily="50" charset="-127"/>
              </a:rPr>
              <a:t>연속적인 레이블을 </a:t>
            </a:r>
            <a:r>
              <a:rPr kumimoji="1" lang="ko-KR" altLang="en-US" sz="4000" dirty="0">
                <a:latin typeface="Spoqa Han Sans Neo" panose="020B0500000000000000" pitchFamily="34" charset="-128"/>
                <a:ea typeface="Spoqa Han Sans Neo" panose="020B0500000000000000" pitchFamily="34" charset="-128"/>
              </a:rPr>
              <a:t>각각의 학습 데이터로부터 학습시키는 경우</a:t>
            </a:r>
            <a:endParaRPr kumimoji="1" lang="ko-Kore-KR" altLang="en-US" sz="4000" dirty="0">
              <a:latin typeface="Spoqa Han Sans Neo" panose="020B0500000000000000" pitchFamily="34" charset="-128"/>
              <a:ea typeface="Spoqa Han Sans Neo" panose="020B0500000000000000" pitchFamily="34" charset="-128"/>
            </a:endParaRPr>
          </a:p>
        </p:txBody>
      </p:sp>
      <p:sp>
        <p:nvSpPr>
          <p:cNvPr id="29" name="TextBox 28">
            <a:extLst>
              <a:ext uri="{FF2B5EF4-FFF2-40B4-BE49-F238E27FC236}">
                <a16:creationId xmlns:a16="http://schemas.microsoft.com/office/drawing/2014/main" id="{0CB6851C-B583-2246-AFA1-B738A5DBC257}"/>
              </a:ext>
            </a:extLst>
          </p:cNvPr>
          <p:cNvSpPr txBox="1"/>
          <p:nvPr/>
        </p:nvSpPr>
        <p:spPr>
          <a:xfrm>
            <a:off x="11183094" y="11334257"/>
            <a:ext cx="1755609" cy="523220"/>
          </a:xfrm>
          <a:prstGeom prst="rect">
            <a:avLst/>
          </a:prstGeom>
          <a:noFill/>
        </p:spPr>
        <p:txBody>
          <a:bodyPr wrap="none" rtlCol="0">
            <a:spAutoFit/>
          </a:bodyPr>
          <a:lstStyle/>
          <a:p>
            <a:r>
              <a:rPr kumimoji="1" lang="ko-KR" altLang="en-US" sz="2800" dirty="0">
                <a:latin typeface="Spoqa Han Sans Neo" panose="020B0500000000000000" pitchFamily="34" charset="-128"/>
                <a:ea typeface="Spoqa Han Sans Neo" panose="020B0500000000000000" pitchFamily="34" charset="-128"/>
              </a:rPr>
              <a:t>주식 가격</a:t>
            </a:r>
            <a:r>
              <a:rPr kumimoji="1" lang="en-US" altLang="ko-KR" sz="2800" dirty="0">
                <a:latin typeface="Spoqa Han Sans Neo" panose="020B0500000000000000" pitchFamily="34" charset="-128"/>
                <a:ea typeface="Spoqa Han Sans Neo" panose="020B0500000000000000" pitchFamily="34" charset="-128"/>
              </a:rPr>
              <a:t>?</a:t>
            </a:r>
            <a:endParaRPr kumimoji="1" lang="ko-Kore-KR" altLang="en-US" sz="2800" dirty="0">
              <a:latin typeface="Spoqa Han Sans Neo" panose="020B0500000000000000" pitchFamily="34" charset="-128"/>
              <a:ea typeface="Spoqa Han Sans Neo" panose="020B0500000000000000" pitchFamily="34" charset="-128"/>
            </a:endParaRPr>
          </a:p>
        </p:txBody>
      </p:sp>
      <p:sp>
        <p:nvSpPr>
          <p:cNvPr id="30" name="TextBox 29">
            <a:extLst>
              <a:ext uri="{FF2B5EF4-FFF2-40B4-BE49-F238E27FC236}">
                <a16:creationId xmlns:a16="http://schemas.microsoft.com/office/drawing/2014/main" id="{DE5FA0C2-B135-B841-9AF7-B674E4736EE4}"/>
              </a:ext>
            </a:extLst>
          </p:cNvPr>
          <p:cNvSpPr txBox="1"/>
          <p:nvPr/>
        </p:nvSpPr>
        <p:spPr>
          <a:xfrm>
            <a:off x="12938703" y="7910503"/>
            <a:ext cx="6875600" cy="2677656"/>
          </a:xfrm>
          <a:prstGeom prst="rect">
            <a:avLst/>
          </a:prstGeom>
          <a:noFill/>
        </p:spPr>
        <p:txBody>
          <a:bodyPr wrap="none" rtlCol="0">
            <a:spAutoFit/>
          </a:bodyPr>
          <a:lstStyle/>
          <a:p>
            <a:r>
              <a:rPr kumimoji="1" lang="en-US" altLang="ko-Kore-KR" sz="2800" dirty="0">
                <a:latin typeface="Spoqa Han Sans Neo" panose="020B0500000000000000" pitchFamily="34" charset="-128"/>
                <a:ea typeface="Spoqa Han Sans Neo" panose="020B0500000000000000" pitchFamily="34" charset="-128"/>
              </a:rPr>
              <a:t>2025</a:t>
            </a:r>
            <a:r>
              <a:rPr kumimoji="1" lang="ko-KR" altLang="en-US" sz="2800" dirty="0">
                <a:latin typeface="Spoqa Han Sans Neo" panose="020B0500000000000000" pitchFamily="34" charset="-128"/>
                <a:ea typeface="Spoqa Han Sans Neo" panose="020B0500000000000000" pitchFamily="34" charset="-128"/>
              </a:rPr>
              <a:t>년 주식가격</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a:t>
            </a:r>
          </a:p>
          <a:p>
            <a:endParaRPr kumimoji="1" lang="en-US" altLang="ko-Kore-KR" sz="2800" dirty="0">
              <a:latin typeface="Spoqa Han Sans Neo" panose="020B0500000000000000" pitchFamily="34" charset="-128"/>
              <a:ea typeface="Spoqa Han Sans Neo" panose="020B0500000000000000" pitchFamily="34" charset="-128"/>
            </a:endParaRPr>
          </a:p>
          <a:p>
            <a:endParaRPr kumimoji="1" lang="en-US" altLang="ko-Kore-KR" sz="2800" dirty="0">
              <a:latin typeface="Spoqa Han Sans Neo" panose="020B0500000000000000" pitchFamily="34" charset="-128"/>
              <a:ea typeface="Spoqa Han Sans Neo" panose="020B0500000000000000" pitchFamily="34" charset="-128"/>
            </a:endParaRPr>
          </a:p>
          <a:p>
            <a:r>
              <a:rPr kumimoji="1" lang="ko-KR" altLang="en-US" sz="2800" dirty="0" err="1">
                <a:latin typeface="Spoqa Han Sans Neo" panose="020B0500000000000000" pitchFamily="34" charset="-128"/>
                <a:ea typeface="Spoqa Han Sans Neo" panose="020B0500000000000000" pitchFamily="34" charset="-128"/>
              </a:rPr>
              <a:t>알파고의</a:t>
            </a:r>
            <a:r>
              <a:rPr kumimoji="1" lang="ko-KR" altLang="en-US" sz="2800" dirty="0">
                <a:latin typeface="Spoqa Han Sans Neo" panose="020B0500000000000000" pitchFamily="34" charset="-128"/>
                <a:ea typeface="Spoqa Han Sans Neo" panose="020B0500000000000000" pitchFamily="34" charset="-128"/>
              </a:rPr>
              <a:t> 가치 함수</a:t>
            </a:r>
            <a:r>
              <a:rPr kumimoji="1" lang="en-US" altLang="ko-KR" sz="2800" dirty="0">
                <a:latin typeface="Spoqa Han Sans Neo" panose="020B0500000000000000" pitchFamily="34" charset="-128"/>
                <a:ea typeface="Spoqa Han Sans Neo" panose="020B0500000000000000" pitchFamily="34" charset="-128"/>
              </a:rPr>
              <a:t>(value function)</a:t>
            </a:r>
            <a:r>
              <a:rPr kumimoji="1" lang="ko-KR" altLang="en-US" sz="2800" dirty="0">
                <a:latin typeface="Spoqa Han Sans Neo" panose="020B0500000000000000" pitchFamily="34" charset="-128"/>
                <a:ea typeface="Spoqa Han Sans Neo" panose="020B0500000000000000" pitchFamily="34" charset="-128"/>
              </a:rPr>
              <a:t>도</a:t>
            </a:r>
            <a:endParaRPr kumimoji="1" lang="en-US" altLang="ko-KR" sz="2800" dirty="0">
              <a:latin typeface="Spoqa Han Sans Neo" panose="020B0500000000000000" pitchFamily="34" charset="-128"/>
              <a:ea typeface="Spoqa Han Sans Neo" panose="020B0500000000000000" pitchFamily="34" charset="-128"/>
            </a:endParaRPr>
          </a:p>
          <a:p>
            <a:r>
              <a:rPr kumimoji="1" lang="ko-KR" altLang="en-US" sz="2800" dirty="0">
                <a:latin typeface="Spoqa Han Sans Neo" panose="020B0500000000000000" pitchFamily="34" charset="-128"/>
                <a:ea typeface="Spoqa Han Sans Neo" panose="020B0500000000000000" pitchFamily="34" charset="-128"/>
              </a:rPr>
              <a:t>바둑의 수많은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경우 수</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err="1">
                <a:latin typeface="Spoqa Han Sans Neo" panose="020B0500000000000000" pitchFamily="34" charset="-128"/>
                <a:ea typeface="Spoqa Han Sans Neo" panose="020B0500000000000000" pitchFamily="34" charset="-128"/>
              </a:rPr>
              <a:t>를</a:t>
            </a:r>
            <a:r>
              <a:rPr kumimoji="1" lang="ko-KR" altLang="en-US" sz="2800" dirty="0">
                <a:latin typeface="Spoqa Han Sans Neo" panose="020B0500000000000000" pitchFamily="34" charset="-128"/>
                <a:ea typeface="Spoqa Han Sans Neo" panose="020B0500000000000000" pitchFamily="34" charset="-128"/>
              </a:rPr>
              <a:t> 확률적으로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추론</a:t>
            </a:r>
            <a:r>
              <a:rPr kumimoji="1" lang="en-US" altLang="ko-KR" sz="2800" dirty="0">
                <a:latin typeface="Spoqa Han Sans Neo" panose="020B0500000000000000" pitchFamily="34" charset="-128"/>
                <a:ea typeface="Spoqa Han Sans Neo" panose="020B0500000000000000" pitchFamily="34" charset="-128"/>
              </a:rPr>
              <a:t>”</a:t>
            </a:r>
          </a:p>
          <a:p>
            <a:r>
              <a:rPr kumimoji="1" lang="ko-KR" altLang="en-US" sz="2800" dirty="0">
                <a:latin typeface="Spoqa Han Sans Neo" panose="020B0500000000000000" pitchFamily="34" charset="-128"/>
                <a:ea typeface="Spoqa Han Sans Neo" panose="020B0500000000000000" pitchFamily="34" charset="-128"/>
              </a:rPr>
              <a:t>하기 위해 </a:t>
            </a:r>
            <a:r>
              <a:rPr kumimoji="1" lang="en-US" altLang="ko-KR" sz="2800" dirty="0">
                <a:latin typeface="Spoqa Han Sans Neo" panose="020B0500000000000000" pitchFamily="34" charset="-128"/>
                <a:ea typeface="Spoqa Han Sans Neo" panose="020B0500000000000000" pitchFamily="34" charset="-128"/>
              </a:rPr>
              <a:t>’regression’</a:t>
            </a:r>
            <a:r>
              <a:rPr kumimoji="1" lang="ko-KR" altLang="en-US" sz="2800" dirty="0">
                <a:latin typeface="Spoqa Han Sans Neo" panose="020B0500000000000000" pitchFamily="34" charset="-128"/>
                <a:ea typeface="Spoqa Han Sans Neo" panose="020B0500000000000000" pitchFamily="34" charset="-128"/>
              </a:rPr>
              <a:t>문제를 사용</a:t>
            </a:r>
            <a:r>
              <a:rPr kumimoji="1" lang="en-US" altLang="ko-KR" sz="2800" dirty="0">
                <a:latin typeface="Spoqa Han Sans Neo" panose="020B0500000000000000" pitchFamily="34" charset="-128"/>
                <a:ea typeface="Spoqa Han Sans Neo" panose="020B0500000000000000" pitchFamily="34" charset="-128"/>
              </a:rPr>
              <a:t>!</a:t>
            </a:r>
            <a:endParaRPr kumimoji="1" lang="ko-Kore-KR" altLang="en-US" sz="28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00211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Linear Regression (</a:t>
            </a:r>
            <a:r>
              <a:rPr lang="ko-KR" altLang="en-US" dirty="0">
                <a:latin typeface="맑은 고딕" panose="020B0503020000020004" pitchFamily="50" charset="-127"/>
                <a:ea typeface="맑은 고딕" panose="020B0503020000020004" pitchFamily="50" charset="-127"/>
              </a:rPr>
              <a:t>선형 회귀</a:t>
            </a:r>
            <a:r>
              <a:rPr lang="en-US" altLang="ko-KR" dirty="0">
                <a:latin typeface="맑은 고딕" panose="020B0503020000020004" pitchFamily="50" charset="-127"/>
                <a:ea typeface="맑은 고딕" panose="020B0503020000020004" pitchFamily="50" charset="-127"/>
              </a:rPr>
              <a:t>)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1933381" y="3689648"/>
                <a:ext cx="18427495" cy="8586005"/>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선형 회귀로 이항 분류</a:t>
                </a:r>
                <a:r>
                  <a:rPr lang="en-US" altLang="ko-KR" sz="4800" b="1" dirty="0">
                    <a:latin typeface="맑은 고딕" panose="020B0503020000020004" pitchFamily="50" charset="-127"/>
                    <a:ea typeface="맑은 고딕" panose="020B0503020000020004" pitchFamily="50" charset="-127"/>
                  </a:rPr>
                  <a:t>(binary classification)</a:t>
                </a:r>
                <a:r>
                  <a:rPr lang="ko-KR" altLang="en-US" sz="4800" b="1" dirty="0">
                    <a:latin typeface="맑은 고딕" panose="020B0503020000020004" pitchFamily="50" charset="-127"/>
                    <a:ea typeface="맑은 고딕" panose="020B0503020000020004" pitchFamily="50" charset="-127"/>
                  </a:rPr>
                  <a:t>을 해보자</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Linear regression</a:t>
                </a:r>
                <a14:m>
                  <m:oMath xmlns:m="http://schemas.openxmlformats.org/officeDocument/2006/math">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d>
                      <m:dPr>
                        <m:ctrlPr>
                          <a:rPr lang="en-US" altLang="ko-KR" sz="3600" b="0" i="1" smtClean="0">
                            <a:latin typeface="Cambria Math" panose="02040503050406030204" pitchFamily="18" charset="0"/>
                            <a:ea typeface="SpoqaHanSans-Bold"/>
                          </a:rPr>
                        </m:ctrlPr>
                      </m:dPr>
                      <m:e>
                        <m:r>
                          <m:rPr>
                            <m:sty m:val="p"/>
                          </m:rPr>
                          <a:rPr lang="en-US" altLang="ko-KR" sz="3600" b="0" i="0" smtClean="0">
                            <a:latin typeface="Cambria Math" panose="02040503050406030204" pitchFamily="18" charset="0"/>
                            <a:ea typeface="SpoqaHanSans-Bold"/>
                          </a:rPr>
                          <m:t>x</m:t>
                        </m:r>
                      </m:e>
                    </m:d>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r>
                      <a:rPr lang="en-US" altLang="ko-KR" sz="3600" b="0" i="1" smtClean="0">
                        <a:latin typeface="Cambria Math" panose="02040503050406030204" pitchFamily="18" charset="0"/>
                        <a:ea typeface="SpoqaHanSans-Bold"/>
                      </a:rPr>
                      <m:t>𝑥</m:t>
                    </m:r>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oMath>
                </a14:m>
                <a:r>
                  <a:rPr lang="en-US" altLang="ko-KR" sz="3200" i="1" dirty="0">
                    <a:latin typeface="맑은 고딕" panose="020B0503020000020004" pitchFamily="50" charset="-127"/>
                    <a:ea typeface="맑은 고딕" panose="020B0503020000020004" pitchFamily="50" charset="-127"/>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r>
                      <m:rPr>
                        <m:sty m:val="p"/>
                      </m:rPr>
                      <a:rPr lang="en-US" altLang="ko-KR" sz="3600">
                        <a:latin typeface="Cambria Math" panose="02040503050406030204" pitchFamily="18" charset="0"/>
                        <a:ea typeface="SpoqaHanSans-Bold"/>
                      </a:rPr>
                      <m:t>f</m:t>
                    </m:r>
                    <m:r>
                      <a:rPr lang="en-US" altLang="ko-KR" sz="3600">
                        <a:latin typeface="Cambria Math" panose="02040503050406030204" pitchFamily="18" charset="0"/>
                        <a:ea typeface="SpoqaHanSans-Bold"/>
                      </a:rPr>
                      <m:t>(</m:t>
                    </m:r>
                    <m:r>
                      <m:rPr>
                        <m:sty m:val="p"/>
                      </m:rPr>
                      <a:rPr lang="en-US" altLang="ko-KR" sz="3600">
                        <a:latin typeface="Cambria Math" panose="02040503050406030204" pitchFamily="18" charset="0"/>
                        <a:ea typeface="SpoqaHanSans-Bold"/>
                      </a:rPr>
                      <m:t>x</m:t>
                    </m:r>
                    <m:r>
                      <a:rPr lang="en-US" altLang="ko-KR" sz="3600">
                        <a:latin typeface="Cambria Math" panose="02040503050406030204" pitchFamily="18" charset="0"/>
                        <a:ea typeface="SpoqaHanSans-Bold"/>
                      </a:rPr>
                      <m:t>)</m:t>
                    </m:r>
                  </m:oMath>
                </a14:m>
                <a:r>
                  <a:rPr lang="ko-KR" altLang="en-US" sz="3600" dirty="0">
                    <a:latin typeface="Spoqa Han Sans Neo" panose="020B0500000000000000" pitchFamily="34" charset="-128"/>
                    <a:ea typeface="Spoqa Han Sans Neo" panose="020B0500000000000000" pitchFamily="34" charset="-128"/>
                  </a:rPr>
                  <a:t>의 에러의 제곱의 합</a:t>
                </a:r>
                <a:r>
                  <a:rPr lang="en-US" altLang="ko-KR" sz="3600" dirty="0">
                    <a:latin typeface="Spoqa Han Sans Neo" panose="020B0500000000000000" pitchFamily="34" charset="-128"/>
                    <a:ea typeface="Spoqa Han Sans Neo" panose="020B0500000000000000" pitchFamily="34" charset="-128"/>
                  </a:rPr>
                  <a:t>(sum of squared residuals; RSS)</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을</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목적 함수로 최소화하여</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최적의</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함수를 찾는다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즉</a:t>
                </a:r>
                <a:r>
                  <a:rPr lang="en-US" altLang="ko-KR" sz="3600" dirty="0">
                    <a:latin typeface="Spoqa Han Sans Neo" panose="020B0500000000000000" pitchFamily="34" charset="-128"/>
                    <a:ea typeface="Spoqa Han Sans Neo" panose="020B0500000000000000" pitchFamily="34" charset="-128"/>
                  </a:rPr>
                  <a:t>,</a:t>
                </a: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600" b="0" i="0" dirty="0">
                  <a:latin typeface="Cambria Math" panose="02040503050406030204" pitchFamily="18" charset="0"/>
                  <a:ea typeface="맑은 고딕" panose="020B0503020000020004" pitchFamily="50" charset="-127"/>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m:rPr>
                          <m:sty m:val="p"/>
                        </m:rPr>
                        <a:rPr lang="en-US" altLang="ko-KR" sz="3600" b="0" i="0" smtClean="0">
                          <a:latin typeface="Cambria Math" panose="02040503050406030204" pitchFamily="18" charset="0"/>
                          <a:ea typeface="SpoqaHanSans-Bold"/>
                        </a:rPr>
                        <m:t>RSS</m:t>
                      </m:r>
                      <m:r>
                        <a:rPr lang="en-US" altLang="ko-KR" sz="3600" b="0" i="0" smtClean="0">
                          <a:latin typeface="Cambria Math" panose="02040503050406030204" pitchFamily="18" charset="0"/>
                          <a:ea typeface="SpoqaHanSans-Bold"/>
                        </a:rPr>
                        <m:t>=</m:t>
                      </m:r>
                      <m:nary>
                        <m:naryPr>
                          <m:chr m:val="∑"/>
                          <m:ctrlPr>
                            <a:rPr lang="en-US" altLang="ko-KR" sz="3600" b="0" i="1" smtClean="0">
                              <a:latin typeface="Cambria Math" panose="02040503050406030204" pitchFamily="18" charset="0"/>
                              <a:ea typeface="SpoqaHanSans-Bold"/>
                            </a:rPr>
                          </m:ctrlPr>
                        </m:naryPr>
                        <m:sub>
                          <m:r>
                            <a:rPr lang="en-US" altLang="ko-KR" sz="3600" b="0" i="1" smtClean="0">
                              <a:latin typeface="Cambria Math" panose="02040503050406030204" pitchFamily="18" charset="0"/>
                              <a:ea typeface="SpoqaHanSans-Bold"/>
                            </a:rPr>
                            <m:t>𝑖</m:t>
                          </m:r>
                        </m:sub>
                        <m:sup>
                          <m:r>
                            <a:rPr lang="en-US" altLang="ko-KR" sz="3600" b="0" i="1" smtClean="0">
                              <a:latin typeface="Cambria Math" panose="02040503050406030204" pitchFamily="18" charset="0"/>
                              <a:ea typeface="SpoqaHanSans-Bold"/>
                            </a:rPr>
                            <m:t>𝑛</m:t>
                          </m:r>
                        </m:sup>
                        <m:e>
                          <m:sSup>
                            <m:sSupPr>
                              <m:ctrlPr>
                                <a:rPr lang="en-US" altLang="ko-KR" sz="3600" b="0" i="1" smtClean="0">
                                  <a:latin typeface="Cambria Math" panose="02040503050406030204" pitchFamily="18" charset="0"/>
                                  <a:ea typeface="SpoqaHanSans-Bold"/>
                                </a:rPr>
                              </m:ctrlPr>
                            </m:sSupPr>
                            <m:e>
                              <m:d>
                                <m:dPr>
                                  <m:ctrlPr>
                                    <a:rPr lang="en-US" altLang="ko-KR" sz="3600" b="0" i="1" smtClean="0">
                                      <a:latin typeface="Cambria Math" panose="02040503050406030204" pitchFamily="18" charset="0"/>
                                      <a:ea typeface="SpoqaHanSans-Bold"/>
                                    </a:rPr>
                                  </m:ctrlPr>
                                </m:dPr>
                                <m:e>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𝑦</m:t>
                                      </m:r>
                                    </m:e>
                                    <m:sub>
                                      <m:r>
                                        <a:rPr lang="en-US" altLang="ko-KR" sz="3600" b="0" i="1" smtClean="0">
                                          <a:latin typeface="Cambria Math" panose="02040503050406030204" pitchFamily="18" charset="0"/>
                                          <a:ea typeface="SpoqaHanSans-Bold"/>
                                        </a:rPr>
                                        <m:t>𝑖</m:t>
                                      </m:r>
                                    </m:sub>
                                  </m:sSub>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acc>
                                        <m:accPr>
                                          <m:chr m:val="̂"/>
                                          <m:ctrlPr>
                                            <a:rPr lang="en-US" altLang="ko-KR" sz="3600" b="0" i="1" smtClean="0">
                                              <a:latin typeface="Cambria Math" panose="02040503050406030204" pitchFamily="18" charset="0"/>
                                              <a:ea typeface="SpoqaHanSans-Bold"/>
                                            </a:rPr>
                                          </m:ctrlPr>
                                        </m:accPr>
                                        <m:e>
                                          <m:r>
                                            <a:rPr lang="en-US" altLang="ko-KR" sz="3600" b="0" i="1" smtClean="0">
                                              <a:latin typeface="Cambria Math" panose="02040503050406030204" pitchFamily="18" charset="0"/>
                                              <a:ea typeface="SpoqaHanSans-Bold"/>
                                            </a:rPr>
                                            <m:t>𝑦</m:t>
                                          </m:r>
                                        </m:e>
                                      </m:acc>
                                    </m:e>
                                    <m:sub>
                                      <m:r>
                                        <a:rPr lang="en-US" altLang="ko-KR" sz="3600" b="0" i="1" smtClean="0">
                                          <a:latin typeface="Cambria Math" panose="02040503050406030204" pitchFamily="18" charset="0"/>
                                          <a:ea typeface="SpoqaHanSans-Bold"/>
                                        </a:rPr>
                                        <m:t>𝑖</m:t>
                                      </m:r>
                                    </m:sub>
                                  </m:sSub>
                                </m:e>
                              </m:d>
                            </m:e>
                            <m:sup>
                              <m:r>
                                <a:rPr lang="en-US" altLang="ko-KR" sz="3600" b="0" i="1" smtClean="0">
                                  <a:latin typeface="Cambria Math" panose="02040503050406030204" pitchFamily="18" charset="0"/>
                                  <a:ea typeface="SpoqaHanSans-Bold"/>
                                </a:rPr>
                                <m:t>2</m:t>
                              </m:r>
                            </m:sup>
                          </m:sSup>
                          <m:r>
                            <a:rPr lang="en-US" altLang="ko-KR" sz="3600" b="0" i="1" smtClean="0">
                              <a:latin typeface="Cambria Math" panose="02040503050406030204" pitchFamily="18" charset="0"/>
                              <a:ea typeface="SpoqaHanSans-Bold"/>
                            </a:rPr>
                            <m:t>=</m:t>
                          </m:r>
                          <m:nary>
                            <m:naryPr>
                              <m:chr m:val="∑"/>
                              <m:ctrlPr>
                                <a:rPr lang="en-US" altLang="ko-KR" sz="3600" b="0" i="1" smtClean="0">
                                  <a:latin typeface="Cambria Math" panose="02040503050406030204" pitchFamily="18" charset="0"/>
                                  <a:ea typeface="SpoqaHanSans-Bold"/>
                                </a:rPr>
                              </m:ctrlPr>
                            </m:naryPr>
                            <m:sub>
                              <m:r>
                                <a:rPr lang="en-US" altLang="ko-KR" sz="3600" b="0" i="1" smtClean="0">
                                  <a:latin typeface="Cambria Math" panose="02040503050406030204" pitchFamily="18" charset="0"/>
                                  <a:ea typeface="SpoqaHanSans-Bold"/>
                                </a:rPr>
                                <m:t>𝑖</m:t>
                              </m:r>
                            </m:sub>
                            <m:sup>
                              <m:r>
                                <a:rPr lang="en-US" altLang="ko-KR" sz="3600" b="0" i="1" smtClean="0">
                                  <a:latin typeface="Cambria Math" panose="02040503050406030204" pitchFamily="18" charset="0"/>
                                  <a:ea typeface="SpoqaHanSans-Bold"/>
                                </a:rPr>
                                <m:t>𝑛</m:t>
                              </m:r>
                            </m:sup>
                            <m:e>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𝑦</m:t>
                                  </m:r>
                                </m:e>
                                <m:sub>
                                  <m:r>
                                    <a:rPr lang="en-US" altLang="ko-KR" sz="3600" b="0" i="1" smtClean="0">
                                      <a:latin typeface="Cambria Math" panose="02040503050406030204" pitchFamily="18" charset="0"/>
                                      <a:ea typeface="SpoqaHanSans-Bold"/>
                                    </a:rPr>
                                    <m:t>𝑖</m:t>
                                  </m:r>
                                </m:sub>
                              </m:sSub>
                              <m:r>
                                <a:rPr lang="en-US" altLang="ko-KR" sz="3600" b="0" i="1" smtClean="0">
                                  <a:latin typeface="Cambria Math" panose="02040503050406030204" pitchFamily="18" charset="0"/>
                                  <a:ea typeface="SpoqaHanSans-Bold"/>
                                </a:rPr>
                                <m:t>−</m:t>
                              </m:r>
                            </m:e>
                          </m:nary>
                        </m:e>
                      </m:nary>
                      <m:r>
                        <m:rPr>
                          <m:sty m:val="p"/>
                        </m:rPr>
                        <a:rPr lang="en-US" altLang="ko-KR" sz="3600">
                          <a:latin typeface="Cambria Math" panose="02040503050406030204" pitchFamily="18" charset="0"/>
                          <a:ea typeface="SpoqaHanSans-Bold"/>
                        </a:rPr>
                        <m:t>f</m:t>
                      </m:r>
                      <m:r>
                        <a:rPr lang="en-US" altLang="ko-KR" sz="360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m:rPr>
                              <m:sty m:val="p"/>
                            </m:rPr>
                            <a:rPr lang="en-US" altLang="ko-KR" sz="3600">
                              <a:latin typeface="Cambria Math" panose="02040503050406030204" pitchFamily="18" charset="0"/>
                              <a:ea typeface="SpoqaHanSans-Bold"/>
                            </a:rPr>
                            <m:t>x</m:t>
                          </m:r>
                        </m:e>
                        <m:sub>
                          <m:r>
                            <m:rPr>
                              <m:sty m:val="p"/>
                            </m:rPr>
                            <a:rPr lang="en-US" altLang="ko-KR" sz="3600" b="0" i="0" smtClean="0">
                              <a:latin typeface="Cambria Math" panose="02040503050406030204" pitchFamily="18" charset="0"/>
                              <a:ea typeface="SpoqaHanSans-Bold"/>
                            </a:rPr>
                            <m:t>i</m:t>
                          </m:r>
                        </m:sub>
                      </m:sSub>
                      <m:r>
                        <a:rPr lang="en-US" altLang="ko-KR" sz="3600">
                          <a:latin typeface="Cambria Math" panose="02040503050406030204" pitchFamily="18" charset="0"/>
                          <a:ea typeface="SpoqaHanSans-Bold"/>
                        </a:rPr>
                        <m:t>)</m:t>
                      </m:r>
                      <m:r>
                        <a:rPr lang="en-US" altLang="ko-KR" sz="3600" b="0" i="0" smtClean="0">
                          <a:latin typeface="Cambria Math" panose="02040503050406030204" pitchFamily="18" charset="0"/>
                          <a:ea typeface="SpoqaHanSans-Bold"/>
                        </a:rPr>
                        <m:t>)</m:t>
                      </m:r>
                      <m:r>
                        <a:rPr lang="en-US" altLang="ko-KR" sz="3600">
                          <a:latin typeface="Cambria Math" panose="02040503050406030204" pitchFamily="18" charset="0"/>
                          <a:ea typeface="SpoqaHanSans-Bold"/>
                        </a:rPr>
                        <m:t>=</m:t>
                      </m:r>
                      <m:nary>
                        <m:naryPr>
                          <m:chr m:val="∑"/>
                          <m:ctrlPr>
                            <a:rPr lang="en-US" altLang="ko-KR" sz="3600" i="1">
                              <a:latin typeface="Cambria Math" panose="02040503050406030204" pitchFamily="18" charset="0"/>
                              <a:ea typeface="SpoqaHanSans-Bold"/>
                            </a:rPr>
                          </m:ctrlPr>
                        </m:naryPr>
                        <m:sub>
                          <m:r>
                            <a:rPr lang="en-US" altLang="ko-KR" sz="3600" i="1">
                              <a:latin typeface="Cambria Math" panose="02040503050406030204" pitchFamily="18" charset="0"/>
                              <a:ea typeface="SpoqaHanSans-Bold"/>
                            </a:rPr>
                            <m:t>𝑖</m:t>
                          </m:r>
                        </m:sub>
                        <m:sup>
                          <m:r>
                            <a:rPr lang="en-US" altLang="ko-KR" sz="3600" i="1">
                              <a:latin typeface="Cambria Math" panose="02040503050406030204" pitchFamily="18" charset="0"/>
                              <a:ea typeface="SpoqaHanSans-Bold"/>
                            </a:rPr>
                            <m:t>𝑛</m:t>
                          </m:r>
                        </m:sup>
                        <m:e>
                          <m:sSup>
                            <m:sSupPr>
                              <m:ctrlPr>
                                <a:rPr lang="en-US" altLang="ko-KR" sz="3600" i="1">
                                  <a:latin typeface="Cambria Math" panose="02040503050406030204" pitchFamily="18" charset="0"/>
                                  <a:ea typeface="SpoqaHanSans-Bold"/>
                                </a:rPr>
                              </m:ctrlPr>
                            </m:sSupPr>
                            <m:e>
                              <m:d>
                                <m:dPr>
                                  <m:ctrlPr>
                                    <a:rPr lang="en-US" altLang="ko-KR" sz="3600" i="1">
                                      <a:latin typeface="Cambria Math" panose="02040503050406030204" pitchFamily="18" charset="0"/>
                                      <a:ea typeface="SpoqaHanSans-Bold"/>
                                    </a:rPr>
                                  </m:ctrlPr>
                                </m:dPr>
                                <m:e>
                                  <m:sSub>
                                    <m:sSubPr>
                                      <m:ctrlPr>
                                        <a:rPr lang="en-US" altLang="ko-KR" sz="3600" i="1">
                                          <a:latin typeface="Cambria Math" panose="02040503050406030204" pitchFamily="18" charset="0"/>
                                          <a:ea typeface="SpoqaHanSans-Bold"/>
                                        </a:rPr>
                                      </m:ctrlPr>
                                    </m:sSubPr>
                                    <m:e>
                                      <m:r>
                                        <a:rPr lang="en-US" altLang="ko-KR" sz="3600" i="1">
                                          <a:latin typeface="Cambria Math" panose="02040503050406030204" pitchFamily="18" charset="0"/>
                                          <a:ea typeface="SpoqaHanSans-Bold"/>
                                        </a:rPr>
                                        <m:t>𝑦</m:t>
                                      </m:r>
                                    </m:e>
                                    <m:sub>
                                      <m:r>
                                        <a:rPr lang="en-US" altLang="ko-KR" sz="3600" i="1">
                                          <a:latin typeface="Cambria Math" panose="02040503050406030204" pitchFamily="18" charset="0"/>
                                          <a:ea typeface="SpoqaHanSans-Bold"/>
                                        </a:rPr>
                                        <m:t>𝑖</m:t>
                                      </m:r>
                                    </m:sub>
                                  </m:sSub>
                                  <m:r>
                                    <a:rPr lang="en-US" altLang="ko-KR" sz="3600" i="1">
                                      <a:latin typeface="Cambria Math" panose="02040503050406030204" pitchFamily="18" charset="0"/>
                                      <a:ea typeface="SpoqaHanSans-Bold"/>
                                    </a:rPr>
                                    <m:t>−</m:t>
                                  </m:r>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𝑥</m:t>
                                      </m:r>
                                    </m:e>
                                    <m:sub>
                                      <m:r>
                                        <a:rPr lang="en-US" altLang="ko-KR" sz="3600" b="0" i="1" smtClean="0">
                                          <a:latin typeface="Cambria Math" panose="02040503050406030204" pitchFamily="18" charset="0"/>
                                          <a:ea typeface="SpoqaHanSans-Bold"/>
                                        </a:rPr>
                                        <m:t>𝑖</m:t>
                                      </m:r>
                                    </m:sub>
                                  </m:sSub>
                                  <m:r>
                                    <a:rPr lang="en-US" altLang="ko-KR" sz="3600" b="0" i="1" smtClean="0">
                                      <a:latin typeface="Cambria Math" panose="02040503050406030204" pitchFamily="18" charset="0"/>
                                      <a:ea typeface="SpoqaHanSans-Bold"/>
                                    </a:rPr>
                                    <m:t> )</m:t>
                                  </m:r>
                                </m:e>
                              </m:d>
                            </m:e>
                            <m:sup>
                              <m:r>
                                <a:rPr lang="en-US" altLang="ko-KR" sz="3600" i="1">
                                  <a:latin typeface="Cambria Math" panose="02040503050406030204" pitchFamily="18" charset="0"/>
                                  <a:ea typeface="SpoqaHanSans-Bold"/>
                                </a:rPr>
                                <m:t>2</m:t>
                              </m:r>
                            </m:sup>
                          </m:sSup>
                        </m:e>
                      </m:nary>
                    </m:oMath>
                  </m:oMathPara>
                </a14:m>
                <a:endParaRPr lang="en-US" altLang="ko-KR" sz="3600" dirty="0">
                  <a:latin typeface="Spoqa Han Sans Neo" panose="020B0500000000000000" pitchFamily="34" charset="-128"/>
                  <a:ea typeface="Spoqa Han Sans Neo" panose="020B0500000000000000" pitchFamily="34" charset="-128"/>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600" dirty="0">
                  <a:latin typeface="Spoqa Han Sans Neo" panose="020B0500000000000000" pitchFamily="34" charset="-128"/>
                  <a:ea typeface="Spoqa Han Sans Neo" panose="020B0500000000000000" pitchFamily="34" charset="-128"/>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을 최소화하는데</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이 최소값은 미분한 값이 </a:t>
                </a:r>
                <a:r>
                  <a:rPr lang="en-US" altLang="ko-KR" sz="3600" dirty="0">
                    <a:latin typeface="Spoqa Han Sans Neo" panose="020B0500000000000000" pitchFamily="34" charset="-128"/>
                    <a:ea typeface="Spoqa Han Sans Neo" panose="020B0500000000000000" pitchFamily="34" charset="-128"/>
                  </a:rPr>
                  <a:t>0</a:t>
                </a:r>
                <a:r>
                  <a:rPr lang="ko-KR" altLang="en-US" sz="3600" dirty="0">
                    <a:latin typeface="Spoqa Han Sans Neo" panose="020B0500000000000000" pitchFamily="34" charset="-128"/>
                    <a:ea typeface="Spoqa Han Sans Neo" panose="020B0500000000000000" pitchFamily="34" charset="-128"/>
                  </a:rPr>
                  <a:t>이</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될 때이다</a:t>
                </a:r>
                <a:r>
                  <a:rPr lang="en-US" altLang="ko-KR" sz="3600" dirty="0">
                    <a:latin typeface="Spoqa Han Sans Neo" panose="020B0500000000000000" pitchFamily="34" charset="-128"/>
                    <a:ea typeface="Spoqa Han Sans Neo" panose="020B0500000000000000" pitchFamily="34" charset="-128"/>
                  </a:rPr>
                  <a:t> !</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933381" y="3689648"/>
                <a:ext cx="18427495" cy="8586005"/>
              </a:xfrm>
              <a:prstGeom prst="rect">
                <a:avLst/>
              </a:prstGeom>
              <a:blipFill>
                <a:blip r:embed="rId3"/>
                <a:stretch>
                  <a:fillRect l="-1786" t="-1987" b="-2200"/>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pic>
        <p:nvPicPr>
          <p:cNvPr id="19458" name="Picture 2">
            <a:extLst>
              <a:ext uri="{FF2B5EF4-FFF2-40B4-BE49-F238E27FC236}">
                <a16:creationId xmlns:a16="http://schemas.microsoft.com/office/drawing/2014/main" id="{F00B0A02-0981-F245-A040-BE96914CC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8528" y="3713022"/>
            <a:ext cx="6264696" cy="415036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7519F9D-65AA-5240-A6CD-208C14B88E9A}"/>
              </a:ext>
            </a:extLst>
          </p:cNvPr>
          <p:cNvSpPr/>
          <p:nvPr/>
        </p:nvSpPr>
        <p:spPr>
          <a:xfrm>
            <a:off x="17830568" y="7863383"/>
            <a:ext cx="5060616" cy="369332"/>
          </a:xfrm>
          <a:prstGeom prst="rect">
            <a:avLst/>
          </a:prstGeom>
        </p:spPr>
        <p:txBody>
          <a:bodyPr wrap="none">
            <a:spAutoFit/>
          </a:bodyPr>
          <a:lstStyle/>
          <a:p>
            <a:r>
              <a:rPr lang="ko-Kore-KR" altLang="en-US" dirty="0"/>
              <a:t>https://simple.wikipedia.org/wiki/Linear_regression</a:t>
            </a:r>
          </a:p>
        </p:txBody>
      </p:sp>
      <p:pic>
        <p:nvPicPr>
          <p:cNvPr id="19460" name="Picture 4">
            <a:extLst>
              <a:ext uri="{FF2B5EF4-FFF2-40B4-BE49-F238E27FC236}">
                <a16:creationId xmlns:a16="http://schemas.microsoft.com/office/drawing/2014/main" id="{8C2912A7-F5D4-124E-8639-772818E6E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1446" y="9843337"/>
            <a:ext cx="4394200" cy="31496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891D03E9-5666-214E-A1A8-9D4AC36A38AC}"/>
              </a:ext>
            </a:extLst>
          </p:cNvPr>
          <p:cNvSpPr/>
          <p:nvPr/>
        </p:nvSpPr>
        <p:spPr>
          <a:xfrm>
            <a:off x="12983294" y="13026943"/>
            <a:ext cx="691284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Chapra</a:t>
            </a:r>
            <a:r>
              <a:rPr lang="en" altLang="ko-Kore-KR" dirty="0">
                <a:solidFill>
                  <a:srgbClr val="222222"/>
                </a:solidFill>
                <a:latin typeface="Arial" panose="020B0604020202020204" pitchFamily="34" charset="0"/>
              </a:rPr>
              <a:t>, Steven C., and Raymond P. </a:t>
            </a:r>
            <a:r>
              <a:rPr lang="en" altLang="ko-Kore-KR" dirty="0" err="1">
                <a:solidFill>
                  <a:srgbClr val="222222"/>
                </a:solidFill>
                <a:latin typeface="Arial" panose="020B0604020202020204" pitchFamily="34" charset="0"/>
              </a:rPr>
              <a:t>Canale</a:t>
            </a:r>
            <a:r>
              <a:rPr lang="en" altLang="ko-Kore-KR" dirty="0">
                <a:solidFill>
                  <a:srgbClr val="222222"/>
                </a:solidFill>
                <a:latin typeface="Arial" panose="020B0604020202020204" pitchFamily="34" charset="0"/>
              </a:rPr>
              <a:t>. </a:t>
            </a:r>
            <a:r>
              <a:rPr lang="en" altLang="ko-Kore-KR" i="1" dirty="0">
                <a:solidFill>
                  <a:srgbClr val="222222"/>
                </a:solidFill>
                <a:latin typeface="Arial" panose="020B0604020202020204" pitchFamily="34" charset="0"/>
              </a:rPr>
              <a:t>Numerical methods for engineers</a:t>
            </a:r>
            <a:r>
              <a:rPr lang="en" altLang="ko-Kore-KR" dirty="0">
                <a:solidFill>
                  <a:srgbClr val="222222"/>
                </a:solidFill>
                <a:latin typeface="Arial" panose="020B0604020202020204" pitchFamily="34" charset="0"/>
              </a:rPr>
              <a:t>. Vol. 1221. New York: </a:t>
            </a:r>
            <a:r>
              <a:rPr lang="en" altLang="ko-Kore-KR" dirty="0" err="1">
                <a:solidFill>
                  <a:srgbClr val="222222"/>
                </a:solidFill>
                <a:latin typeface="Arial" panose="020B0604020202020204" pitchFamily="34" charset="0"/>
              </a:rPr>
              <a:t>Mcgraw-hill</a:t>
            </a:r>
            <a:r>
              <a:rPr lang="en" altLang="ko-Kore-KR" dirty="0">
                <a:solidFill>
                  <a:srgbClr val="222222"/>
                </a:solidFill>
                <a:latin typeface="Arial" panose="020B0604020202020204" pitchFamily="34" charset="0"/>
              </a:rPr>
              <a:t>, 2011</a:t>
            </a:r>
            <a:endParaRPr lang="ko-Kore-KR" altLang="en-US" dirty="0"/>
          </a:p>
        </p:txBody>
      </p:sp>
    </p:spTree>
    <p:extLst>
      <p:ext uri="{BB962C8B-B14F-4D97-AF65-F5344CB8AC3E}">
        <p14:creationId xmlns:p14="http://schemas.microsoft.com/office/powerpoint/2010/main" val="190373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Linear Regression (</a:t>
            </a:r>
            <a:r>
              <a:rPr lang="ko-KR" altLang="en-US" dirty="0">
                <a:latin typeface="맑은 고딕" panose="020B0503020000020004" pitchFamily="50" charset="-127"/>
                <a:ea typeface="맑은 고딕" panose="020B0503020000020004" pitchFamily="50" charset="-127"/>
              </a:rPr>
              <a:t>선형 회귀</a:t>
            </a:r>
            <a:r>
              <a:rPr lang="en-US" altLang="ko-KR" dirty="0">
                <a:latin typeface="맑은 고딕" panose="020B0503020000020004" pitchFamily="50" charset="-127"/>
                <a:ea typeface="맑은 고딕" panose="020B0503020000020004" pitchFamily="50" charset="-127"/>
              </a:rPr>
              <a:t>)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1933381" y="3689648"/>
                <a:ext cx="21434619" cy="823655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선형 회귀로 이항 분류</a:t>
                </a:r>
                <a:r>
                  <a:rPr lang="en-US" altLang="ko-KR" sz="4800" b="1" dirty="0">
                    <a:latin typeface="맑은 고딕" panose="020B0503020000020004" pitchFamily="50" charset="-127"/>
                    <a:ea typeface="맑은 고딕" panose="020B0503020000020004" pitchFamily="50" charset="-127"/>
                  </a:rPr>
                  <a:t>(binary classification)</a:t>
                </a:r>
                <a:r>
                  <a:rPr lang="ko-KR" altLang="en-US" sz="4800" b="1" dirty="0">
                    <a:latin typeface="맑은 고딕" panose="020B0503020000020004" pitchFamily="50" charset="-127"/>
                    <a:ea typeface="맑은 고딕" panose="020B0503020000020004" pitchFamily="50" charset="-127"/>
                  </a:rPr>
                  <a:t>을 해보자</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Linear regression</a:t>
                </a:r>
                <a14:m>
                  <m:oMath xmlns:m="http://schemas.openxmlformats.org/officeDocument/2006/math">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d>
                      <m:dPr>
                        <m:ctrlPr>
                          <a:rPr lang="en-US" altLang="ko-KR" sz="3600" b="0" i="1" smtClean="0">
                            <a:latin typeface="Cambria Math" panose="02040503050406030204" pitchFamily="18" charset="0"/>
                            <a:ea typeface="SpoqaHanSans-Bold"/>
                          </a:rPr>
                        </m:ctrlPr>
                      </m:dPr>
                      <m:e>
                        <m:r>
                          <m:rPr>
                            <m:sty m:val="p"/>
                          </m:rPr>
                          <a:rPr lang="en-US" altLang="ko-KR" sz="3600" b="0" i="0" smtClean="0">
                            <a:latin typeface="Cambria Math" panose="02040503050406030204" pitchFamily="18" charset="0"/>
                            <a:ea typeface="SpoqaHanSans-Bold"/>
                          </a:rPr>
                          <m:t>x</m:t>
                        </m:r>
                      </m:e>
                    </m:d>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r>
                      <a:rPr lang="en-US" altLang="ko-KR" sz="3600" b="0" i="1" smtClean="0">
                        <a:latin typeface="Cambria Math" panose="02040503050406030204" pitchFamily="18" charset="0"/>
                        <a:ea typeface="SpoqaHanSans-Bold"/>
                      </a:rPr>
                      <m:t>𝑥</m:t>
                    </m:r>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oMath>
                </a14:m>
                <a:r>
                  <a:rPr lang="en-US" altLang="ko-KR" sz="3200" i="1" dirty="0">
                    <a:latin typeface="맑은 고딕" panose="020B0503020000020004" pitchFamily="50" charset="-127"/>
                    <a:ea typeface="맑은 고딕" panose="020B0503020000020004" pitchFamily="50" charset="-127"/>
                  </a:rPr>
                  <a:t>, </a:t>
                </a:r>
                <a14:m>
                  <m:oMath xmlns:m="http://schemas.openxmlformats.org/officeDocument/2006/math">
                    <m:r>
                      <m:rPr>
                        <m:sty m:val="p"/>
                      </m:rPr>
                      <a:rPr lang="en-US" altLang="ko-KR" sz="3600" b="0" i="0" smtClean="0">
                        <a:latin typeface="Cambria Math" panose="02040503050406030204" pitchFamily="18" charset="0"/>
                        <a:ea typeface="SpoqaHanSans-Bold"/>
                      </a:rPr>
                      <m:t>RSS</m:t>
                    </m:r>
                    <m:r>
                      <a:rPr lang="en-US" altLang="ko-KR" sz="3600" b="0" i="0" smtClean="0">
                        <a:latin typeface="Cambria Math" panose="02040503050406030204" pitchFamily="18" charset="0"/>
                        <a:ea typeface="SpoqaHanSans-Bold"/>
                      </a:rPr>
                      <m:t>=</m:t>
                    </m:r>
                    <m:nary>
                      <m:naryPr>
                        <m:chr m:val="∑"/>
                        <m:ctrlPr>
                          <a:rPr lang="en-US" altLang="ko-KR" sz="3600" b="0" i="1" smtClean="0">
                            <a:latin typeface="Cambria Math" panose="02040503050406030204" pitchFamily="18" charset="0"/>
                            <a:ea typeface="SpoqaHanSans-Bold"/>
                          </a:rPr>
                        </m:ctrlPr>
                      </m:naryPr>
                      <m:sub>
                        <m:r>
                          <a:rPr lang="en-US" altLang="ko-KR" sz="3600" b="0" i="1" smtClean="0">
                            <a:latin typeface="Cambria Math" panose="02040503050406030204" pitchFamily="18" charset="0"/>
                            <a:ea typeface="SpoqaHanSans-Bold"/>
                          </a:rPr>
                          <m:t>𝑖</m:t>
                        </m:r>
                      </m:sub>
                      <m:sup>
                        <m:r>
                          <a:rPr lang="en-US" altLang="ko-KR" sz="3600" b="0" i="1" smtClean="0">
                            <a:latin typeface="Cambria Math" panose="02040503050406030204" pitchFamily="18" charset="0"/>
                            <a:ea typeface="SpoqaHanSans-Bold"/>
                          </a:rPr>
                          <m:t>𝑛</m:t>
                        </m:r>
                      </m:sup>
                      <m:e>
                        <m:sSup>
                          <m:sSupPr>
                            <m:ctrlPr>
                              <a:rPr lang="en-US" altLang="ko-KR" sz="3600" b="0" i="1" smtClean="0">
                                <a:latin typeface="Cambria Math" panose="02040503050406030204" pitchFamily="18" charset="0"/>
                                <a:ea typeface="SpoqaHanSans-Bold"/>
                              </a:rPr>
                            </m:ctrlPr>
                          </m:sSupPr>
                          <m:e>
                            <m:d>
                              <m:dPr>
                                <m:ctrlPr>
                                  <a:rPr lang="en-US" altLang="ko-KR" sz="3600" b="0" i="1" smtClean="0">
                                    <a:latin typeface="Cambria Math" panose="02040503050406030204" pitchFamily="18" charset="0"/>
                                    <a:ea typeface="SpoqaHanSans-Bold"/>
                                  </a:rPr>
                                </m:ctrlPr>
                              </m:dPr>
                              <m:e>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𝑦</m:t>
                                    </m:r>
                                  </m:e>
                                  <m:sub>
                                    <m:r>
                                      <a:rPr lang="en-US" altLang="ko-KR" sz="3600" b="0" i="1" smtClean="0">
                                        <a:latin typeface="Cambria Math" panose="02040503050406030204" pitchFamily="18" charset="0"/>
                                        <a:ea typeface="SpoqaHanSans-Bold"/>
                                      </a:rPr>
                                      <m:t>𝑖</m:t>
                                    </m:r>
                                  </m:sub>
                                </m:sSub>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acc>
                                      <m:accPr>
                                        <m:chr m:val="̂"/>
                                        <m:ctrlPr>
                                          <a:rPr lang="en-US" altLang="ko-KR" sz="3600" b="0" i="1" smtClean="0">
                                            <a:latin typeface="Cambria Math" panose="02040503050406030204" pitchFamily="18" charset="0"/>
                                            <a:ea typeface="SpoqaHanSans-Bold"/>
                                          </a:rPr>
                                        </m:ctrlPr>
                                      </m:accPr>
                                      <m:e>
                                        <m:r>
                                          <a:rPr lang="en-US" altLang="ko-KR" sz="3600" b="0" i="1" smtClean="0">
                                            <a:latin typeface="Cambria Math" panose="02040503050406030204" pitchFamily="18" charset="0"/>
                                            <a:ea typeface="SpoqaHanSans-Bold"/>
                                          </a:rPr>
                                          <m:t>𝑦</m:t>
                                        </m:r>
                                      </m:e>
                                    </m:acc>
                                  </m:e>
                                  <m:sub>
                                    <m:r>
                                      <a:rPr lang="en-US" altLang="ko-KR" sz="3600" b="0" i="1" smtClean="0">
                                        <a:latin typeface="Cambria Math" panose="02040503050406030204" pitchFamily="18" charset="0"/>
                                        <a:ea typeface="SpoqaHanSans-Bold"/>
                                      </a:rPr>
                                      <m:t>𝑖</m:t>
                                    </m:r>
                                  </m:sub>
                                </m:sSub>
                              </m:e>
                            </m:d>
                          </m:e>
                          <m:sup>
                            <m:r>
                              <a:rPr lang="en-US" altLang="ko-KR" sz="3600" b="0" i="1" smtClean="0">
                                <a:latin typeface="Cambria Math" panose="02040503050406030204" pitchFamily="18" charset="0"/>
                                <a:ea typeface="SpoqaHanSans-Bold"/>
                              </a:rPr>
                              <m:t>2</m:t>
                            </m:r>
                          </m:sup>
                        </m:sSup>
                      </m:e>
                    </m:nary>
                    <m:r>
                      <a:rPr lang="en-US" altLang="ko-KR" sz="3600">
                        <a:latin typeface="Cambria Math" panose="02040503050406030204" pitchFamily="18" charset="0"/>
                        <a:ea typeface="SpoqaHanSans-Bold"/>
                      </a:rPr>
                      <m:t>=</m:t>
                    </m:r>
                    <m:nary>
                      <m:naryPr>
                        <m:chr m:val="∑"/>
                        <m:ctrlPr>
                          <a:rPr lang="en-US" altLang="ko-KR" sz="3600" i="1">
                            <a:latin typeface="Cambria Math" panose="02040503050406030204" pitchFamily="18" charset="0"/>
                            <a:ea typeface="SpoqaHanSans-Bold"/>
                          </a:rPr>
                        </m:ctrlPr>
                      </m:naryPr>
                      <m:sub>
                        <m:r>
                          <a:rPr lang="en-US" altLang="ko-KR" sz="3600" i="1">
                            <a:latin typeface="Cambria Math" panose="02040503050406030204" pitchFamily="18" charset="0"/>
                            <a:ea typeface="SpoqaHanSans-Bold"/>
                          </a:rPr>
                          <m:t>𝑖</m:t>
                        </m:r>
                      </m:sub>
                      <m:sup>
                        <m:r>
                          <a:rPr lang="en-US" altLang="ko-KR" sz="3600" i="1">
                            <a:latin typeface="Cambria Math" panose="02040503050406030204" pitchFamily="18" charset="0"/>
                            <a:ea typeface="SpoqaHanSans-Bold"/>
                          </a:rPr>
                          <m:t>𝑛</m:t>
                        </m:r>
                      </m:sup>
                      <m:e>
                        <m:sSup>
                          <m:sSupPr>
                            <m:ctrlPr>
                              <a:rPr lang="en-US" altLang="ko-KR" sz="3600" i="1">
                                <a:latin typeface="Cambria Math" panose="02040503050406030204" pitchFamily="18" charset="0"/>
                                <a:ea typeface="SpoqaHanSans-Bold"/>
                              </a:rPr>
                            </m:ctrlPr>
                          </m:sSupPr>
                          <m:e>
                            <m:d>
                              <m:dPr>
                                <m:ctrlPr>
                                  <a:rPr lang="en-US" altLang="ko-KR" sz="3600" i="1">
                                    <a:latin typeface="Cambria Math" panose="02040503050406030204" pitchFamily="18" charset="0"/>
                                    <a:ea typeface="SpoqaHanSans-Bold"/>
                                  </a:rPr>
                                </m:ctrlPr>
                              </m:dPr>
                              <m:e>
                                <m:sSub>
                                  <m:sSubPr>
                                    <m:ctrlPr>
                                      <a:rPr lang="en-US" altLang="ko-KR" sz="3600" i="1">
                                        <a:latin typeface="Cambria Math" panose="02040503050406030204" pitchFamily="18" charset="0"/>
                                        <a:ea typeface="SpoqaHanSans-Bold"/>
                                      </a:rPr>
                                    </m:ctrlPr>
                                  </m:sSubPr>
                                  <m:e>
                                    <m:r>
                                      <a:rPr lang="en-US" altLang="ko-KR" sz="3600" i="1">
                                        <a:latin typeface="Cambria Math" panose="02040503050406030204" pitchFamily="18" charset="0"/>
                                        <a:ea typeface="SpoqaHanSans-Bold"/>
                                      </a:rPr>
                                      <m:t>𝑦</m:t>
                                    </m:r>
                                  </m:e>
                                  <m:sub>
                                    <m:r>
                                      <a:rPr lang="en-US" altLang="ko-KR" sz="3600" i="1">
                                        <a:latin typeface="Cambria Math" panose="02040503050406030204" pitchFamily="18" charset="0"/>
                                        <a:ea typeface="SpoqaHanSans-Bold"/>
                                      </a:rPr>
                                      <m:t>𝑖</m:t>
                                    </m:r>
                                  </m:sub>
                                </m:sSub>
                                <m:r>
                                  <a:rPr lang="en-US" altLang="ko-KR" sz="3600" i="1">
                                    <a:latin typeface="Cambria Math" panose="02040503050406030204" pitchFamily="18" charset="0"/>
                                    <a:ea typeface="SpoqaHanSans-Bold"/>
                                  </a:rPr>
                                  <m:t>−</m:t>
                                </m:r>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r>
                                  <a:rPr lang="en-US" altLang="ko-KR" sz="3600" b="0" i="1"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𝑥</m:t>
                                    </m:r>
                                  </m:e>
                                  <m:sub>
                                    <m:r>
                                      <a:rPr lang="en-US" altLang="ko-KR" sz="3600" b="0" i="1" smtClean="0">
                                        <a:latin typeface="Cambria Math" panose="02040503050406030204" pitchFamily="18" charset="0"/>
                                        <a:ea typeface="SpoqaHanSans-Bold"/>
                                      </a:rPr>
                                      <m:t>𝑖</m:t>
                                    </m:r>
                                  </m:sub>
                                </m:sSub>
                                <m:r>
                                  <a:rPr lang="en-US" altLang="ko-KR" sz="3600" b="0" i="1" smtClean="0">
                                    <a:latin typeface="Cambria Math" panose="02040503050406030204" pitchFamily="18" charset="0"/>
                                    <a:ea typeface="SpoqaHanSans-Bold"/>
                                  </a:rPr>
                                  <m:t> )</m:t>
                                </m:r>
                              </m:e>
                            </m:d>
                          </m:e>
                          <m:sup>
                            <m:r>
                              <a:rPr lang="en-US" altLang="ko-KR" sz="3600" i="1">
                                <a:latin typeface="Cambria Math" panose="02040503050406030204" pitchFamily="18" charset="0"/>
                                <a:ea typeface="SpoqaHanSans-Bold"/>
                              </a:rPr>
                              <m:t>2</m:t>
                            </m:r>
                          </m:sup>
                        </m:sSup>
                      </m:e>
                    </m:nary>
                  </m:oMath>
                </a14:m>
                <a:endParaRPr lang="en-US" altLang="ko-KR" sz="3600" dirty="0">
                  <a:latin typeface="Spoqa Han Sans Neo" panose="020B0500000000000000" pitchFamily="34" charset="-128"/>
                  <a:ea typeface="Spoqa Han Sans Neo" panose="020B0500000000000000" pitchFamily="34" charset="-128"/>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b="1" dirty="0">
                    <a:latin typeface="맑은 고딕" panose="020B0503020000020004" pitchFamily="50" charset="-127"/>
                    <a:ea typeface="맑은 고딕" panose="020B0503020000020004" pitchFamily="50" charset="-127"/>
                  </a:rPr>
                  <a:t>미분한 값이 </a:t>
                </a:r>
                <a:r>
                  <a:rPr lang="en-US" altLang="ko-KR" sz="3600" b="1" dirty="0">
                    <a:latin typeface="맑은 고딕" panose="020B0503020000020004" pitchFamily="50" charset="-127"/>
                    <a:ea typeface="맑은 고딕" panose="020B0503020000020004" pitchFamily="50" charset="-127"/>
                  </a:rPr>
                  <a:t>0</a:t>
                </a:r>
                <a:r>
                  <a:rPr lang="ko-KR" altLang="en-US" sz="3600" b="1" dirty="0">
                    <a:latin typeface="맑은 고딕" panose="020B0503020000020004" pitchFamily="50" charset="-127"/>
                    <a:ea typeface="맑은 고딕" panose="020B0503020000020004" pitchFamily="50" charset="-127"/>
                  </a:rPr>
                  <a:t>이</a:t>
                </a:r>
                <a:r>
                  <a:rPr lang="en-US" altLang="ko-KR" sz="3600" b="1" dirty="0">
                    <a:latin typeface="맑은 고딕" panose="020B0503020000020004" pitchFamily="50" charset="-127"/>
                    <a:ea typeface="맑은 고딕" panose="020B0503020000020004" pitchFamily="50" charset="-127"/>
                  </a:rPr>
                  <a:t> </a:t>
                </a:r>
                <a:r>
                  <a:rPr lang="ko-KR" altLang="en-US" sz="3600" b="1" dirty="0">
                    <a:latin typeface="맑은 고딕" panose="020B0503020000020004" pitchFamily="50" charset="-127"/>
                    <a:ea typeface="맑은 고딕" panose="020B0503020000020004" pitchFamily="50" charset="-127"/>
                  </a:rPr>
                  <a:t>될 때는 </a:t>
                </a:r>
                <a:r>
                  <a:rPr lang="en-US" altLang="ko-KR" sz="3600" b="1" dirty="0">
                    <a:latin typeface="맑은 고딕" panose="020B0503020000020004" pitchFamily="50" charset="-127"/>
                    <a:ea typeface="맑은 고딕" panose="020B0503020000020004" pitchFamily="50" charset="-127"/>
                  </a:rPr>
                  <a:t>?</a:t>
                </a:r>
                <a:endParaRPr lang="en-US" altLang="ko-KR" sz="3600" b="1" i="1" dirty="0">
                  <a:latin typeface="Cambria Math" panose="02040503050406030204" pitchFamily="18" charset="0"/>
                  <a:ea typeface="맑은 고딕" panose="020B0503020000020004" pitchFamily="50" charset="-127"/>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a:rPr lang="en-US" altLang="ko-KR" sz="3200" b="0" i="1" smtClean="0">
                          <a:latin typeface="Cambria Math" panose="02040503050406030204" pitchFamily="18" charset="0"/>
                          <a:ea typeface="SpoqaHanSans-Bold"/>
                        </a:rPr>
                        <m:t>→</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0</m:t>
                          </m:r>
                        </m:sub>
                      </m:sSub>
                      <m:r>
                        <a:rPr lang="ko-KR" altLang="en-US" sz="3200" i="1">
                          <a:latin typeface="Cambria Math" panose="02040503050406030204" pitchFamily="18" charset="0"/>
                          <a:ea typeface="SpoqaHanSans-Bold"/>
                        </a:rPr>
                        <m:t>에</m:t>
                      </m:r>
                      <m:r>
                        <a:rPr lang="ko-KR" altLang="en-US" sz="3200" i="1">
                          <a:latin typeface="Cambria Math" panose="02040503050406030204" pitchFamily="18" charset="0"/>
                          <a:ea typeface="SpoqaHanSans-Bold"/>
                        </a:rPr>
                        <m:t> </m:t>
                      </m:r>
                      <m:r>
                        <a:rPr lang="ko-KR" altLang="en-US" sz="3200" i="1" smtClean="0">
                          <a:latin typeface="Cambria Math" panose="02040503050406030204" pitchFamily="18" charset="0"/>
                          <a:ea typeface="SpoqaHanSans-Bold"/>
                        </a:rPr>
                        <m:t>대</m:t>
                      </m:r>
                      <m:r>
                        <a:rPr lang="ko-KR" altLang="en-US" sz="3200" i="1">
                          <a:latin typeface="Cambria Math" panose="02040503050406030204" pitchFamily="18" charset="0"/>
                          <a:ea typeface="SpoqaHanSans-Bold"/>
                        </a:rPr>
                        <m:t>해</m:t>
                      </m:r>
                      <m:r>
                        <a:rPr lang="en-US" altLang="ko-KR" sz="3200" b="0" i="1" smtClean="0">
                          <a:latin typeface="Cambria Math" panose="02040503050406030204" pitchFamily="18" charset="0"/>
                          <a:ea typeface="SpoqaHanSans-Bold"/>
                        </a:rPr>
                        <m:t>:</m:t>
                      </m:r>
                      <m:r>
                        <a:rPr lang="en-US" altLang="ko-KR" sz="3200" i="1">
                          <a:latin typeface="Cambria Math" panose="02040503050406030204" pitchFamily="18" charset="0"/>
                          <a:ea typeface="SpoqaHanSans-Bold"/>
                        </a:rPr>
                        <m:t> </m:t>
                      </m:r>
                      <m:f>
                        <m:fPr>
                          <m:ctrlPr>
                            <a:rPr lang="en-US" altLang="ko-KR" sz="3200" b="0" i="1" smtClean="0">
                              <a:latin typeface="Cambria Math" panose="02040503050406030204" pitchFamily="18" charset="0"/>
                              <a:ea typeface="SpoqaHanSans-Bold"/>
                            </a:rPr>
                          </m:ctrlPr>
                        </m:fPr>
                        <m:num>
                          <m:r>
                            <a:rPr lang="en-US" altLang="ko-KR" sz="3200" b="0" i="1" smtClean="0">
                              <a:latin typeface="Cambria Math" panose="02040503050406030204" pitchFamily="18" charset="0"/>
                              <a:ea typeface="SpoqaHanSans-Bold"/>
                            </a:rPr>
                            <m:t>𝛿</m:t>
                          </m:r>
                          <m:r>
                            <m:rPr>
                              <m:sty m:val="p"/>
                            </m:rPr>
                            <a:rPr lang="en-US" altLang="ko-KR" sz="3200">
                              <a:latin typeface="Cambria Math" panose="02040503050406030204" pitchFamily="18" charset="0"/>
                              <a:ea typeface="SpoqaHanSans-Bold"/>
                            </a:rPr>
                            <m:t>RSS</m:t>
                          </m:r>
                        </m:num>
                        <m:den>
                          <m:r>
                            <a:rPr lang="en-US" altLang="ko-KR" sz="3200" b="0" i="1" smtClean="0">
                              <a:latin typeface="Cambria Math" panose="02040503050406030204" pitchFamily="18" charset="0"/>
                              <a:ea typeface="SpoqaHanSans-Bold"/>
                            </a:rPr>
                            <m:t>𝛿</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0</m:t>
                              </m:r>
                            </m:sub>
                          </m:sSub>
                        </m:den>
                      </m:f>
                      <m:r>
                        <a:rPr lang="en-US" altLang="ko-KR" sz="3200">
                          <a:latin typeface="Cambria Math" panose="02040503050406030204" pitchFamily="18" charset="0"/>
                          <a:ea typeface="SpoqaHanSans-Bold"/>
                        </a:rPr>
                        <m:t>=</m:t>
                      </m:r>
                      <m:nary>
                        <m:naryPr>
                          <m:chr m:val="∑"/>
                          <m:ctrlPr>
                            <a:rPr lang="en-US" altLang="ko-KR" sz="3200" i="1">
                              <a:latin typeface="Cambria Math" panose="02040503050406030204" pitchFamily="18" charset="0"/>
                              <a:ea typeface="SpoqaHanSans-Bold"/>
                            </a:rPr>
                          </m:ctrlPr>
                        </m:naryPr>
                        <m:sub>
                          <m:r>
                            <a:rPr lang="en-US" altLang="ko-KR" sz="3200" i="1">
                              <a:latin typeface="Cambria Math" panose="02040503050406030204" pitchFamily="18" charset="0"/>
                              <a:ea typeface="SpoqaHanSans-Bold"/>
                            </a:rPr>
                            <m:t>𝑖</m:t>
                          </m:r>
                        </m:sub>
                        <m:sup>
                          <m:r>
                            <a:rPr lang="en-US" altLang="ko-KR" sz="3200" i="1">
                              <a:latin typeface="Cambria Math" panose="02040503050406030204" pitchFamily="18" charset="0"/>
                              <a:ea typeface="SpoqaHanSans-Bold"/>
                            </a:rPr>
                            <m:t>𝑛</m:t>
                          </m:r>
                        </m:sup>
                        <m:e>
                          <m:r>
                            <a:rPr lang="en-US" altLang="ko-KR" sz="3200" i="1">
                              <a:latin typeface="Cambria Math" panose="02040503050406030204" pitchFamily="18" charset="0"/>
                              <a:ea typeface="SpoqaHanSans-Bold"/>
                            </a:rPr>
                            <m:t>−2</m:t>
                          </m:r>
                          <m:d>
                            <m:dPr>
                              <m:ctrlPr>
                                <a:rPr lang="en-US" altLang="ko-KR" sz="3200" i="1">
                                  <a:latin typeface="Cambria Math" panose="02040503050406030204" pitchFamily="18" charset="0"/>
                                  <a:ea typeface="SpoqaHanSans-Bold"/>
                                </a:rPr>
                              </m:ctrlPr>
                            </m:dPr>
                            <m:e>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𝑦</m:t>
                                  </m:r>
                                </m:e>
                                <m:sub>
                                  <m:r>
                                    <a:rPr lang="en-US" altLang="ko-KR" sz="3200" i="1">
                                      <a:latin typeface="Cambria Math" panose="02040503050406030204" pitchFamily="18" charset="0"/>
                                      <a:ea typeface="SpoqaHanSans-Bold"/>
                                    </a:rPr>
                                    <m:t>𝑖</m:t>
                                  </m:r>
                                </m:sub>
                              </m:sSub>
                              <m:r>
                                <a:rPr lang="en-US" altLang="ko-KR" sz="3200" i="1">
                                  <a:latin typeface="Cambria Math" panose="02040503050406030204" pitchFamily="18" charset="0"/>
                                  <a:ea typeface="SpoqaHanSans-Bold"/>
                                </a:rPr>
                                <m:t>−</m:t>
                              </m:r>
                              <m:d>
                                <m:dPr>
                                  <m:ctrlPr>
                                    <a:rPr lang="en-US" altLang="ko-KR" sz="3200" i="1">
                                      <a:latin typeface="Cambria Math" panose="02040503050406030204" pitchFamily="18" charset="0"/>
                                      <a:ea typeface="SpoqaHanSans-Bold"/>
                                    </a:rPr>
                                  </m:ctrlPr>
                                </m:dPr>
                                <m:e>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𝜃</m:t>
                                      </m:r>
                                    </m:e>
                                    <m:sub>
                                      <m:r>
                                        <a:rPr lang="en-US" altLang="ko-KR" sz="3200" i="1">
                                          <a:latin typeface="Cambria Math" panose="02040503050406030204" pitchFamily="18" charset="0"/>
                                          <a:ea typeface="SpoqaHanSans-Bold"/>
                                        </a:rPr>
                                        <m:t>0</m:t>
                                      </m:r>
                                    </m:sub>
                                  </m:sSub>
                                  <m:r>
                                    <a:rPr lang="en-US" altLang="ko-KR" sz="3200" i="1">
                                      <a:latin typeface="Cambria Math" panose="02040503050406030204" pitchFamily="18" charset="0"/>
                                      <a:ea typeface="SpoqaHanSans-Bold"/>
                                    </a:rPr>
                                    <m:t>+</m:t>
                                  </m:r>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𝜃</m:t>
                                      </m:r>
                                    </m:e>
                                    <m:sub>
                                      <m:r>
                                        <a:rPr lang="en-US" altLang="ko-KR" sz="3200" i="1">
                                          <a:latin typeface="Cambria Math" panose="02040503050406030204" pitchFamily="18" charset="0"/>
                                          <a:ea typeface="SpoqaHanSans-Bold"/>
                                        </a:rPr>
                                        <m:t>1</m:t>
                                      </m:r>
                                    </m:sub>
                                  </m:sSub>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𝑥</m:t>
                                      </m:r>
                                    </m:e>
                                    <m:sub>
                                      <m:r>
                                        <a:rPr lang="en-US" altLang="ko-KR" sz="3200" i="1">
                                          <a:latin typeface="Cambria Math" panose="02040503050406030204" pitchFamily="18" charset="0"/>
                                          <a:ea typeface="SpoqaHanSans-Bold"/>
                                        </a:rPr>
                                        <m:t>𝑖</m:t>
                                      </m:r>
                                    </m:sub>
                                  </m:sSub>
                                </m:e>
                              </m:d>
                            </m:e>
                          </m:d>
                          <m:r>
                            <a:rPr lang="en-US" altLang="ko-KR" sz="3200" b="0" i="1" smtClean="0">
                              <a:latin typeface="Cambria Math" panose="02040503050406030204" pitchFamily="18" charset="0"/>
                              <a:ea typeface="SpoqaHanSans-Bold"/>
                            </a:rPr>
                            <m:t>=0</m:t>
                          </m:r>
                        </m:e>
                      </m:nary>
                      <m:r>
                        <a:rPr lang="en-US" altLang="ko-KR" sz="3200" b="0" i="1" smtClean="0">
                          <a:latin typeface="Cambria Math" panose="02040503050406030204" pitchFamily="18" charset="0"/>
                          <a:ea typeface="SpoqaHanSans-Bold"/>
                        </a:rPr>
                        <m:t>  ⇒   </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0</m:t>
                          </m:r>
                        </m:sub>
                      </m:sSub>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𝐸</m:t>
                      </m:r>
                      <m:d>
                        <m:dPr>
                          <m:begChr m:val="["/>
                          <m:endChr m:val="]"/>
                          <m:ctrlPr>
                            <a:rPr lang="en-US" altLang="ko-KR" sz="3200" b="0" i="1" smtClean="0">
                              <a:latin typeface="Cambria Math" panose="02040503050406030204" pitchFamily="18" charset="0"/>
                              <a:ea typeface="SpoqaHanSans-Bold"/>
                            </a:rPr>
                          </m:ctrlPr>
                        </m:dPr>
                        <m:e>
                          <m:r>
                            <a:rPr lang="en-US" altLang="ko-KR" sz="3200" b="0" i="1" smtClean="0">
                              <a:latin typeface="Cambria Math" panose="02040503050406030204" pitchFamily="18" charset="0"/>
                              <a:ea typeface="SpoqaHanSans-Bold"/>
                            </a:rPr>
                            <m:t>𝑦</m:t>
                          </m:r>
                        </m:e>
                      </m:d>
                      <m:r>
                        <a:rPr lang="en-US" altLang="ko-KR" sz="3200" b="0" i="1" smtClean="0">
                          <a:latin typeface="Cambria Math" panose="02040503050406030204" pitchFamily="18" charset="0"/>
                          <a:ea typeface="SpoqaHanSans-Bold"/>
                        </a:rPr>
                        <m:t> −</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1</m:t>
                          </m:r>
                        </m:sub>
                      </m:sSub>
                      <m:r>
                        <a:rPr lang="en-US" altLang="ko-KR" sz="3200" b="0" i="1" smtClean="0">
                          <a:latin typeface="Cambria Math" panose="02040503050406030204" pitchFamily="18" charset="0"/>
                          <a:ea typeface="SpoqaHanSans-Bold"/>
                        </a:rPr>
                        <m:t>𝐸</m:t>
                      </m:r>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𝑥</m:t>
                      </m:r>
                      <m:r>
                        <a:rPr lang="en-US" altLang="ko-KR" sz="3200" b="0" i="1" smtClean="0">
                          <a:latin typeface="Cambria Math" panose="02040503050406030204" pitchFamily="18" charset="0"/>
                          <a:ea typeface="SpoqaHanSans-Bold"/>
                        </a:rPr>
                        <m:t>]</m:t>
                      </m:r>
                    </m:oMath>
                  </m:oMathPara>
                </a14:m>
                <a:endParaRPr lang="en-US" altLang="ko-Kore-KR" sz="2800" dirty="0">
                  <a:latin typeface="Spoqa Han Sans Neo" panose="020B0500000000000000" pitchFamily="34" charset="-128"/>
                  <a:ea typeface="Spoqa Han Sans Neo" panose="020B0500000000000000" pitchFamily="34" charset="-128"/>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200" dirty="0">
                    <a:latin typeface="맑은 고딕" panose="020B0503020000020004" pitchFamily="50" charset="-127"/>
                    <a:ea typeface="맑은 고딕" panose="020B0503020000020004" pitchFamily="50" charset="-127"/>
                  </a:rPr>
                  <a:t>이를 대입해보자</a:t>
                </a:r>
                <a:r>
                  <a:rPr lang="en-US" altLang="ko-KR" sz="3200" dirty="0">
                    <a:latin typeface="맑은 고딕" panose="020B0503020000020004" pitchFamily="50" charset="-127"/>
                    <a:ea typeface="맑은 고딕" panose="020B0503020000020004" pitchFamily="50" charset="-127"/>
                  </a:rPr>
                  <a:t>!</a:t>
                </a: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i="1" dirty="0">
                  <a:latin typeface="Cambria Math" panose="02040503050406030204" pitchFamily="18" charset="0"/>
                  <a:ea typeface="맑은 고딕" panose="020B0503020000020004" pitchFamily="50" charset="-127"/>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a:rPr lang="en-US" altLang="ko-KR" sz="3200" i="1">
                          <a:latin typeface="Cambria Math" panose="02040503050406030204" pitchFamily="18" charset="0"/>
                          <a:ea typeface="SpoqaHanSans-Bold"/>
                        </a:rPr>
                        <m:t>→</m:t>
                      </m:r>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1</m:t>
                          </m:r>
                        </m:sub>
                      </m:sSub>
                      <m:r>
                        <a:rPr lang="ko-KR" altLang="en-US" sz="3200" i="1">
                          <a:latin typeface="Cambria Math" panose="02040503050406030204" pitchFamily="18" charset="0"/>
                          <a:ea typeface="SpoqaHanSans-Bold"/>
                        </a:rPr>
                        <m:t>에</m:t>
                      </m:r>
                      <m:r>
                        <a:rPr lang="ko-KR" altLang="en-US" sz="3200" i="1">
                          <a:latin typeface="Cambria Math" panose="02040503050406030204" pitchFamily="18" charset="0"/>
                          <a:ea typeface="SpoqaHanSans-Bold"/>
                        </a:rPr>
                        <m:t> </m:t>
                      </m:r>
                      <m:r>
                        <a:rPr lang="ko-KR" altLang="en-US" sz="3200" i="1">
                          <a:latin typeface="Cambria Math" panose="02040503050406030204" pitchFamily="18" charset="0"/>
                          <a:ea typeface="SpoqaHanSans-Bold"/>
                        </a:rPr>
                        <m:t>대해</m:t>
                      </m:r>
                      <m:r>
                        <a:rPr lang="en-US" altLang="ko-KR" sz="3200" i="1">
                          <a:latin typeface="Cambria Math" panose="02040503050406030204" pitchFamily="18" charset="0"/>
                          <a:ea typeface="SpoqaHanSans-Bold"/>
                        </a:rPr>
                        <m:t>:</m:t>
                      </m:r>
                      <m:f>
                        <m:fPr>
                          <m:ctrlPr>
                            <a:rPr lang="en-US" altLang="ko-KR" sz="3200" i="1">
                              <a:latin typeface="Cambria Math" panose="02040503050406030204" pitchFamily="18" charset="0"/>
                              <a:ea typeface="SpoqaHanSans-Bold"/>
                            </a:rPr>
                          </m:ctrlPr>
                        </m:fPr>
                        <m:num>
                          <m:r>
                            <a:rPr lang="en-US" altLang="ko-KR" sz="3200" i="1">
                              <a:latin typeface="Cambria Math" panose="02040503050406030204" pitchFamily="18" charset="0"/>
                              <a:ea typeface="SpoqaHanSans-Bold"/>
                            </a:rPr>
                            <m:t>𝛿</m:t>
                          </m:r>
                          <m:r>
                            <m:rPr>
                              <m:sty m:val="p"/>
                            </m:rPr>
                            <a:rPr lang="en-US" altLang="ko-KR" sz="3200">
                              <a:latin typeface="Cambria Math" panose="02040503050406030204" pitchFamily="18" charset="0"/>
                              <a:ea typeface="SpoqaHanSans-Bold"/>
                            </a:rPr>
                            <m:t>RSS</m:t>
                          </m:r>
                        </m:num>
                        <m:den>
                          <m:r>
                            <a:rPr lang="en-US" altLang="ko-KR" sz="3200" i="1">
                              <a:latin typeface="Cambria Math" panose="02040503050406030204" pitchFamily="18" charset="0"/>
                              <a:ea typeface="SpoqaHanSans-Bold"/>
                            </a:rPr>
                            <m:t>𝛿</m:t>
                          </m:r>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1</m:t>
                              </m:r>
                            </m:sub>
                          </m:sSub>
                        </m:den>
                      </m:f>
                      <m:r>
                        <a:rPr lang="en-US" altLang="ko-KR" sz="3200">
                          <a:latin typeface="Cambria Math" panose="02040503050406030204" pitchFamily="18" charset="0"/>
                          <a:ea typeface="SpoqaHanSans-Bold"/>
                        </a:rPr>
                        <m:t>=</m:t>
                      </m:r>
                      <m:nary>
                        <m:naryPr>
                          <m:chr m:val="∑"/>
                          <m:ctrlPr>
                            <a:rPr lang="en-US" altLang="ko-KR" sz="3200" i="1">
                              <a:latin typeface="Cambria Math" panose="02040503050406030204" pitchFamily="18" charset="0"/>
                              <a:ea typeface="SpoqaHanSans-Bold"/>
                            </a:rPr>
                          </m:ctrlPr>
                        </m:naryPr>
                        <m:sub>
                          <m:r>
                            <a:rPr lang="en-US" altLang="ko-KR" sz="3200" i="1">
                              <a:latin typeface="Cambria Math" panose="02040503050406030204" pitchFamily="18" charset="0"/>
                              <a:ea typeface="SpoqaHanSans-Bold"/>
                            </a:rPr>
                            <m:t>𝑖</m:t>
                          </m:r>
                        </m:sub>
                        <m:sup>
                          <m:r>
                            <a:rPr lang="en-US" altLang="ko-KR" sz="3200" i="1">
                              <a:latin typeface="Cambria Math" panose="02040503050406030204" pitchFamily="18" charset="0"/>
                              <a:ea typeface="SpoqaHanSans-Bold"/>
                            </a:rPr>
                            <m:t>𝑛</m:t>
                          </m:r>
                        </m:sup>
                        <m:e>
                          <m:r>
                            <a:rPr lang="en-US" altLang="ko-KR" sz="3200" i="1">
                              <a:latin typeface="Cambria Math" panose="02040503050406030204" pitchFamily="18" charset="0"/>
                              <a:ea typeface="SpoqaHanSans-Bold"/>
                            </a:rPr>
                            <m:t>−2</m:t>
                          </m:r>
                          <m:r>
                            <a:rPr lang="en-US" altLang="ko-KR" sz="3200" b="0" i="1" smtClean="0">
                              <a:latin typeface="Cambria Math" panose="02040503050406030204" pitchFamily="18" charset="0"/>
                              <a:ea typeface="SpoqaHanSans-Bold"/>
                            </a:rPr>
                            <m:t>(</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𝑥</m:t>
                              </m:r>
                            </m:e>
                            <m:sub>
                              <m:r>
                                <a:rPr lang="en-US" altLang="ko-KR" sz="3200" b="0" i="1" smtClean="0">
                                  <a:latin typeface="Cambria Math" panose="02040503050406030204" pitchFamily="18" charset="0"/>
                                  <a:ea typeface="SpoqaHanSans-Bold"/>
                                </a:rPr>
                                <m:t>𝑖</m:t>
                              </m:r>
                            </m:sub>
                          </m:sSub>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𝐸</m:t>
                          </m:r>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𝑥</m:t>
                          </m:r>
                          <m:r>
                            <a:rPr lang="en-US" altLang="ko-KR" sz="3200" b="0" i="1" smtClean="0">
                              <a:latin typeface="Cambria Math" panose="02040503050406030204" pitchFamily="18" charset="0"/>
                              <a:ea typeface="SpoqaHanSans-Bold"/>
                            </a:rPr>
                            <m:t>])</m:t>
                          </m:r>
                          <m:d>
                            <m:dPr>
                              <m:ctrlPr>
                                <a:rPr lang="en-US" altLang="ko-KR" sz="3200" i="1">
                                  <a:latin typeface="Cambria Math" panose="02040503050406030204" pitchFamily="18" charset="0"/>
                                  <a:ea typeface="SpoqaHanSans-Bold"/>
                                </a:rPr>
                              </m:ctrlPr>
                            </m:dPr>
                            <m:e>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𝑦</m:t>
                                  </m:r>
                                </m:e>
                                <m:sub>
                                  <m:r>
                                    <a:rPr lang="en-US" altLang="ko-KR" sz="3200" i="1">
                                      <a:latin typeface="Cambria Math" panose="02040503050406030204" pitchFamily="18" charset="0"/>
                                      <a:ea typeface="SpoqaHanSans-Bold"/>
                                    </a:rPr>
                                    <m:t>𝑖</m:t>
                                  </m:r>
                                </m:sub>
                              </m:sSub>
                              <m:r>
                                <a:rPr lang="en-US" altLang="ko-KR" sz="3200" i="1">
                                  <a:latin typeface="Cambria Math" panose="02040503050406030204" pitchFamily="18" charset="0"/>
                                  <a:ea typeface="SpoqaHanSans-Bold"/>
                                </a:rPr>
                                <m:t>−</m:t>
                              </m:r>
                              <m:r>
                                <a:rPr lang="en-US" altLang="ko-KR" sz="3200" i="1">
                                  <a:latin typeface="Cambria Math" panose="02040503050406030204" pitchFamily="18" charset="0"/>
                                  <a:ea typeface="SpoqaHanSans-Bold"/>
                                </a:rPr>
                                <m:t>𝐸</m:t>
                              </m:r>
                              <m:d>
                                <m:dPr>
                                  <m:begChr m:val="["/>
                                  <m:endChr m:val="]"/>
                                  <m:ctrlPr>
                                    <a:rPr lang="en-US" altLang="ko-KR" sz="3200" i="1">
                                      <a:latin typeface="Cambria Math" panose="02040503050406030204" pitchFamily="18" charset="0"/>
                                      <a:ea typeface="SpoqaHanSans-Bold"/>
                                    </a:rPr>
                                  </m:ctrlPr>
                                </m:dPr>
                                <m:e>
                                  <m:r>
                                    <a:rPr lang="en-US" altLang="ko-KR" sz="3200" i="1">
                                      <a:latin typeface="Cambria Math" panose="02040503050406030204" pitchFamily="18" charset="0"/>
                                      <a:ea typeface="SpoqaHanSans-Bold"/>
                                    </a:rPr>
                                    <m:t>𝑦</m:t>
                                  </m:r>
                                </m:e>
                              </m:d>
                              <m:r>
                                <a:rPr lang="en-US" altLang="ko-KR" sz="3200" i="1">
                                  <a:latin typeface="Cambria Math" panose="02040503050406030204" pitchFamily="18" charset="0"/>
                                  <a:ea typeface="SpoqaHanSans-Bold"/>
                                </a:rPr>
                                <m:t>−</m:t>
                              </m:r>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𝜃</m:t>
                                  </m:r>
                                </m:e>
                                <m:sub>
                                  <m:r>
                                    <a:rPr lang="en-US" altLang="ko-KR" sz="3200" i="1">
                                      <a:latin typeface="Cambria Math" panose="02040503050406030204" pitchFamily="18" charset="0"/>
                                      <a:ea typeface="SpoqaHanSans-Bold"/>
                                    </a:rPr>
                                    <m:t>1</m:t>
                                  </m:r>
                                </m:sub>
                              </m:sSub>
                              <m:d>
                                <m:dPr>
                                  <m:ctrlPr>
                                    <a:rPr lang="en-US" altLang="ko-KR" sz="3200" i="1">
                                      <a:latin typeface="Cambria Math" panose="02040503050406030204" pitchFamily="18" charset="0"/>
                                      <a:ea typeface="SpoqaHanSans-Bold"/>
                                    </a:rPr>
                                  </m:ctrlPr>
                                </m:dPr>
                                <m:e>
                                  <m:sSub>
                                    <m:sSubPr>
                                      <m:ctrlPr>
                                        <a:rPr lang="en-US" altLang="ko-KR" sz="3200" i="1">
                                          <a:latin typeface="Cambria Math" panose="02040503050406030204" pitchFamily="18" charset="0"/>
                                          <a:ea typeface="SpoqaHanSans-Bold"/>
                                        </a:rPr>
                                      </m:ctrlPr>
                                    </m:sSubPr>
                                    <m:e>
                                      <m:r>
                                        <a:rPr lang="en-US" altLang="ko-KR" sz="3200" i="1">
                                          <a:latin typeface="Cambria Math" panose="02040503050406030204" pitchFamily="18" charset="0"/>
                                          <a:ea typeface="SpoqaHanSans-Bold"/>
                                        </a:rPr>
                                        <m:t>𝑥</m:t>
                                      </m:r>
                                    </m:e>
                                    <m:sub>
                                      <m:r>
                                        <a:rPr lang="en-US" altLang="ko-KR" sz="3200" i="1">
                                          <a:latin typeface="Cambria Math" panose="02040503050406030204" pitchFamily="18" charset="0"/>
                                          <a:ea typeface="SpoqaHanSans-Bold"/>
                                        </a:rPr>
                                        <m:t>𝑖</m:t>
                                      </m:r>
                                    </m:sub>
                                  </m:sSub>
                                  <m:r>
                                    <a:rPr lang="en-US" altLang="ko-KR" sz="3200" i="1">
                                      <a:latin typeface="Cambria Math" panose="02040503050406030204" pitchFamily="18" charset="0"/>
                                      <a:ea typeface="SpoqaHanSans-Bold"/>
                                    </a:rPr>
                                    <m:t>−</m:t>
                                  </m:r>
                                  <m:r>
                                    <a:rPr lang="en-US" altLang="ko-KR" sz="3200" i="1">
                                      <a:latin typeface="Cambria Math" panose="02040503050406030204" pitchFamily="18" charset="0"/>
                                      <a:ea typeface="SpoqaHanSans-Bold"/>
                                    </a:rPr>
                                    <m:t>𝐸</m:t>
                                  </m:r>
                                  <m:d>
                                    <m:dPr>
                                      <m:begChr m:val="["/>
                                      <m:endChr m:val="]"/>
                                      <m:ctrlPr>
                                        <a:rPr lang="en-US" altLang="ko-KR" sz="3200" i="1">
                                          <a:latin typeface="Cambria Math" panose="02040503050406030204" pitchFamily="18" charset="0"/>
                                          <a:ea typeface="SpoqaHanSans-Bold"/>
                                        </a:rPr>
                                      </m:ctrlPr>
                                    </m:dPr>
                                    <m:e>
                                      <m:r>
                                        <a:rPr lang="en-US" altLang="ko-KR" sz="3200" i="1">
                                          <a:latin typeface="Cambria Math" panose="02040503050406030204" pitchFamily="18" charset="0"/>
                                          <a:ea typeface="SpoqaHanSans-Bold"/>
                                        </a:rPr>
                                        <m:t>𝑥</m:t>
                                      </m:r>
                                    </m:e>
                                  </m:d>
                                </m:e>
                              </m:d>
                            </m:e>
                          </m:d>
                          <m:r>
                            <a:rPr lang="en-US" altLang="ko-KR" sz="3200" i="1">
                              <a:latin typeface="Cambria Math" panose="02040503050406030204" pitchFamily="18" charset="0"/>
                              <a:ea typeface="SpoqaHanSans-Bold"/>
                            </a:rPr>
                            <m:t>=0</m:t>
                          </m:r>
                        </m:e>
                      </m:nary>
                      <m:r>
                        <a:rPr lang="en-US" altLang="ko-KR" sz="3200" i="1">
                          <a:latin typeface="Cambria Math" panose="02040503050406030204" pitchFamily="18" charset="0"/>
                          <a:ea typeface="SpoqaHanSans-Bold"/>
                        </a:rPr>
                        <m:t>  ⇒</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𝜃</m:t>
                          </m:r>
                        </m:e>
                        <m:sub>
                          <m:r>
                            <a:rPr lang="en-US" altLang="ko-KR" sz="3200" b="0" i="1" smtClean="0">
                              <a:latin typeface="Cambria Math" panose="02040503050406030204" pitchFamily="18" charset="0"/>
                              <a:ea typeface="SpoqaHanSans-Bold"/>
                            </a:rPr>
                            <m:t>1</m:t>
                          </m:r>
                        </m:sub>
                      </m:sSub>
                      <m:r>
                        <a:rPr lang="en-US" altLang="ko-KR" sz="3200" b="0" i="1" smtClean="0">
                          <a:latin typeface="Cambria Math" panose="02040503050406030204" pitchFamily="18" charset="0"/>
                          <a:ea typeface="SpoqaHanSans-Bold"/>
                        </a:rPr>
                        <m:t>=</m:t>
                      </m:r>
                      <m:f>
                        <m:fPr>
                          <m:ctrlPr>
                            <a:rPr lang="en-US" altLang="ko-KR" sz="3200" b="0" i="1" smtClean="0">
                              <a:latin typeface="Cambria Math" panose="02040503050406030204" pitchFamily="18" charset="0"/>
                              <a:ea typeface="SpoqaHanSans-Bold"/>
                            </a:rPr>
                          </m:ctrlPr>
                        </m:fPr>
                        <m:num>
                          <m:nary>
                            <m:naryPr>
                              <m:chr m:val="∑"/>
                              <m:ctrlPr>
                                <a:rPr lang="en-US" altLang="ko-KR" sz="3200" b="0" i="1" smtClean="0">
                                  <a:latin typeface="Cambria Math" panose="02040503050406030204" pitchFamily="18" charset="0"/>
                                  <a:ea typeface="SpoqaHanSans-Bold"/>
                                </a:rPr>
                              </m:ctrlPr>
                            </m:naryPr>
                            <m:sub>
                              <m:r>
                                <a:rPr lang="en-US" altLang="ko-KR" sz="3200" b="0" i="1" smtClean="0">
                                  <a:latin typeface="Cambria Math" panose="02040503050406030204" pitchFamily="18" charset="0"/>
                                  <a:ea typeface="SpoqaHanSans-Bold"/>
                                </a:rPr>
                                <m:t>𝑖</m:t>
                              </m:r>
                              <m:r>
                                <a:rPr lang="en-US" altLang="ko-KR" sz="3200" b="0" i="1" smtClean="0">
                                  <a:latin typeface="Cambria Math" panose="02040503050406030204" pitchFamily="18" charset="0"/>
                                  <a:ea typeface="SpoqaHanSans-Bold"/>
                                </a:rPr>
                                <m:t>=1</m:t>
                              </m:r>
                            </m:sub>
                            <m:sup>
                              <m:r>
                                <a:rPr lang="en-US" altLang="ko-KR" sz="3200" b="0" i="1" smtClean="0">
                                  <a:latin typeface="Cambria Math" panose="02040503050406030204" pitchFamily="18" charset="0"/>
                                  <a:ea typeface="SpoqaHanSans-Bold"/>
                                </a:rPr>
                                <m:t>𝑛</m:t>
                              </m:r>
                            </m:sup>
                            <m:e>
                              <m:r>
                                <a:rPr lang="en-US" altLang="ko-KR" sz="3200" b="0" i="1" smtClean="0">
                                  <a:latin typeface="Cambria Math" panose="02040503050406030204" pitchFamily="18" charset="0"/>
                                  <a:ea typeface="SpoqaHanSans-Bold"/>
                                </a:rPr>
                                <m:t>(</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𝑦</m:t>
                                  </m:r>
                                </m:e>
                                <m:sub>
                                  <m:r>
                                    <a:rPr lang="en-US" altLang="ko-KR" sz="3200" b="0" i="1" smtClean="0">
                                      <a:latin typeface="Cambria Math" panose="02040503050406030204" pitchFamily="18" charset="0"/>
                                      <a:ea typeface="SpoqaHanSans-Bold"/>
                                    </a:rPr>
                                    <m:t>𝑖</m:t>
                                  </m:r>
                                </m:sub>
                              </m:sSub>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𝐸</m:t>
                              </m:r>
                              <m:d>
                                <m:dPr>
                                  <m:begChr m:val="["/>
                                  <m:endChr m:val="]"/>
                                  <m:ctrlPr>
                                    <a:rPr lang="en-US" altLang="ko-KR" sz="3200" b="0" i="1" smtClean="0">
                                      <a:latin typeface="Cambria Math" panose="02040503050406030204" pitchFamily="18" charset="0"/>
                                      <a:ea typeface="SpoqaHanSans-Bold"/>
                                    </a:rPr>
                                  </m:ctrlPr>
                                </m:dPr>
                                <m:e>
                                  <m:r>
                                    <a:rPr lang="en-US" altLang="ko-KR" sz="3200" b="0" i="1" smtClean="0">
                                      <a:latin typeface="Cambria Math" panose="02040503050406030204" pitchFamily="18" charset="0"/>
                                      <a:ea typeface="SpoqaHanSans-Bold"/>
                                    </a:rPr>
                                    <m:t>𝑦</m:t>
                                  </m:r>
                                </m:e>
                              </m:d>
                              <m:r>
                                <a:rPr lang="en-US" altLang="ko-KR" sz="3200" b="0" i="1" smtClean="0">
                                  <a:latin typeface="Cambria Math" panose="02040503050406030204" pitchFamily="18" charset="0"/>
                                  <a:ea typeface="SpoqaHanSans-Bold"/>
                                </a:rPr>
                                <m:t>)(</m:t>
                              </m:r>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𝑥</m:t>
                                  </m:r>
                                </m:e>
                                <m:sub>
                                  <m:r>
                                    <a:rPr lang="en-US" altLang="ko-KR" sz="3200" b="0" i="1" smtClean="0">
                                      <a:latin typeface="Cambria Math" panose="02040503050406030204" pitchFamily="18" charset="0"/>
                                      <a:ea typeface="SpoqaHanSans-Bold"/>
                                    </a:rPr>
                                    <m:t>𝑖</m:t>
                                  </m:r>
                                </m:sub>
                              </m:sSub>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𝐸</m:t>
                              </m:r>
                              <m:d>
                                <m:dPr>
                                  <m:begChr m:val="["/>
                                  <m:endChr m:val="]"/>
                                  <m:ctrlPr>
                                    <a:rPr lang="en-US" altLang="ko-KR" sz="3200" b="0" i="1" smtClean="0">
                                      <a:latin typeface="Cambria Math" panose="02040503050406030204" pitchFamily="18" charset="0"/>
                                      <a:ea typeface="SpoqaHanSans-Bold"/>
                                    </a:rPr>
                                  </m:ctrlPr>
                                </m:dPr>
                                <m:e>
                                  <m:r>
                                    <a:rPr lang="en-US" altLang="ko-KR" sz="3200" b="0" i="1" smtClean="0">
                                      <a:latin typeface="Cambria Math" panose="02040503050406030204" pitchFamily="18" charset="0"/>
                                      <a:ea typeface="SpoqaHanSans-Bold"/>
                                    </a:rPr>
                                    <m:t>𝑥</m:t>
                                  </m:r>
                                </m:e>
                              </m:d>
                              <m:r>
                                <a:rPr lang="en-US" altLang="ko-KR" sz="3200" b="0" i="1" smtClean="0">
                                  <a:latin typeface="Cambria Math" panose="02040503050406030204" pitchFamily="18" charset="0"/>
                                  <a:ea typeface="SpoqaHanSans-Bold"/>
                                </a:rPr>
                                <m:t>)</m:t>
                              </m:r>
                            </m:e>
                          </m:nary>
                        </m:num>
                        <m:den>
                          <m:nary>
                            <m:naryPr>
                              <m:chr m:val="∑"/>
                              <m:ctrlPr>
                                <a:rPr lang="en-US" altLang="ko-KR" sz="3200" b="0" i="1" smtClean="0">
                                  <a:latin typeface="Cambria Math" panose="02040503050406030204" pitchFamily="18" charset="0"/>
                                  <a:ea typeface="SpoqaHanSans-Bold"/>
                                </a:rPr>
                              </m:ctrlPr>
                            </m:naryPr>
                            <m:sub>
                              <m:r>
                                <a:rPr lang="en-US" altLang="ko-KR" sz="3200" b="0" i="1" smtClean="0">
                                  <a:latin typeface="Cambria Math" panose="02040503050406030204" pitchFamily="18" charset="0"/>
                                  <a:ea typeface="SpoqaHanSans-Bold"/>
                                </a:rPr>
                                <m:t>𝑖</m:t>
                              </m:r>
                              <m:r>
                                <a:rPr lang="en-US" altLang="ko-KR" sz="3200" b="0" i="1" smtClean="0">
                                  <a:latin typeface="Cambria Math" panose="02040503050406030204" pitchFamily="18" charset="0"/>
                                  <a:ea typeface="SpoqaHanSans-Bold"/>
                                </a:rPr>
                                <m:t>=1</m:t>
                              </m:r>
                            </m:sub>
                            <m:sup>
                              <m:r>
                                <a:rPr lang="en-US" altLang="ko-KR" sz="3200" b="0" i="1" smtClean="0">
                                  <a:latin typeface="Cambria Math" panose="02040503050406030204" pitchFamily="18" charset="0"/>
                                  <a:ea typeface="SpoqaHanSans-Bold"/>
                                </a:rPr>
                                <m:t>𝑛</m:t>
                              </m:r>
                            </m:sup>
                            <m:e>
                              <m:sSup>
                                <m:sSupPr>
                                  <m:ctrlPr>
                                    <a:rPr lang="en-US" altLang="ko-KR" sz="3200" b="0" i="1" smtClean="0">
                                      <a:latin typeface="Cambria Math" panose="02040503050406030204" pitchFamily="18" charset="0"/>
                                      <a:ea typeface="SpoqaHanSans-Bold"/>
                                    </a:rPr>
                                  </m:ctrlPr>
                                </m:sSupPr>
                                <m:e>
                                  <m:d>
                                    <m:dPr>
                                      <m:ctrlPr>
                                        <a:rPr lang="en-US" altLang="ko-KR" sz="3200" b="0" i="1" smtClean="0">
                                          <a:latin typeface="Cambria Math" panose="02040503050406030204" pitchFamily="18" charset="0"/>
                                          <a:ea typeface="SpoqaHanSans-Bold"/>
                                        </a:rPr>
                                      </m:ctrlPr>
                                    </m:dPr>
                                    <m:e>
                                      <m:sSub>
                                        <m:sSubPr>
                                          <m:ctrlPr>
                                            <a:rPr lang="en-US" altLang="ko-KR" sz="3200" b="0" i="1" smtClean="0">
                                              <a:latin typeface="Cambria Math" panose="02040503050406030204" pitchFamily="18" charset="0"/>
                                              <a:ea typeface="SpoqaHanSans-Bold"/>
                                            </a:rPr>
                                          </m:ctrlPr>
                                        </m:sSubPr>
                                        <m:e>
                                          <m:r>
                                            <a:rPr lang="en-US" altLang="ko-KR" sz="3200" b="0" i="1" smtClean="0">
                                              <a:latin typeface="Cambria Math" panose="02040503050406030204" pitchFamily="18" charset="0"/>
                                              <a:ea typeface="SpoqaHanSans-Bold"/>
                                            </a:rPr>
                                            <m:t>𝑥</m:t>
                                          </m:r>
                                        </m:e>
                                        <m:sub>
                                          <m:r>
                                            <a:rPr lang="en-US" altLang="ko-KR" sz="3200" b="0" i="1" smtClean="0">
                                              <a:latin typeface="Cambria Math" panose="02040503050406030204" pitchFamily="18" charset="0"/>
                                              <a:ea typeface="SpoqaHanSans-Bold"/>
                                            </a:rPr>
                                            <m:t>𝑖</m:t>
                                          </m:r>
                                        </m:sub>
                                      </m:sSub>
                                      <m:r>
                                        <a:rPr lang="en-US" altLang="ko-KR" sz="3200" b="0" i="1" smtClean="0">
                                          <a:latin typeface="Cambria Math" panose="02040503050406030204" pitchFamily="18" charset="0"/>
                                          <a:ea typeface="SpoqaHanSans-Bold"/>
                                        </a:rPr>
                                        <m:t>−</m:t>
                                      </m:r>
                                      <m:r>
                                        <a:rPr lang="en-US" altLang="ko-KR" sz="3200" b="0" i="1" smtClean="0">
                                          <a:latin typeface="Cambria Math" panose="02040503050406030204" pitchFamily="18" charset="0"/>
                                          <a:ea typeface="SpoqaHanSans-Bold"/>
                                        </a:rPr>
                                        <m:t>𝐸</m:t>
                                      </m:r>
                                      <m:d>
                                        <m:dPr>
                                          <m:begChr m:val="["/>
                                          <m:endChr m:val="]"/>
                                          <m:ctrlPr>
                                            <a:rPr lang="en-US" altLang="ko-KR" sz="3200" b="0" i="1" smtClean="0">
                                              <a:latin typeface="Cambria Math" panose="02040503050406030204" pitchFamily="18" charset="0"/>
                                              <a:ea typeface="SpoqaHanSans-Bold"/>
                                            </a:rPr>
                                          </m:ctrlPr>
                                        </m:dPr>
                                        <m:e>
                                          <m:r>
                                            <a:rPr lang="en-US" altLang="ko-KR" sz="3200" b="0" i="1" smtClean="0">
                                              <a:latin typeface="Cambria Math" panose="02040503050406030204" pitchFamily="18" charset="0"/>
                                              <a:ea typeface="SpoqaHanSans-Bold"/>
                                            </a:rPr>
                                            <m:t>𝑥</m:t>
                                          </m:r>
                                        </m:e>
                                      </m:d>
                                    </m:e>
                                  </m:d>
                                </m:e>
                                <m:sup>
                                  <m:r>
                                    <a:rPr lang="en-US" altLang="ko-KR" sz="3200" b="0" i="1" smtClean="0">
                                      <a:latin typeface="Cambria Math" panose="02040503050406030204" pitchFamily="18" charset="0"/>
                                      <a:ea typeface="SpoqaHanSans-Bold"/>
                                    </a:rPr>
                                    <m:t>2</m:t>
                                  </m:r>
                                </m:sup>
                              </m:sSup>
                            </m:e>
                          </m:nary>
                        </m:den>
                      </m:f>
                    </m:oMath>
                  </m:oMathPara>
                </a14:m>
                <a:endParaRPr lang="en-US" altLang="ko-Kore-KR" sz="32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933381" y="3689648"/>
                <a:ext cx="21434619" cy="8236550"/>
              </a:xfrm>
              <a:prstGeom prst="rect">
                <a:avLst/>
              </a:prstGeom>
              <a:blipFill>
                <a:blip r:embed="rId4"/>
                <a:stretch>
                  <a:fillRect l="-1536" t="-2073"/>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329641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Logistic Regression (</a:t>
            </a: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7" y="3617640"/>
                <a:ext cx="19226137" cy="9108647"/>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err="1">
                    <a:latin typeface="맑은 고딕" panose="020B0503020000020004" pitchFamily="50" charset="-127"/>
                    <a:ea typeface="맑은 고딕" panose="020B0503020000020004" pitchFamily="50" charset="-127"/>
                  </a:rPr>
                  <a:t>로지스틱</a:t>
                </a:r>
                <a:r>
                  <a:rPr lang="ko-KR" altLang="en-US" sz="4800" b="1" dirty="0">
                    <a:latin typeface="맑은 고딕" panose="020B0503020000020004" pitchFamily="50" charset="-127"/>
                    <a:ea typeface="맑은 고딕" panose="020B0503020000020004" pitchFamily="50" charset="-127"/>
                  </a:rPr>
                  <a:t> 회귀로 이항 분류</a:t>
                </a:r>
                <a:r>
                  <a:rPr lang="en-US" altLang="ko-KR" sz="4800" b="1" dirty="0">
                    <a:latin typeface="맑은 고딕" panose="020B0503020000020004" pitchFamily="50" charset="-127"/>
                    <a:ea typeface="맑은 고딕" panose="020B0503020000020004" pitchFamily="50" charset="-127"/>
                  </a:rPr>
                  <a:t>(binary classification)</a:t>
                </a:r>
                <a:r>
                  <a:rPr lang="ko-KR" altLang="en-US" sz="4800" b="1" dirty="0">
                    <a:latin typeface="맑은 고딕" panose="020B0503020000020004" pitchFamily="50" charset="-127"/>
                    <a:ea typeface="맑은 고딕" panose="020B0503020000020004" pitchFamily="50" charset="-127"/>
                  </a:rPr>
                  <a:t>을 해보자</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Linear Regression</a:t>
                </a:r>
                <a14:m>
                  <m:oMath xmlns:m="http://schemas.openxmlformats.org/officeDocument/2006/math">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r>
                      <a:rPr lang="en-US" altLang="ko-KR" sz="3600" b="0" i="1" smtClean="0">
                        <a:latin typeface="Cambria Math" panose="02040503050406030204" pitchFamily="18" charset="0"/>
                        <a:ea typeface="SpoqaHanSans-Bold"/>
                      </a:rPr>
                      <m:t>𝑥</m:t>
                    </m:r>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oMath>
                </a14:m>
                <a:r>
                  <a:rPr lang="en-US" altLang="ko-KR" sz="32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Logistic Regression</a:t>
                </a:r>
                <a14:m>
                  <m:oMath xmlns:m="http://schemas.openxmlformats.org/officeDocument/2006/math">
                    <m:r>
                      <a:rPr lang="en-US" altLang="ko-KR" sz="3600" b="0" i="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r>
                      <a:rPr lang="en-US" altLang="ko-KR" sz="3600" b="0" i="0" smtClean="0">
                        <a:latin typeface="Cambria Math" panose="02040503050406030204" pitchFamily="18" charset="0"/>
                        <a:ea typeface="SpoqaHanSans-Bold"/>
                      </a:rPr>
                      <m:t>)=</m:t>
                    </m:r>
                    <m:f>
                      <m:fPr>
                        <m:ctrlPr>
                          <a:rPr lang="en-US" altLang="ko-KR" sz="3600" i="1" smtClean="0">
                            <a:latin typeface="Cambria Math" panose="02040503050406030204" pitchFamily="18" charset="0"/>
                            <a:ea typeface="SpoqaHanSans-Bold"/>
                          </a:rPr>
                        </m:ctrlPr>
                      </m:fPr>
                      <m:num>
                        <m:r>
                          <a:rPr lang="en-US" altLang="ko-KR" sz="3600" b="0" i="0" smtClean="0">
                            <a:latin typeface="Cambria Math" panose="02040503050406030204" pitchFamily="18" charset="0"/>
                            <a:ea typeface="SpoqaHanSans-Bold"/>
                          </a:rPr>
                          <m:t>1</m:t>
                        </m:r>
                      </m:num>
                      <m:den>
                        <m:r>
                          <a:rPr lang="en-US" altLang="ko-KR" sz="3600" b="0" i="0" smtClean="0">
                            <a:latin typeface="Cambria Math" panose="02040503050406030204" pitchFamily="18" charset="0"/>
                            <a:ea typeface="SpoqaHanSans-Bold"/>
                          </a:rPr>
                          <m:t>1+</m:t>
                        </m:r>
                        <m:sSup>
                          <m:sSupPr>
                            <m:ctrlPr>
                              <a:rPr lang="en-US" altLang="ko-KR" sz="3600" i="1" smtClean="0">
                                <a:latin typeface="Cambria Math" panose="02040503050406030204" pitchFamily="18" charset="0"/>
                                <a:ea typeface="SpoqaHanSans-Bold"/>
                              </a:rPr>
                            </m:ctrlPr>
                          </m:sSupPr>
                          <m:e>
                            <m:r>
                              <m:rPr>
                                <m:sty m:val="p"/>
                              </m:rPr>
                              <a:rPr lang="en-US" altLang="ko-KR" sz="3600" b="0" i="0" smtClean="0">
                                <a:latin typeface="Cambria Math" panose="02040503050406030204" pitchFamily="18" charset="0"/>
                                <a:ea typeface="SpoqaHanSans-Bold"/>
                              </a:rPr>
                              <m:t>e</m:t>
                            </m:r>
                          </m:e>
                          <m:sup>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sup>
                        </m:sSup>
                      </m:den>
                    </m:f>
                  </m:oMath>
                </a14:m>
                <a:endParaRPr lang="en-US" altLang="ko-KR" sz="2800" dirty="0">
                  <a:latin typeface="Spoqa Han Sans Neo" panose="020B0500000000000000" pitchFamily="34" charset="-128"/>
                  <a:ea typeface="Spoqa Han Sans Neo" panose="020B0500000000000000" pitchFamily="34" charset="-128"/>
                </a:endParaRPr>
              </a:p>
              <a:p>
                <a:pPr marL="1942929" lvl="3" indent="-571500" defTabSz="457200">
                  <a:spcBef>
                    <a:spcPts val="1200"/>
                  </a:spcBef>
                  <a:spcAft>
                    <a:spcPts val="1500"/>
                  </a:spcAft>
                  <a:buFont typeface="Wingdings" pitchFamily="2" charset="2"/>
                  <a:buChar char="è"/>
                  <a:defRPr sz="4500" spc="-45">
                    <a:solidFill>
                      <a:srgbClr val="53585F"/>
                    </a:solidFill>
                    <a:latin typeface="SpoqaHanSans-Bold"/>
                    <a:ea typeface="SpoqaHanSans-Bold"/>
                    <a:cs typeface="SpoqaHanSans-Bold"/>
                    <a:sym typeface="SpoqaHanSans-Bold"/>
                  </a:defRPr>
                </a:pPr>
                <a:r>
                  <a:rPr lang="en-US" altLang="ko-KR" sz="2800" dirty="0">
                    <a:latin typeface="Spoqa Han Sans Neo" panose="020B0500000000000000" pitchFamily="34" charset="-128"/>
                    <a:ea typeface="Spoqa Han Sans Neo" panose="020B0500000000000000" pitchFamily="34" charset="-128"/>
                    <a:sym typeface="Wingdings" pitchFamily="2" charset="2"/>
                  </a:rPr>
                  <a:t>Sigmoid</a:t>
                </a:r>
                <a:r>
                  <a:rPr lang="ko-KR" altLang="en-US" sz="2800" dirty="0">
                    <a:latin typeface="Spoqa Han Sans Neo" panose="020B0500000000000000" pitchFamily="34" charset="-128"/>
                    <a:ea typeface="Spoqa Han Sans Neo" panose="020B0500000000000000" pitchFamily="34" charset="-128"/>
                    <a:sym typeface="Wingdings" pitchFamily="2" charset="2"/>
                  </a:rPr>
                  <a:t> 함수</a:t>
                </a:r>
                <a:r>
                  <a:rPr lang="en-US" altLang="ko-KR" sz="2800" dirty="0">
                    <a:latin typeface="Spoqa Han Sans Neo" panose="020B0500000000000000" pitchFamily="34" charset="-128"/>
                    <a:ea typeface="Spoqa Han Sans Neo" panose="020B0500000000000000" pitchFamily="34" charset="-128"/>
                    <a:sym typeface="Wingdings" pitchFamily="2" charset="2"/>
                  </a:rPr>
                  <a:t>,</a:t>
                </a:r>
                <a:r>
                  <a:rPr lang="ko-KR" altLang="en-US" sz="2800" dirty="0">
                    <a:latin typeface="Spoqa Han Sans Neo" panose="020B0500000000000000" pitchFamily="34" charset="-128"/>
                    <a:ea typeface="Spoqa Han Sans Neo" panose="020B0500000000000000" pitchFamily="34" charset="-128"/>
                    <a:sym typeface="Wingdings" pitchFamily="2" charset="2"/>
                  </a:rPr>
                  <a:t> </a:t>
                </a:r>
                <a:r>
                  <a:rPr lang="en-US" altLang="ko-KR" sz="2800" dirty="0">
                    <a:latin typeface="Spoqa Han Sans Neo" panose="020B0500000000000000" pitchFamily="34" charset="-128"/>
                    <a:ea typeface="Spoqa Han Sans Neo" panose="020B0500000000000000" pitchFamily="34" charset="-128"/>
                    <a:sym typeface="Wingdings" pitchFamily="2" charset="2"/>
                  </a:rPr>
                  <a:t>logistic </a:t>
                </a:r>
                <a:r>
                  <a:rPr lang="ko-KR" altLang="en-US" sz="2800" dirty="0" err="1">
                    <a:latin typeface="Spoqa Han Sans Neo" panose="020B0500000000000000" pitchFamily="34" charset="-128"/>
                    <a:ea typeface="Spoqa Han Sans Neo" panose="020B0500000000000000" pitchFamily="34" charset="-128"/>
                    <a:sym typeface="Wingdings" pitchFamily="2" charset="2"/>
                  </a:rPr>
                  <a:t>함수라고도</a:t>
                </a:r>
                <a:r>
                  <a:rPr lang="ko-KR" altLang="en-US" sz="2800" dirty="0">
                    <a:latin typeface="Spoqa Han Sans Neo" panose="020B0500000000000000" pitchFamily="34" charset="-128"/>
                    <a:ea typeface="Spoqa Han Sans Neo" panose="020B0500000000000000" pitchFamily="34" charset="-128"/>
                    <a:sym typeface="Wingdings" pitchFamily="2" charset="2"/>
                  </a:rPr>
                  <a:t> 불림</a:t>
                </a:r>
                <a:r>
                  <a:rPr lang="en-US" altLang="ko-KR" sz="2800" dirty="0">
                    <a:latin typeface="Spoqa Han Sans Neo" panose="020B0500000000000000" pitchFamily="34" charset="-128"/>
                    <a:ea typeface="Spoqa Han Sans Neo" panose="020B0500000000000000" pitchFamily="34" charset="-128"/>
                    <a:sym typeface="Wingdings" pitchFamily="2" charset="2"/>
                  </a:rPr>
                  <a:t>!</a:t>
                </a:r>
                <a:endParaRPr lang="en-US" altLang="ko-KR" sz="28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6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b="1" dirty="0">
                    <a:latin typeface="맑은 고딕" panose="020B0503020000020004" pitchFamily="50" charset="-127"/>
                    <a:ea typeface="맑은 고딕" panose="020B0503020000020004" pitchFamily="50" charset="-127"/>
                  </a:rPr>
                  <a:t>Sigmoid </a:t>
                </a:r>
                <a:r>
                  <a:rPr lang="ko-KR" altLang="en-US" sz="3600" b="1" dirty="0">
                    <a:latin typeface="맑은 고딕" panose="020B0503020000020004" pitchFamily="50" charset="-127"/>
                    <a:ea typeface="맑은 고딕" panose="020B0503020000020004" pitchFamily="50" charset="-127"/>
                  </a:rPr>
                  <a:t>함수</a:t>
                </a:r>
                <a:endParaRPr lang="en-US" altLang="ko-KR" sz="3600" b="1" dirty="0">
                  <a:latin typeface="맑은 고딕" panose="020B0503020000020004" pitchFamily="50" charset="-127"/>
                  <a:ea typeface="맑은 고딕" panose="020B0503020000020004" pitchFamily="50" charset="-127"/>
                </a:endParaRP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연속</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함수이며 대칭</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함수</a:t>
                </a:r>
                <a:r>
                  <a:rPr lang="en-US" altLang="ko-KR" sz="3200" dirty="0">
                    <a:latin typeface="Spoqa Han Sans Neo" panose="020B0500000000000000" pitchFamily="34" charset="-128"/>
                    <a:ea typeface="Spoqa Han Sans Neo" panose="020B0500000000000000" pitchFamily="34" charset="-128"/>
                  </a:rPr>
                  <a:t>(symmetric)</a:t>
                </a:r>
                <a:r>
                  <a:rPr lang="ko-KR" altLang="en-US" sz="3200" dirty="0">
                    <a:latin typeface="Spoqa Han Sans Neo" panose="020B0500000000000000" pitchFamily="34" charset="-128"/>
                    <a:ea typeface="Spoqa Han Sans Neo" panose="020B0500000000000000" pitchFamily="34" charset="-128"/>
                  </a:rPr>
                  <a:t>이다</a:t>
                </a:r>
                <a:r>
                  <a:rPr lang="en-US" altLang="ko-KR" sz="3200" dirty="0">
                    <a:latin typeface="Spoqa Han Sans Neo" panose="020B0500000000000000" pitchFamily="34" charset="-128"/>
                    <a:ea typeface="Spoqa Han Sans Neo" panose="020B0500000000000000" pitchFamily="34" charset="-128"/>
                  </a:rPr>
                  <a:t>.</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미분이 매우 쉬워</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gradient descent</a:t>
                </a:r>
                <a:r>
                  <a:rPr lang="ko-KR" altLang="en-US" sz="3200" dirty="0">
                    <a:latin typeface="Spoqa Han Sans Neo" panose="020B0500000000000000" pitchFamily="34" charset="-128"/>
                    <a:ea typeface="Spoqa Han Sans Neo" panose="020B0500000000000000" pitchFamily="34" charset="-128"/>
                  </a:rPr>
                  <a:t>에 적합하다</a:t>
                </a:r>
                <a:r>
                  <a:rPr lang="en-US" altLang="ko-KR" sz="3200" dirty="0">
                    <a:latin typeface="Spoqa Han Sans Neo" panose="020B0500000000000000" pitchFamily="34" charset="-128"/>
                    <a:ea typeface="Spoqa Han Sans Neo" panose="020B0500000000000000" pitchFamily="34" charset="-128"/>
                  </a:rPr>
                  <a:t>!</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f>
                      <m:fPr>
                        <m:ctrlPr>
                          <a:rPr lang="en-US" altLang="ko-KR" sz="3200" i="1">
                            <a:latin typeface="Cambria Math" panose="02040503050406030204" pitchFamily="18" charset="0"/>
                            <a:ea typeface="SpoqaHanSans-Bold"/>
                          </a:rPr>
                        </m:ctrlPr>
                      </m:fPr>
                      <m:num>
                        <m:r>
                          <m:rPr>
                            <m:sty m:val="p"/>
                          </m:rPr>
                          <a:rPr lang="en-US" altLang="ko-KR" sz="3200" b="0" i="0" smtClean="0">
                            <a:latin typeface="Cambria Math" panose="02040503050406030204" pitchFamily="18" charset="0"/>
                            <a:ea typeface="SpoqaHanSans-Bold"/>
                          </a:rPr>
                          <m:t>d</m:t>
                        </m:r>
                      </m:num>
                      <m:den>
                        <m:r>
                          <m:rPr>
                            <m:sty m:val="p"/>
                          </m:rPr>
                          <a:rPr lang="en-US" altLang="ko-KR" sz="3200" b="0" i="0" smtClean="0">
                            <a:latin typeface="Cambria Math" panose="02040503050406030204" pitchFamily="18" charset="0"/>
                            <a:ea typeface="SpoqaHanSans-Bold"/>
                          </a:rPr>
                          <m:t>dx</m:t>
                        </m:r>
                      </m:den>
                    </m:f>
                    <m:r>
                      <m:rPr>
                        <m:sty m:val="p"/>
                      </m:rPr>
                      <a:rPr lang="en-US" altLang="ko-KR" sz="3200" b="0" i="0">
                        <a:latin typeface="Cambria Math" panose="02040503050406030204" pitchFamily="18" charset="0"/>
                        <a:ea typeface="SpoqaHanSans-Bold"/>
                      </a:rPr>
                      <m:t>f</m:t>
                    </m:r>
                    <m:d>
                      <m:dPr>
                        <m:ctrlPr>
                          <a:rPr lang="en-US" altLang="ko-KR" sz="3200" i="1">
                            <a:latin typeface="Cambria Math" panose="02040503050406030204" pitchFamily="18" charset="0"/>
                            <a:ea typeface="SpoqaHanSans-Bold"/>
                          </a:rPr>
                        </m:ctrlPr>
                      </m:dPr>
                      <m:e>
                        <m:r>
                          <m:rPr>
                            <m:sty m:val="p"/>
                          </m:rPr>
                          <a:rPr lang="en-US" altLang="ko-KR" sz="3200" b="0" i="0">
                            <a:latin typeface="Cambria Math" panose="02040503050406030204" pitchFamily="18" charset="0"/>
                            <a:ea typeface="SpoqaHanSans-Bold"/>
                          </a:rPr>
                          <m:t>x</m:t>
                        </m:r>
                      </m:e>
                    </m:d>
                    <m:r>
                      <a:rPr lang="en-US" altLang="ko-KR" sz="3200" b="0" i="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m:rPr>
                            <m:sty m:val="p"/>
                          </m:rPr>
                          <a:rPr lang="en-US" altLang="ko-KR" sz="3200" b="0" i="0" smtClean="0">
                            <a:latin typeface="Cambria Math" panose="02040503050406030204" pitchFamily="18" charset="0"/>
                            <a:ea typeface="SpoqaHanSans-Bold"/>
                          </a:rPr>
                          <m:t>d</m:t>
                        </m:r>
                      </m:num>
                      <m:den>
                        <m:r>
                          <m:rPr>
                            <m:sty m:val="p"/>
                          </m:rPr>
                          <a:rPr lang="en-US" altLang="ko-KR" sz="3200" b="0" i="0" smtClean="0">
                            <a:latin typeface="Cambria Math" panose="02040503050406030204" pitchFamily="18" charset="0"/>
                            <a:ea typeface="SpoqaHanSans-Bold"/>
                          </a:rPr>
                          <m:t>dx</m:t>
                        </m:r>
                      </m:den>
                    </m:f>
                    <m:f>
                      <m:fPr>
                        <m:ctrlPr>
                          <a:rPr lang="en-US" altLang="ko-KR" sz="3200" i="1">
                            <a:latin typeface="Cambria Math" panose="02040503050406030204" pitchFamily="18" charset="0"/>
                            <a:ea typeface="SpoqaHanSans-Bold"/>
                          </a:rPr>
                        </m:ctrlPr>
                      </m:fPr>
                      <m:num>
                        <m:r>
                          <a:rPr lang="en-US" altLang="ko-KR" sz="3200" b="0" i="0">
                            <a:latin typeface="Cambria Math" panose="02040503050406030204" pitchFamily="18" charset="0"/>
                            <a:ea typeface="SpoqaHanSans-Bold"/>
                          </a:rPr>
                          <m:t>1</m:t>
                        </m:r>
                      </m:num>
                      <m:den>
                        <m:r>
                          <a:rPr lang="en-US" altLang="ko-KR" sz="3200" b="0" i="0">
                            <a:latin typeface="Cambria Math" panose="02040503050406030204" pitchFamily="18" charset="0"/>
                            <a:ea typeface="SpoqaHanSans-Bold"/>
                          </a:rPr>
                          <m:t>1+</m:t>
                        </m:r>
                        <m:sSup>
                          <m:sSupPr>
                            <m:ctrlPr>
                              <a:rPr lang="en-US" altLang="ko-KR" sz="3200" i="1">
                                <a:latin typeface="Cambria Math" panose="02040503050406030204" pitchFamily="18" charset="0"/>
                                <a:ea typeface="SpoqaHanSans-Bold"/>
                              </a:rPr>
                            </m:ctrlPr>
                          </m:sSupPr>
                          <m:e>
                            <m:r>
                              <m:rPr>
                                <m:sty m:val="p"/>
                              </m:rPr>
                              <a:rPr lang="en-US" altLang="ko-KR" sz="3200" b="0" i="0">
                                <a:latin typeface="Cambria Math" panose="02040503050406030204" pitchFamily="18" charset="0"/>
                                <a:ea typeface="SpoqaHanSans-Bold"/>
                              </a:rPr>
                              <m:t>e</m:t>
                            </m:r>
                          </m:e>
                          <m:sup>
                            <m:r>
                              <a:rPr lang="en-US" altLang="ko-KR" sz="3200" b="0" i="0">
                                <a:latin typeface="Cambria Math" panose="02040503050406030204" pitchFamily="18" charset="0"/>
                                <a:ea typeface="SpoqaHanSans-Bold"/>
                              </a:rPr>
                              <m:t>−</m:t>
                            </m:r>
                            <m:r>
                              <m:rPr>
                                <m:sty m:val="p"/>
                              </m:rPr>
                              <a:rPr lang="en-US" altLang="ko-KR" sz="3200" b="0" i="0">
                                <a:latin typeface="Cambria Math" panose="02040503050406030204" pitchFamily="18" charset="0"/>
                                <a:ea typeface="SpoqaHanSans-Bold"/>
                              </a:rPr>
                              <m:t>x</m:t>
                            </m:r>
                          </m:sup>
                        </m:sSup>
                      </m:den>
                    </m:f>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e>
                          <m:sup>
                            <m:r>
                              <a:rPr lang="en-US" altLang="ko-KR" sz="3200" b="0" i="0" smtClean="0">
                                <a:latin typeface="Cambria Math" panose="02040503050406030204" pitchFamily="18" charset="0"/>
                                <a:ea typeface="SpoqaHanSans-Bold"/>
                              </a:rPr>
                              <m:t>2</m:t>
                            </m:r>
                          </m:sup>
                        </m:sSup>
                      </m:den>
                    </m:f>
                    <m:r>
                      <a:rPr lang="en-US" altLang="ko-KR" sz="3200" b="0" i="0" smtClean="0">
                        <a:latin typeface="Cambria Math" panose="02040503050406030204" pitchFamily="18" charset="0"/>
                        <a:ea typeface="SpoqaHanSans-Bold"/>
                      </a:rPr>
                      <m:t> </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r>
                          <a:rPr lang="en-US" altLang="ko-KR" sz="3200" b="0" i="0" smtClean="0">
                            <a:latin typeface="Cambria Math" panose="02040503050406030204" pitchFamily="18" charset="0"/>
                            <a:ea typeface="SpoqaHanSans-Bold"/>
                          </a:rPr>
                          <m:t>−1</m:t>
                        </m:r>
                      </m:num>
                      <m:den>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e>
                          <m:sup>
                            <m:r>
                              <a:rPr lang="en-US" altLang="ko-KR" sz="3200" b="0" i="0" smtClean="0">
                                <a:latin typeface="Cambria Math" panose="02040503050406030204" pitchFamily="18" charset="0"/>
                                <a:ea typeface="SpoqaHanSans-Bold"/>
                              </a:rPr>
                              <m:t>2</m:t>
                            </m:r>
                          </m:sup>
                        </m:sSup>
                      </m:den>
                    </m:f>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den>
                    </m:f>
                    <m:r>
                      <a:rPr lang="en-US" altLang="ko-KR" sz="3200" b="0" i="0" smtClean="0">
                        <a:latin typeface="Cambria Math" panose="02040503050406030204" pitchFamily="18" charset="0"/>
                        <a:ea typeface="SpoqaHanSans-Bold"/>
                      </a:rPr>
                      <m:t>−</m:t>
                    </m:r>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den>
                            </m:f>
                          </m:e>
                        </m:d>
                      </m:e>
                      <m:sup>
                        <m:r>
                          <a:rPr lang="en-US" altLang="ko-KR" sz="3200" b="0" i="0" smtClean="0">
                            <a:latin typeface="Cambria Math" panose="02040503050406030204" pitchFamily="18" charset="0"/>
                            <a:ea typeface="SpoqaHanSans-Bold"/>
                          </a:rPr>
                          <m:t>2</m:t>
                        </m:r>
                      </m:sup>
                    </m:s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f</m:t>
                    </m:r>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f</m:t>
                    </m:r>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m:rPr>
                                <m:sty m:val="p"/>
                              </m:rPr>
                              <a:rPr lang="en-US" altLang="ko-KR" sz="3200" b="0" i="0" smtClean="0">
                                <a:latin typeface="Cambria Math" panose="02040503050406030204" pitchFamily="18" charset="0"/>
                                <a:ea typeface="SpoqaHanSans-Bold"/>
                              </a:rPr>
                              <m:t>x</m:t>
                            </m:r>
                          </m:e>
                        </m:d>
                      </m:e>
                      <m:sup>
                        <m:r>
                          <a:rPr lang="en-US" altLang="ko-KR" sz="3200" b="0" i="0" smtClean="0">
                            <a:latin typeface="Cambria Math" panose="02040503050406030204" pitchFamily="18" charset="0"/>
                            <a:ea typeface="SpoqaHanSans-Bold"/>
                          </a:rPr>
                          <m:t>2</m:t>
                        </m:r>
                      </m:sup>
                    </m:sSup>
                  </m:oMath>
                </a14:m>
                <a:endParaRPr lang="en-US" altLang="ko-KR" sz="3200" dirty="0">
                  <a:latin typeface="Spoqa Han Sans Neo" panose="020B0500000000000000" pitchFamily="34" charset="-128"/>
                  <a:ea typeface="Spoqa Han Sans Neo" panose="020B0500000000000000" pitchFamily="34" charset="-128"/>
                </a:endParaRP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ore-KR" sz="32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7" y="3617640"/>
                <a:ext cx="19226137" cy="9108647"/>
              </a:xfrm>
              <a:prstGeom prst="rect">
                <a:avLst/>
              </a:prstGeom>
              <a:blipFill>
                <a:blip r:embed="rId3"/>
                <a:stretch>
                  <a:fillRect l="-1712" t="-1873"/>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58071314-AEBA-7740-8881-26697E0A5E4C}"/>
              </a:ext>
            </a:extLst>
          </p:cNvPr>
          <p:cNvSpPr/>
          <p:nvPr/>
        </p:nvSpPr>
        <p:spPr>
          <a:xfrm>
            <a:off x="12553750" y="9491120"/>
            <a:ext cx="6960880" cy="369332"/>
          </a:xfrm>
          <a:prstGeom prst="rect">
            <a:avLst/>
          </a:prstGeom>
        </p:spPr>
        <p:txBody>
          <a:bodyPr wrap="none">
            <a:spAutoFit/>
          </a:bodyPr>
          <a:lstStyle/>
          <a:p>
            <a:r>
              <a:rPr lang="ko-Kore-KR" altLang="en-US" dirty="0"/>
              <a:t>https://ml-cheatsheet.readthedocs.io/en/latest/logistic_regression.html</a:t>
            </a:r>
          </a:p>
        </p:txBody>
      </p:sp>
      <p:pic>
        <p:nvPicPr>
          <p:cNvPr id="16388" name="Picture 4">
            <a:extLst>
              <a:ext uri="{FF2B5EF4-FFF2-40B4-BE49-F238E27FC236}">
                <a16:creationId xmlns:a16="http://schemas.microsoft.com/office/drawing/2014/main" id="{A27F5505-E6D3-524F-966C-238065732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8196" y="4769768"/>
            <a:ext cx="68326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69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로그 </a:t>
            </a:r>
            <a:r>
              <a:rPr lang="ko-KR" altLang="en-US" dirty="0" err="1">
                <a:latin typeface="맑은 고딕" panose="020B0503020000020004" pitchFamily="50" charset="-127"/>
                <a:ea typeface="맑은 고딕" panose="020B0503020000020004" pitchFamily="50" charset="-127"/>
              </a:rPr>
              <a:t>우도법</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(Log Likelihood)</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7" y="3617640"/>
                <a:ext cx="18427495" cy="9728689"/>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우리가 이항 분류를 하고 있기 때문에</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각 값은 </a:t>
                </a:r>
                <a:r>
                  <a:rPr lang="en-US" altLang="ko-KR" sz="4000" dirty="0">
                    <a:latin typeface="Spoqa Han Sans Neo" panose="020B0500000000000000" pitchFamily="34" charset="-128"/>
                    <a:ea typeface="Spoqa Han Sans Neo" panose="020B0500000000000000" pitchFamily="34" charset="-128"/>
                  </a:rPr>
                  <a:t>0</a:t>
                </a:r>
                <a:r>
                  <a:rPr lang="ko-KR" altLang="en-US" sz="4000" dirty="0">
                    <a:latin typeface="Spoqa Han Sans Neo" panose="020B0500000000000000" pitchFamily="34" charset="-128"/>
                    <a:ea typeface="Spoqa Han Sans Neo" panose="020B0500000000000000" pitchFamily="34" charset="-128"/>
                  </a:rPr>
                  <a:t> 혹은 </a:t>
                </a:r>
                <a:r>
                  <a:rPr lang="en-US" altLang="ko-KR" sz="4000" dirty="0">
                    <a:latin typeface="Spoqa Han Sans Neo" panose="020B0500000000000000" pitchFamily="34" charset="-128"/>
                    <a:ea typeface="Spoqa Han Sans Neo" panose="020B0500000000000000" pitchFamily="34" charset="-128"/>
                  </a:rPr>
                  <a:t>1</a:t>
                </a:r>
                <a:r>
                  <a:rPr lang="ko-KR" altLang="en-US" sz="4000" dirty="0">
                    <a:latin typeface="Spoqa Han Sans Neo" panose="020B0500000000000000" pitchFamily="34" charset="-128"/>
                    <a:ea typeface="Spoqa Han Sans Neo" panose="020B0500000000000000" pitchFamily="34" charset="-128"/>
                  </a:rPr>
                  <a:t>로 예측될 것이다</a:t>
                </a:r>
                <a:r>
                  <a:rPr lang="en-US" altLang="ko-KR" sz="4000" dirty="0">
                    <a:latin typeface="Spoqa Han Sans Neo" panose="020B0500000000000000" pitchFamily="34" charset="-128"/>
                    <a:ea typeface="Spoqa Han Sans Neo" panose="020B0500000000000000" pitchFamily="34" charset="-128"/>
                  </a:rPr>
                  <a:t>.</a:t>
                </a: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즉</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이는 </a:t>
                </a:r>
                <a:r>
                  <a:rPr lang="en-US" altLang="ko-KR" sz="4000" dirty="0">
                    <a:latin typeface="Spoqa Han Sans Neo" panose="020B0500000000000000" pitchFamily="34" charset="-128"/>
                    <a:ea typeface="Spoqa Han Sans Neo" panose="020B0500000000000000" pitchFamily="34" charset="-128"/>
                  </a:rPr>
                  <a:t>Bernoulli </a:t>
                </a:r>
                <a:r>
                  <a:rPr lang="ko-KR" altLang="en-US" sz="4000" dirty="0">
                    <a:latin typeface="Spoqa Han Sans Neo" panose="020B0500000000000000" pitchFamily="34" charset="-128"/>
                    <a:ea typeface="Spoqa Han Sans Neo" panose="020B0500000000000000" pitchFamily="34" charset="-128"/>
                  </a:rPr>
                  <a:t>분포를 따른다고 할 수 있다</a:t>
                </a:r>
                <a:r>
                  <a:rPr lang="en-US" altLang="ko-KR" sz="40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동전 던져서 앞면이 나오는 확률 </a:t>
                </a:r>
                <a:r>
                  <a:rPr lang="en-US" altLang="ko-KR" sz="2800" dirty="0">
                    <a:latin typeface="Spoqa Han Sans Neo" panose="020B0500000000000000" pitchFamily="34" charset="-128"/>
                    <a:ea typeface="Spoqa Han Sans Neo" panose="020B0500000000000000" pitchFamily="34" charset="-128"/>
                  </a:rPr>
                  <a:t>p=1/2</a:t>
                </a:r>
                <a:r>
                  <a:rPr lang="ko-KR" altLang="en-US" sz="2800" dirty="0">
                    <a:latin typeface="Spoqa Han Sans Neo" panose="020B0500000000000000" pitchFamily="34" charset="-128"/>
                    <a:ea typeface="Spoqa Han Sans Neo" panose="020B0500000000000000" pitchFamily="34" charset="-128"/>
                  </a:rPr>
                  <a:t>인 베르누이 분포</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주사위를 던져 </a:t>
                </a:r>
                <a:r>
                  <a:rPr lang="en-US" altLang="ko-KR" sz="2800" dirty="0">
                    <a:latin typeface="Spoqa Han Sans Neo" panose="020B0500000000000000" pitchFamily="34" charset="-128"/>
                    <a:ea typeface="Spoqa Han Sans Neo" panose="020B0500000000000000" pitchFamily="34" charset="-128"/>
                  </a:rPr>
                  <a:t>3</a:t>
                </a:r>
                <a:r>
                  <a:rPr lang="ko-KR" altLang="en-US" sz="2800" dirty="0">
                    <a:latin typeface="Spoqa Han Sans Neo" panose="020B0500000000000000" pitchFamily="34" charset="-128"/>
                    <a:ea typeface="Spoqa Han Sans Neo" panose="020B0500000000000000" pitchFamily="34" charset="-128"/>
                  </a:rPr>
                  <a:t>의 배수</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p=1/3</a:t>
                </a:r>
                <a:r>
                  <a:rPr lang="ko-KR" altLang="en-US" sz="2800" dirty="0">
                    <a:latin typeface="Spoqa Han Sans Neo" panose="020B0500000000000000" pitchFamily="34" charset="-128"/>
                    <a:ea typeface="Spoqa Han Sans Neo" panose="020B0500000000000000" pitchFamily="34" charset="-128"/>
                  </a:rPr>
                  <a:t>인 베르누이 분포</a:t>
                </a:r>
                <a:r>
                  <a:rPr lang="en-US" altLang="ko-KR" sz="2800" dirty="0">
                    <a:latin typeface="Spoqa Han Sans Neo" panose="020B0500000000000000" pitchFamily="34" charset="-128"/>
                    <a:ea typeface="Spoqa Han Sans Neo" panose="020B0500000000000000" pitchFamily="34" charset="-128"/>
                  </a:rPr>
                  <a:t>!)</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4000" b="0" i="1" smtClean="0">
                          <a:latin typeface="Cambria Math" panose="02040503050406030204" pitchFamily="18" charset="0"/>
                          <a:ea typeface="Spoqa Han Sans Neo Bold" panose="020B0500000000000000" pitchFamily="34" charset="-128"/>
                        </a:rPr>
                        <m:t>𝑌</m:t>
                      </m:r>
                      <m:r>
                        <a:rPr lang="en-US" altLang="ko-Kore-KR" sz="4000" b="0" i="1" smtClean="0">
                          <a:latin typeface="Cambria Math" panose="02040503050406030204" pitchFamily="18" charset="0"/>
                          <a:ea typeface="Spoqa Han Sans Neo Bold" panose="020B0500000000000000" pitchFamily="34" charset="-128"/>
                        </a:rPr>
                        <m:t> ~ </m:t>
                      </m:r>
                      <m:r>
                        <a:rPr lang="en-US" altLang="ko-Kore-KR" sz="4000" b="0" i="1" smtClean="0">
                          <a:latin typeface="Cambria Math" panose="02040503050406030204" pitchFamily="18" charset="0"/>
                          <a:ea typeface="Spoqa Han Sans Neo Bold" panose="020B0500000000000000" pitchFamily="34" charset="-128"/>
                        </a:rPr>
                        <m:t>𝐵𝑒𝑟</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𝑝</m:t>
                          </m:r>
                        </m:e>
                      </m:d>
                      <m:r>
                        <a:rPr lang="en-US" altLang="ko-Kore-KR" sz="4000" b="0" i="1" smtClean="0">
                          <a:latin typeface="Cambria Math" panose="02040503050406030204" pitchFamily="18" charset="0"/>
                          <a:ea typeface="Spoqa Han Sans Neo Bold" panose="020B0500000000000000" pitchFamily="34" charset="-128"/>
                        </a:rPr>
                        <m:t>, </m:t>
                      </m:r>
                      <m:r>
                        <a:rPr lang="en-US" altLang="ko-Kore-KR" sz="4000" b="0" i="1" smtClean="0">
                          <a:latin typeface="Cambria Math" panose="02040503050406030204" pitchFamily="18" charset="0"/>
                          <a:ea typeface="Spoqa Han Sans Neo Bold" panose="020B0500000000000000" pitchFamily="34" charset="-128"/>
                        </a:rPr>
                        <m:t>𝑝</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𝜎</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oMath>
                  </m:oMathPara>
                </a14:m>
                <a:endParaRPr lang="en-US" altLang="ko-Kore-KR" sz="4000" b="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4000" b="0" i="1" smtClean="0">
                          <a:latin typeface="Cambria Math" panose="02040503050406030204" pitchFamily="18" charset="0"/>
                          <a:ea typeface="Spoqa Han Sans Neo Bold" panose="020B0500000000000000" pitchFamily="34" charset="-128"/>
                        </a:rPr>
                        <m:t>𝑃</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𝑌</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𝑦</m:t>
                          </m:r>
                        </m:e>
                        <m:e>
                          <m:r>
                            <a:rPr lang="en-US" altLang="ko-Kore-KR" sz="4000" b="0" i="1" smtClean="0">
                              <a:latin typeface="Cambria Math" panose="02040503050406030204" pitchFamily="18" charset="0"/>
                              <a:ea typeface="Spoqa Han Sans Neo Bold" panose="020B0500000000000000" pitchFamily="34" charset="-128"/>
                            </a:rPr>
                            <m:t>𝑋</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𝑥</m:t>
                          </m:r>
                        </m:e>
                      </m:d>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𝜎</m:t>
                      </m:r>
                      <m:sSup>
                        <m:sSupPr>
                          <m:ctrlPr>
                            <a:rPr lang="en-US" altLang="ko-Kore-KR" sz="4000" b="0" i="1" smtClean="0">
                              <a:latin typeface="Cambria Math" panose="02040503050406030204" pitchFamily="18" charset="0"/>
                              <a:ea typeface="Spoqa Han Sans Neo Bold" panose="020B0500000000000000" pitchFamily="34" charset="-128"/>
                            </a:rPr>
                          </m:ctrlPr>
                        </m:sSupPr>
                        <m:e>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e>
                        <m:sup>
                          <m:r>
                            <a:rPr lang="en-US" altLang="ko-Kore-KR" sz="4000" b="0" i="1" smtClean="0">
                              <a:latin typeface="Cambria Math" panose="02040503050406030204" pitchFamily="18" charset="0"/>
                              <a:ea typeface="Spoqa Han Sans Neo Bold" panose="020B0500000000000000" pitchFamily="34" charset="-128"/>
                            </a:rPr>
                            <m:t>𝑦</m:t>
                          </m:r>
                        </m:sup>
                      </m:sSup>
                      <m:r>
                        <a:rPr lang="en-US" altLang="ko-Kore-KR" sz="4000" b="0" i="1" smtClean="0">
                          <a:latin typeface="Cambria Math" panose="02040503050406030204" pitchFamily="18" charset="0"/>
                          <a:ea typeface="Spoqa Han Sans Neo Bold" panose="020B0500000000000000" pitchFamily="34" charset="-128"/>
                        </a:rPr>
                        <m:t>∗</m:t>
                      </m:r>
                      <m:sSup>
                        <m:sSupPr>
                          <m:ctrlPr>
                            <a:rPr lang="en-US" altLang="ko-Kore-KR" sz="4000" b="0" i="1" smtClean="0">
                              <a:latin typeface="Cambria Math" panose="02040503050406030204" pitchFamily="18" charset="0"/>
                              <a:ea typeface="Spoqa Han Sans Neo Bold" panose="020B0500000000000000" pitchFamily="34" charset="-128"/>
                            </a:rPr>
                          </m:ctrlPr>
                        </m:sSupPr>
                        <m:e>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1−</m:t>
                              </m:r>
                              <m:r>
                                <a:rPr lang="en-US" altLang="ko-Kore-KR" sz="4000" b="0" i="1" smtClean="0">
                                  <a:latin typeface="Cambria Math" panose="02040503050406030204" pitchFamily="18" charset="0"/>
                                  <a:ea typeface="Spoqa Han Sans Neo Bold" panose="020B0500000000000000" pitchFamily="34" charset="-128"/>
                                </a:rPr>
                                <m:t>𝜎</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e>
                          </m:d>
                        </m:e>
                        <m:sup>
                          <m:r>
                            <a:rPr lang="en-US" altLang="ko-Kore-KR" sz="4000" b="0" i="1" smtClean="0">
                              <a:latin typeface="Cambria Math" panose="02040503050406030204" pitchFamily="18" charset="0"/>
                              <a:ea typeface="Spoqa Han Sans Neo Bold" panose="020B0500000000000000" pitchFamily="34" charset="-128"/>
                            </a:rPr>
                            <m:t>1−</m:t>
                          </m:r>
                          <m:r>
                            <a:rPr lang="en-US" altLang="ko-Kore-KR" sz="4000" b="0" i="1" smtClean="0">
                              <a:latin typeface="Cambria Math" panose="02040503050406030204" pitchFamily="18" charset="0"/>
                              <a:ea typeface="Spoqa Han Sans Neo Bold" panose="020B0500000000000000" pitchFamily="34" charset="-128"/>
                            </a:rPr>
                            <m:t>𝑦</m:t>
                          </m:r>
                        </m:sup>
                      </m:sSup>
                    </m:oMath>
                  </m:oMathPara>
                </a14:m>
                <a:endParaRPr lang="en-US" altLang="ko-Kore-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가능도</a:t>
                </a:r>
                <a:r>
                  <a:rPr lang="en-US" altLang="ko-KR" sz="4000" dirty="0">
                    <a:latin typeface="Spoqa Han Sans Neo" panose="020B0500000000000000" pitchFamily="34" charset="-128"/>
                    <a:ea typeface="Spoqa Han Sans Neo" panose="020B0500000000000000" pitchFamily="34" charset="-128"/>
                  </a:rPr>
                  <a:t>(</a:t>
                </a:r>
                <a:r>
                  <a:rPr lang="en-US" altLang="ko-Kore-KR" sz="4000" dirty="0">
                    <a:latin typeface="Spoqa Han Sans Neo" panose="020B0500000000000000" pitchFamily="34" charset="-128"/>
                    <a:ea typeface="Spoqa Han Sans Neo" panose="020B0500000000000000" pitchFamily="34" charset="-128"/>
                  </a:rPr>
                  <a:t>Likelihood</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는</a:t>
                </a:r>
                <a:endParaRPr lang="en-US" altLang="ko-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m:rPr>
                          <m:sty m:val="p"/>
                        </m:rPr>
                        <a:rPr lang="en-US" altLang="ko-Kore-KR" sz="4000" i="1" smtClean="0">
                          <a:latin typeface="Cambria Math" panose="02040503050406030204" pitchFamily="18" charset="0"/>
                          <a:ea typeface="Spoqa Han Sans Neo Bold" panose="020B0500000000000000" pitchFamily="34" charset="-128"/>
                        </a:rPr>
                        <m:t>L</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e>
                      </m:d>
                      <m:r>
                        <a:rPr lang="en-US" altLang="ko-Kore-KR" sz="4000" b="0" i="1" smtClean="0">
                          <a:latin typeface="Cambria Math" panose="02040503050406030204" pitchFamily="18" charset="0"/>
                          <a:ea typeface="Spoqa Han Sans Neo Bold" panose="020B0500000000000000" pitchFamily="34" charset="-128"/>
                        </a:rPr>
                        <m:t>=</m:t>
                      </m:r>
                      <m:nary>
                        <m:naryPr>
                          <m:chr m:val="∏"/>
                          <m:supHide m:val="on"/>
                          <m:ctrlPr>
                            <a:rPr lang="en-US" altLang="ko-KR" sz="4000" i="1">
                              <a:latin typeface="Cambria Math" panose="02040503050406030204" pitchFamily="18" charset="0"/>
                              <a:ea typeface="Cambria Math" panose="02040503050406030204" pitchFamily="18" charset="0"/>
                            </a:rPr>
                          </m:ctrlPr>
                        </m:naryPr>
                        <m:sub>
                          <m:r>
                            <a:rPr lang="en-US" altLang="ko-KR" sz="4000" i="1">
                              <a:latin typeface="Cambria Math" panose="02040503050406030204" pitchFamily="18" charset="0"/>
                              <a:ea typeface="Cambria Math" panose="02040503050406030204" pitchFamily="18" charset="0"/>
                            </a:rPr>
                            <m:t>𝑖</m:t>
                          </m:r>
                        </m:sub>
                        <m:sup/>
                        <m:e>
                          <m:r>
                            <a:rPr lang="en-US" altLang="ko-Kore-KR" sz="4000" i="1">
                              <a:latin typeface="Cambria Math" panose="02040503050406030204" pitchFamily="18" charset="0"/>
                              <a:ea typeface="Spoqa Han Sans Neo Bold" panose="020B0500000000000000" pitchFamily="34" charset="-128"/>
                            </a:rPr>
                            <m:t>𝑃</m:t>
                          </m:r>
                          <m:d>
                            <m:dPr>
                              <m:endChr m:val="|"/>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𝑌</m:t>
                              </m:r>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r>
                                    <a:rPr lang="en-US" altLang="ko-Kore-KR" sz="4000" i="1">
                                      <a:latin typeface="Cambria Math" panose="02040503050406030204" pitchFamily="18" charset="0"/>
                                      <a:ea typeface="Spoqa Han Sans Neo Bold" panose="020B0500000000000000" pitchFamily="34" charset="-128"/>
                                    </a:rPr>
                                    <m:t>𝑦</m:t>
                                  </m:r>
                                </m:e>
                                <m:sup>
                                  <m:r>
                                    <a:rPr lang="en-US" altLang="ko-Kore-KR" sz="4000" i="1">
                                      <a:latin typeface="Cambria Math" panose="02040503050406030204" pitchFamily="18" charset="0"/>
                                      <a:ea typeface="Spoqa Han Sans Neo Bold" panose="020B0500000000000000" pitchFamily="34" charset="-128"/>
                                    </a:rPr>
                                    <m:t>𝑖</m:t>
                                  </m:r>
                                </m:sup>
                              </m:sSup>
                              <m:r>
                                <a:rPr lang="en-US" altLang="ko-Kore-KR" sz="4000" i="1">
                                  <a:latin typeface="Cambria Math" panose="02040503050406030204" pitchFamily="18" charset="0"/>
                                  <a:ea typeface="Spoqa Han Sans Neo Bold" panose="020B0500000000000000" pitchFamily="34" charset="-128"/>
                                </a:rPr>
                                <m:t> </m:t>
                              </m:r>
                            </m:e>
                          </m:d>
                          <m:r>
                            <a:rPr lang="en-US" altLang="ko-Kore-KR" sz="4000" i="1">
                              <a:latin typeface="Cambria Math" panose="02040503050406030204" pitchFamily="18" charset="0"/>
                              <a:ea typeface="Spoqa Han Sans Neo Bold" panose="020B0500000000000000" pitchFamily="34" charset="-128"/>
                            </a:rPr>
                            <m:t> </m:t>
                          </m:r>
                          <m:r>
                            <a:rPr lang="en-US" altLang="ko-Kore-KR" sz="4000" i="1">
                              <a:latin typeface="Cambria Math" panose="02040503050406030204" pitchFamily="18" charset="0"/>
                              <a:ea typeface="Spoqa Han Sans Neo Bold" panose="020B0500000000000000" pitchFamily="34" charset="-128"/>
                            </a:rPr>
                            <m:t>𝑋</m:t>
                          </m:r>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r>
                                <a:rPr lang="en-US" altLang="ko-Kore-KR" sz="4000" i="1">
                                  <a:latin typeface="Cambria Math" panose="02040503050406030204" pitchFamily="18" charset="0"/>
                                  <a:ea typeface="Spoqa Han Sans Neo Bold" panose="020B0500000000000000" pitchFamily="34" charset="-128"/>
                                </a:rPr>
                                <m:t>𝑥</m:t>
                              </m:r>
                            </m:e>
                            <m:sup>
                              <m:r>
                                <a:rPr lang="en-US" altLang="ko-Kore-KR" sz="4000" i="1">
                                  <a:latin typeface="Cambria Math" panose="02040503050406030204" pitchFamily="18" charset="0"/>
                                  <a:ea typeface="Spoqa Han Sans Neo Bold" panose="020B0500000000000000" pitchFamily="34" charset="-128"/>
                                </a:rPr>
                                <m:t>𝑖</m:t>
                              </m:r>
                            </m:sup>
                          </m:sSup>
                          <m:r>
                            <a:rPr lang="en-US" altLang="ko-Kore-KR" sz="4000" i="1">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m:t>
                          </m:r>
                          <m:nary>
                            <m:naryPr>
                              <m:chr m:val="∏"/>
                              <m:supHide m:val="on"/>
                              <m:ctrlPr>
                                <a:rPr lang="en-US" altLang="ko-KR" sz="4000" i="1">
                                  <a:latin typeface="Cambria Math" panose="02040503050406030204" pitchFamily="18" charset="0"/>
                                  <a:ea typeface="Cambria Math" panose="02040503050406030204" pitchFamily="18" charset="0"/>
                                </a:rPr>
                              </m:ctrlPr>
                            </m:naryPr>
                            <m:sub>
                              <m:r>
                                <a:rPr lang="en-US" altLang="ko-KR" sz="4000" i="1">
                                  <a:latin typeface="Cambria Math" panose="02040503050406030204" pitchFamily="18" charset="0"/>
                                  <a:ea typeface="Cambria Math" panose="02040503050406030204" pitchFamily="18" charset="0"/>
                                </a:rPr>
                                <m:t>𝑖</m:t>
                              </m:r>
                            </m:sub>
                            <m:sup/>
                            <m:e>
                              <m:r>
                                <a:rPr lang="en-US" altLang="ko-Kore-KR" sz="4000" i="1">
                                  <a:latin typeface="Cambria Math" panose="02040503050406030204" pitchFamily="18" charset="0"/>
                                  <a:ea typeface="Spoqa Han Sans Neo Bold" panose="020B0500000000000000" pitchFamily="34" charset="-128"/>
                                </a:rPr>
                                <m:t>𝜎</m:t>
                              </m:r>
                              <m:sSup>
                                <m:sSupPr>
                                  <m:ctrlPr>
                                    <a:rPr lang="en-US" altLang="ko-Kore-KR" sz="4000" i="1">
                                      <a:latin typeface="Cambria Math" panose="02040503050406030204" pitchFamily="18" charset="0"/>
                                      <a:ea typeface="Spoqa Han Sans Neo Bold" panose="020B0500000000000000" pitchFamily="34" charset="-128"/>
                                    </a:rPr>
                                  </m:ctrlPr>
                                </m:sSupPr>
                                <m:e>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𝜃</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𝑥</m:t>
                                          </m:r>
                                        </m:e>
                                        <m:sub>
                                          <m:r>
                                            <a:rPr lang="en-US" altLang="ko-Kore-KR" sz="4000" b="0" i="1" smtClean="0">
                                              <a:latin typeface="Cambria Math" panose="02040503050406030204" pitchFamily="18" charset="0"/>
                                              <a:ea typeface="Spoqa Han Sans Neo Bold" panose="020B0500000000000000" pitchFamily="34" charset="-128"/>
                                            </a:rPr>
                                            <m:t>𝑖</m:t>
                                          </m:r>
                                        </m:sub>
                                      </m:sSub>
                                    </m:e>
                                  </m:d>
                                </m:e>
                                <m:sup>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𝑦</m:t>
                                      </m:r>
                                    </m:e>
                                    <m:sub>
                                      <m:r>
                                        <a:rPr lang="en-US" altLang="ko-Kore-KR" sz="4000" b="0" i="1" smtClean="0">
                                          <a:latin typeface="Cambria Math" panose="02040503050406030204" pitchFamily="18" charset="0"/>
                                          <a:ea typeface="Spoqa Han Sans Neo Bold" panose="020B0500000000000000" pitchFamily="34" charset="-128"/>
                                        </a:rPr>
                                        <m:t>𝑖</m:t>
                                      </m:r>
                                    </m:sub>
                                  </m:sSub>
                                </m:sup>
                              </m:sSup>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1−</m:t>
                                      </m:r>
                                      <m:r>
                                        <a:rPr lang="en-US" altLang="ko-Kore-KR" sz="4000" i="1">
                                          <a:latin typeface="Cambria Math" panose="02040503050406030204" pitchFamily="18" charset="0"/>
                                          <a:ea typeface="Spoqa Han Sans Neo Bold" panose="020B0500000000000000" pitchFamily="34" charset="-128"/>
                                        </a:rPr>
                                        <m:t>𝜎</m:t>
                                      </m:r>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𝜃</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𝑥</m:t>
                                              </m:r>
                                            </m:e>
                                            <m:sub>
                                              <m:r>
                                                <a:rPr lang="en-US" altLang="ko-Kore-KR" sz="4000" b="0" i="1" smtClean="0">
                                                  <a:latin typeface="Cambria Math" panose="02040503050406030204" pitchFamily="18" charset="0"/>
                                                  <a:ea typeface="Spoqa Han Sans Neo Bold" panose="020B0500000000000000" pitchFamily="34" charset="-128"/>
                                                </a:rPr>
                                                <m:t>𝑖</m:t>
                                              </m:r>
                                            </m:sub>
                                          </m:sSub>
                                        </m:e>
                                      </m:d>
                                    </m:e>
                                  </m:d>
                                </m:e>
                                <m:sup>
                                  <m:r>
                                    <a:rPr lang="en-US" altLang="ko-Kore-KR" sz="4000" i="1">
                                      <a:latin typeface="Cambria Math" panose="02040503050406030204" pitchFamily="18" charset="0"/>
                                      <a:ea typeface="Spoqa Han Sans Neo Bold" panose="020B0500000000000000" pitchFamily="34" charset="-128"/>
                                    </a:rPr>
                                    <m:t>1−</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𝑦</m:t>
                                      </m:r>
                                    </m:e>
                                    <m:sub>
                                      <m:r>
                                        <a:rPr lang="en-US" altLang="ko-Kore-KR" sz="4000" b="0" i="1" smtClean="0">
                                          <a:latin typeface="Cambria Math" panose="02040503050406030204" pitchFamily="18" charset="0"/>
                                          <a:ea typeface="Spoqa Han Sans Neo Bold" panose="020B0500000000000000" pitchFamily="34" charset="-128"/>
                                        </a:rPr>
                                        <m:t>𝑖</m:t>
                                      </m:r>
                                    </m:sub>
                                  </m:sSub>
                                </m:sup>
                              </m:sSup>
                            </m:e>
                          </m:nary>
                        </m:e>
                      </m:nary>
                    </m:oMath>
                  </m:oMathPara>
                </a14:m>
                <a:endParaRPr lang="en-US" altLang="ko-Kore-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이 된다</a:t>
                </a:r>
                <a:r>
                  <a:rPr lang="en-US" altLang="ko-KR" sz="40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우리는 가능도</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우도</a:t>
                </a:r>
                <a:r>
                  <a:rPr lang="en-US" altLang="ko-KR" sz="4000" dirty="0">
                    <a:latin typeface="Spoqa Han Sans Neo" panose="020B0500000000000000" pitchFamily="34" charset="-128"/>
                    <a:ea typeface="Spoqa Han Sans Neo" panose="020B0500000000000000" pitchFamily="34" charset="-128"/>
                  </a:rPr>
                  <a:t>)</a:t>
                </a:r>
                <a:r>
                  <a:rPr lang="ko-KR" altLang="en-US" sz="4000" dirty="0" err="1">
                    <a:latin typeface="Spoqa Han Sans Neo" panose="020B0500000000000000" pitchFamily="34" charset="-128"/>
                    <a:ea typeface="Spoqa Han Sans Neo" panose="020B0500000000000000" pitchFamily="34" charset="-128"/>
                  </a:rPr>
                  <a:t>를</a:t>
                </a:r>
                <a:r>
                  <a:rPr lang="ko-KR" altLang="en-US" sz="4000" dirty="0">
                    <a:latin typeface="Spoqa Han Sans Neo" panose="020B0500000000000000" pitchFamily="34" charset="-128"/>
                    <a:ea typeface="Spoqa Han Sans Neo" panose="020B0500000000000000" pitchFamily="34" charset="-128"/>
                  </a:rPr>
                  <a:t> 최대로 하는 최적의 </a:t>
                </a:r>
                <a14:m>
                  <m:oMath xmlns:m="http://schemas.openxmlformats.org/officeDocument/2006/math">
                    <m:r>
                      <a:rPr lang="en-US" altLang="ko-Kore-KR" sz="4000" i="1">
                        <a:latin typeface="Cambria Math" panose="02040503050406030204" pitchFamily="18" charset="0"/>
                        <a:ea typeface="Spoqa Han Sans Neo Bold" panose="020B0500000000000000" pitchFamily="34" charset="-128"/>
                      </a:rPr>
                      <m:t>𝜃</m:t>
                    </m:r>
                  </m:oMath>
                </a14:m>
                <a:r>
                  <a:rPr lang="ko-KR" altLang="en-US" sz="4000" dirty="0" err="1">
                    <a:latin typeface="Spoqa Han Sans Neo" panose="020B0500000000000000" pitchFamily="34" charset="-128"/>
                    <a:ea typeface="Spoqa Han Sans Neo" panose="020B0500000000000000" pitchFamily="34" charset="-128"/>
                  </a:rPr>
                  <a:t>를</a:t>
                </a:r>
                <a:r>
                  <a:rPr lang="ko-KR" altLang="en-US" sz="4000" dirty="0">
                    <a:latin typeface="Spoqa Han Sans Neo" panose="020B0500000000000000" pitchFamily="34" charset="-128"/>
                    <a:ea typeface="Spoqa Han Sans Neo" panose="020B0500000000000000" pitchFamily="34" charset="-128"/>
                  </a:rPr>
                  <a:t> 구하는 것이 목표이다</a:t>
                </a:r>
                <a:r>
                  <a:rPr lang="en-US" altLang="ko-KR" sz="4000" dirty="0">
                    <a:latin typeface="Spoqa Han Sans Neo" panose="020B0500000000000000" pitchFamily="34" charset="-128"/>
                    <a:ea typeface="Spoqa Han Sans Neo" panose="020B0500000000000000" pitchFamily="34" charset="-128"/>
                  </a:rPr>
                  <a:t>!</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7" y="3617640"/>
                <a:ext cx="18427495" cy="9728689"/>
              </a:xfrm>
              <a:prstGeom prst="rect">
                <a:avLst/>
              </a:prstGeom>
              <a:blipFill>
                <a:blip r:embed="rId4"/>
                <a:stretch>
                  <a:fillRect l="-1588" t="-1692" b="-2130"/>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55423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로그 </a:t>
            </a:r>
            <a:r>
              <a:rPr lang="ko-KR" altLang="en-US" dirty="0" err="1">
                <a:latin typeface="맑은 고딕" panose="020B0503020000020004" pitchFamily="50" charset="-127"/>
                <a:ea typeface="맑은 고딕" panose="020B0503020000020004" pitchFamily="50" charset="-127"/>
              </a:rPr>
              <a:t>우도법</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(Log Likelihood)</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213623"/>
                <a:ext cx="20969882" cy="9627059"/>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m:rPr>
                          <m:sty m:val="p"/>
                        </m:rPr>
                        <a:rPr lang="en-US" altLang="ko-Kore-KR" sz="3600" i="1" smtClean="0">
                          <a:latin typeface="Cambria Math" panose="02040503050406030204" pitchFamily="18" charset="0"/>
                          <a:ea typeface="Spoqa Han Sans Neo Bold" panose="020B0500000000000000" pitchFamily="34" charset="-128"/>
                        </a:rPr>
                        <m:t>L</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e>
                      </m:d>
                      <m:r>
                        <a:rPr lang="en-US" altLang="ko-Kore-KR" sz="3600" i="1">
                          <a:latin typeface="Cambria Math" panose="02040503050406030204" pitchFamily="18" charset="0"/>
                          <a:ea typeface="Spoqa Han Sans Neo Bold" panose="020B0500000000000000" pitchFamily="34" charset="-128"/>
                        </a:rPr>
                        <m:t>=</m:t>
                      </m:r>
                      <m:nary>
                        <m:naryPr>
                          <m:chr m:val="∏"/>
                          <m:supHide m:val="on"/>
                          <m:ctrlPr>
                            <a:rPr lang="en-US" altLang="ko-KR" sz="3600" i="1">
                              <a:latin typeface="Cambria Math" panose="02040503050406030204" pitchFamily="18" charset="0"/>
                              <a:ea typeface="Cambria Math" panose="02040503050406030204" pitchFamily="18" charset="0"/>
                            </a:rPr>
                          </m:ctrlPr>
                        </m:naryPr>
                        <m:sub>
                          <m:r>
                            <a:rPr lang="en-US" altLang="ko-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Spoqa Han Sans Neo Bold" panose="020B0500000000000000" pitchFamily="34" charset="-128"/>
                            </a:rPr>
                            <m:t>𝑃</m:t>
                          </m:r>
                          <m:d>
                            <m:dPr>
                              <m:endChr m:val="|"/>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𝑌</m:t>
                              </m:r>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r>
                                    <a:rPr lang="en-US" altLang="ko-Kore-KR" sz="3600" i="1">
                                      <a:latin typeface="Cambria Math" panose="02040503050406030204" pitchFamily="18" charset="0"/>
                                      <a:ea typeface="Spoqa Han Sans Neo Bold" panose="020B0500000000000000" pitchFamily="34" charset="-128"/>
                                    </a:rPr>
                                    <m:t>𝑦</m:t>
                                  </m:r>
                                </m:e>
                                <m:sup>
                                  <m:r>
                                    <a:rPr lang="en-US" altLang="ko-Kore-KR" sz="3600" i="1">
                                      <a:latin typeface="Cambria Math" panose="02040503050406030204" pitchFamily="18" charset="0"/>
                                      <a:ea typeface="Spoqa Han Sans Neo Bold" panose="020B0500000000000000" pitchFamily="34" charset="-128"/>
                                    </a:rPr>
                                    <m:t>𝑖</m:t>
                                  </m:r>
                                </m:sup>
                              </m:sSup>
                              <m:r>
                                <a:rPr lang="en-US" altLang="ko-Kore-KR" sz="3600" i="1">
                                  <a:latin typeface="Cambria Math" panose="02040503050406030204" pitchFamily="18" charset="0"/>
                                  <a:ea typeface="Spoqa Han Sans Neo Bold" panose="020B0500000000000000" pitchFamily="34" charset="-128"/>
                                </a:rPr>
                                <m:t> </m:t>
                              </m:r>
                            </m:e>
                          </m:d>
                          <m:r>
                            <a:rPr lang="en-US" altLang="ko-Kore-KR" sz="3600" i="1">
                              <a:latin typeface="Cambria Math" panose="02040503050406030204" pitchFamily="18" charset="0"/>
                              <a:ea typeface="Spoqa Han Sans Neo Bold" panose="020B0500000000000000" pitchFamily="34" charset="-128"/>
                            </a:rPr>
                            <m:t> </m:t>
                          </m:r>
                          <m:r>
                            <a:rPr lang="en-US" altLang="ko-Kore-KR" sz="3600" i="1">
                              <a:latin typeface="Cambria Math" panose="02040503050406030204" pitchFamily="18" charset="0"/>
                              <a:ea typeface="Spoqa Han Sans Neo Bold" panose="020B0500000000000000" pitchFamily="34" charset="-128"/>
                            </a:rPr>
                            <m:t>𝑋</m:t>
                          </m:r>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r>
                                <a:rPr lang="en-US" altLang="ko-Kore-KR" sz="3600" i="1">
                                  <a:latin typeface="Cambria Math" panose="02040503050406030204" pitchFamily="18" charset="0"/>
                                  <a:ea typeface="Spoqa Han Sans Neo Bold" panose="020B0500000000000000" pitchFamily="34" charset="-128"/>
                                </a:rPr>
                                <m:t>𝑥</m:t>
                              </m:r>
                            </m:e>
                            <m:sup>
                              <m:r>
                                <a:rPr lang="en-US" altLang="ko-Kore-KR" sz="3600" i="1">
                                  <a:latin typeface="Cambria Math" panose="02040503050406030204" pitchFamily="18" charset="0"/>
                                  <a:ea typeface="Spoqa Han Sans Neo Bold" panose="020B0500000000000000" pitchFamily="34" charset="-128"/>
                                </a:rPr>
                                <m:t>𝑖</m:t>
                              </m:r>
                            </m:sup>
                          </m:sSup>
                          <m:r>
                            <a:rPr lang="en-US" altLang="ko-Kore-KR" sz="3600" i="1">
                              <a:latin typeface="Cambria Math" panose="02040503050406030204" pitchFamily="18" charset="0"/>
                              <a:ea typeface="Spoqa Han Sans Neo Bold" panose="020B0500000000000000" pitchFamily="34" charset="-128"/>
                            </a:rPr>
                            <m:t>)=</m:t>
                          </m:r>
                          <m:nary>
                            <m:naryPr>
                              <m:chr m:val="∏"/>
                              <m:supHide m:val="on"/>
                              <m:ctrlPr>
                                <a:rPr lang="en-US" altLang="ko-KR" sz="3600" i="1">
                                  <a:latin typeface="Cambria Math" panose="02040503050406030204" pitchFamily="18" charset="0"/>
                                  <a:ea typeface="Cambria Math" panose="02040503050406030204" pitchFamily="18" charset="0"/>
                                </a:rPr>
                              </m:ctrlPr>
                            </m:naryPr>
                            <m:sub>
                              <m:r>
                                <a:rPr lang="en-US" altLang="ko-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Spoqa Han Sans Neo Bold" panose="020B0500000000000000" pitchFamily="34" charset="-128"/>
                                </a:rPr>
                                <m:t>𝜎</m:t>
                              </m:r>
                              <m:sSup>
                                <m:sSupPr>
                                  <m:ctrlPr>
                                    <a:rPr lang="en-US" altLang="ko-Kore-KR" sz="3600" i="1">
                                      <a:latin typeface="Cambria Math" panose="02040503050406030204" pitchFamily="18" charset="0"/>
                                      <a:ea typeface="Spoqa Han Sans Neo Bold" panose="020B0500000000000000" pitchFamily="34" charset="-128"/>
                                    </a:rPr>
                                  </m:ctrlPr>
                                </m:sSupPr>
                                <m:e>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𝑥</m:t>
                                          </m:r>
                                        </m:e>
                                        <m:sub>
                                          <m:r>
                                            <a:rPr lang="en-US" altLang="ko-Kore-KR" sz="3600" i="1">
                                              <a:latin typeface="Cambria Math" panose="02040503050406030204" pitchFamily="18" charset="0"/>
                                              <a:ea typeface="Spoqa Han Sans Neo Bold" panose="020B0500000000000000" pitchFamily="34" charset="-128"/>
                                            </a:rPr>
                                            <m:t>𝑖</m:t>
                                          </m:r>
                                        </m:sub>
                                      </m:sSub>
                                    </m:e>
                                  </m:d>
                                </m:e>
                                <m:sup>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𝑦</m:t>
                                      </m:r>
                                    </m:e>
                                    <m:sub>
                                      <m:r>
                                        <a:rPr lang="en-US" altLang="ko-Kore-KR" sz="3600" i="1">
                                          <a:latin typeface="Cambria Math" panose="02040503050406030204" pitchFamily="18" charset="0"/>
                                          <a:ea typeface="Spoqa Han Sans Neo Bold" panose="020B0500000000000000" pitchFamily="34" charset="-128"/>
                                        </a:rPr>
                                        <m:t>𝑖</m:t>
                                      </m:r>
                                    </m:sub>
                                  </m:sSub>
                                </m:sup>
                              </m:sSup>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1−</m:t>
                                      </m:r>
                                      <m:r>
                                        <a:rPr lang="en-US" altLang="ko-Kore-KR" sz="3600" i="1">
                                          <a:latin typeface="Cambria Math" panose="02040503050406030204" pitchFamily="18" charset="0"/>
                                          <a:ea typeface="Spoqa Han Sans Neo Bold" panose="020B0500000000000000" pitchFamily="34" charset="-128"/>
                                        </a:rPr>
                                        <m:t>𝜎</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𝑥</m:t>
                                              </m:r>
                                            </m:e>
                                            <m:sub>
                                              <m:r>
                                                <a:rPr lang="en-US" altLang="ko-Kore-KR" sz="3600" i="1">
                                                  <a:latin typeface="Cambria Math" panose="02040503050406030204" pitchFamily="18" charset="0"/>
                                                  <a:ea typeface="Spoqa Han Sans Neo Bold" panose="020B0500000000000000" pitchFamily="34" charset="-128"/>
                                                </a:rPr>
                                                <m:t>𝑖</m:t>
                                              </m:r>
                                            </m:sub>
                                          </m:sSub>
                                        </m:e>
                                      </m:d>
                                    </m:e>
                                  </m:d>
                                </m:e>
                                <m:sup>
                                  <m:r>
                                    <a:rPr lang="en-US" altLang="ko-Kore-KR" sz="3600" i="1">
                                      <a:latin typeface="Cambria Math" panose="02040503050406030204" pitchFamily="18" charset="0"/>
                                      <a:ea typeface="Spoqa Han Sans Neo Bold" panose="020B0500000000000000" pitchFamily="34" charset="-128"/>
                                    </a:rPr>
                                    <m:t>1−</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𝑦</m:t>
                                      </m:r>
                                    </m:e>
                                    <m:sub>
                                      <m:r>
                                        <a:rPr lang="en-US" altLang="ko-Kore-KR" sz="3600" i="1">
                                          <a:latin typeface="Cambria Math" panose="02040503050406030204" pitchFamily="18" charset="0"/>
                                          <a:ea typeface="Spoqa Han Sans Neo Bold" panose="020B0500000000000000" pitchFamily="34" charset="-128"/>
                                        </a:rPr>
                                        <m:t>𝑖</m:t>
                                      </m:r>
                                    </m:sub>
                                  </m:sSub>
                                </m:sup>
                              </m:sSup>
                            </m:e>
                          </m:nary>
                        </m:e>
                      </m:nary>
                    </m:oMath>
                  </m:oMathPara>
                </a14:m>
                <a:endParaRPr lang="en-US" altLang="ko-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은 계산하기 힘드므로</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log</a:t>
                </a:r>
                <a:r>
                  <a:rPr lang="ko-KR" altLang="en-US" sz="3600" dirty="0" err="1">
                    <a:latin typeface="Spoqa Han Sans Neo" panose="020B0500000000000000" pitchFamily="34" charset="-128"/>
                    <a:ea typeface="Spoqa Han Sans Neo" panose="020B0500000000000000" pitchFamily="34" charset="-128"/>
                  </a:rPr>
                  <a:t>를</a:t>
                </a:r>
                <a:r>
                  <a:rPr lang="ko-KR" altLang="en-US" sz="3600" dirty="0">
                    <a:latin typeface="Spoqa Han Sans Neo" panose="020B0500000000000000" pitchFamily="34" charset="-128"/>
                    <a:ea typeface="Spoqa Han Sans Neo" panose="020B0500000000000000" pitchFamily="34" charset="-128"/>
                  </a:rPr>
                  <a:t> </a:t>
                </a:r>
                <a:r>
                  <a:rPr lang="ko-KR" altLang="en-US" sz="3600" dirty="0" err="1">
                    <a:latin typeface="Spoqa Han Sans Neo" panose="020B0500000000000000" pitchFamily="34" charset="-128"/>
                    <a:ea typeface="Spoqa Han Sans Neo" panose="020B0500000000000000" pitchFamily="34" charset="-128"/>
                  </a:rPr>
                  <a:t>씌어주면</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ore-KR" sz="3600" b="0" i="1" smtClean="0">
                              <a:latin typeface="Cambria Math" panose="02040503050406030204" pitchFamily="18" charset="0"/>
                              <a:ea typeface="Spoqa Han Sans Neo Bold" panose="020B0500000000000000" pitchFamily="34" charset="-128"/>
                            </a:rPr>
                          </m:ctrlPr>
                        </m:funcPr>
                        <m:fName>
                          <m:r>
                            <m:rPr>
                              <m:sty m:val="p"/>
                            </m:rPr>
                            <a:rPr lang="en-US" altLang="ko-Kore-KR" sz="3600" b="0" i="0" smtClean="0">
                              <a:latin typeface="Cambria Math" panose="02040503050406030204" pitchFamily="18" charset="0"/>
                              <a:ea typeface="Spoqa Han Sans Neo Bold" panose="020B0500000000000000" pitchFamily="34" charset="-128"/>
                            </a:rPr>
                            <m:t>log</m:t>
                          </m:r>
                        </m:fName>
                        <m:e>
                          <m:d>
                            <m:dPr>
                              <m:ctrlPr>
                                <a:rPr lang="en-US" altLang="ko-Kore-KR" sz="3600" b="0" i="1" smtClean="0">
                                  <a:latin typeface="Cambria Math" panose="02040503050406030204" pitchFamily="18" charset="0"/>
                                  <a:ea typeface="Spoqa Han Sans Neo Bold" panose="020B0500000000000000" pitchFamily="34" charset="-128"/>
                                </a:rPr>
                              </m:ctrlPr>
                            </m:dPr>
                            <m:e>
                              <m:r>
                                <m:rPr>
                                  <m:sty m:val="p"/>
                                </m:rPr>
                                <a:rPr lang="en-US" altLang="ko-Kore-KR" sz="3600" i="1">
                                  <a:latin typeface="Cambria Math" panose="02040503050406030204" pitchFamily="18" charset="0"/>
                                  <a:ea typeface="Spoqa Han Sans Neo Bold" panose="020B0500000000000000" pitchFamily="34" charset="-128"/>
                                </a:rPr>
                                <m:t>L</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e>
                              </m:d>
                            </m:e>
                          </m:d>
                        </m:e>
                      </m:func>
                      <m:r>
                        <a:rPr lang="en-US" altLang="ko-Kore-KR" sz="3600" i="1">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 </m:t>
                      </m:r>
                      <m:nary>
                        <m:naryPr>
                          <m:chr m:val="∑"/>
                          <m:supHide m:val="on"/>
                          <m:ctrlPr>
                            <a:rPr lang="en-US" altLang="ko-Kore-KR" sz="3600" b="0" i="1" smtClean="0">
                              <a:latin typeface="Cambria Math" panose="02040503050406030204" pitchFamily="18" charset="0"/>
                              <a:ea typeface="Cambria Math" panose="02040503050406030204" pitchFamily="18" charset="0"/>
                            </a:rPr>
                          </m:ctrlPr>
                        </m:naryPr>
                        <m:sub>
                          <m:r>
                            <a:rPr lang="en-US" altLang="ko-Kore-KR" sz="3600" b="0" i="1" smtClean="0">
                              <a:latin typeface="Cambria Math" panose="02040503050406030204" pitchFamily="18" charset="0"/>
                              <a:ea typeface="Cambria Math" panose="02040503050406030204" pitchFamily="18" charset="0"/>
                            </a:rPr>
                            <m:t>𝑖</m:t>
                          </m:r>
                        </m:sub>
                        <m:sup/>
                        <m:e>
                          <m:r>
                            <a:rPr lang="en-US" altLang="ko-Kore-KR" sz="3600" b="0" i="1" smtClean="0">
                              <a:latin typeface="Cambria Math" panose="02040503050406030204" pitchFamily="18" charset="0"/>
                              <a:ea typeface="Cambria Math" panose="02040503050406030204" pitchFamily="18" charset="0"/>
                            </a:rPr>
                            <m:t>[</m:t>
                          </m:r>
                          <m:sSub>
                            <m:sSubPr>
                              <m:ctrlPr>
                                <a:rPr lang="en-US" altLang="ko-Kore-KR" sz="3600" b="0" i="1" smtClean="0">
                                  <a:latin typeface="Cambria Math" panose="02040503050406030204" pitchFamily="18" charset="0"/>
                                  <a:ea typeface="Cambria Math" panose="02040503050406030204" pitchFamily="18" charset="0"/>
                                </a:rPr>
                              </m:ctrlPr>
                            </m:sSubPr>
                            <m:e>
                              <m:r>
                                <m:rPr>
                                  <m:sty m:val="p"/>
                                </m:rPr>
                                <a:rPr lang="en-US" altLang="ko-Kore-KR" sz="3600" b="0" i="0" smtClean="0">
                                  <a:latin typeface="Cambria Math" panose="02040503050406030204" pitchFamily="18" charset="0"/>
                                  <a:ea typeface="Cambria Math" panose="02040503050406030204" pitchFamily="18" charset="0"/>
                                </a:rPr>
                                <m:t>y</m:t>
                              </m:r>
                            </m:e>
                            <m:sub>
                              <m:r>
                                <m:rPr>
                                  <m:sty m:val="p"/>
                                </m:rPr>
                                <a:rPr lang="en-US" altLang="ko-Kore-KR" sz="3600" b="0" i="0" smtClean="0">
                                  <a:latin typeface="Cambria Math" panose="02040503050406030204" pitchFamily="18" charset="0"/>
                                  <a:ea typeface="Cambria Math" panose="02040503050406030204" pitchFamily="18" charset="0"/>
                                </a:rPr>
                                <m:t>i</m:t>
                              </m:r>
                            </m:sub>
                          </m:sSub>
                          <m:r>
                            <m:rPr>
                              <m:sty m:val="p"/>
                            </m:rPr>
                            <a:rPr lang="en-US" altLang="ko-Kore-KR" sz="3600" b="0" i="0" smtClean="0">
                              <a:latin typeface="Cambria Math" panose="02040503050406030204" pitchFamily="18" charset="0"/>
                              <a:ea typeface="Cambria Math" panose="02040503050406030204" pitchFamily="18" charset="0"/>
                            </a:rPr>
                            <m:t>log</m:t>
                          </m:r>
                          <m:r>
                            <a:rPr lang="en-US" altLang="ko-Kore-KR" sz="3600" b="0" i="1" smtClean="0">
                              <a:latin typeface="Cambria Math" panose="02040503050406030204" pitchFamily="18" charset="0"/>
                              <a:ea typeface="Cambria Math" panose="02040503050406030204" pitchFamily="18" charset="0"/>
                            </a:rPr>
                            <m:t>⁡(</m:t>
                          </m:r>
                          <m:r>
                            <a:rPr lang="en-US" altLang="ko-Kore-KR" sz="3600" b="0" i="1" smtClean="0">
                              <a:latin typeface="Cambria Math" panose="02040503050406030204" pitchFamily="18" charset="0"/>
                              <a:ea typeface="Cambria Math" panose="02040503050406030204" pitchFamily="18" charset="0"/>
                            </a:rPr>
                            <m:t>𝜎</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𝜃</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𝑥</m:t>
                                  </m:r>
                                </m:e>
                                <m:sub>
                                  <m:r>
                                    <a:rPr lang="en-US" altLang="ko-Kore-KR" sz="3600" b="0" i="1" smtClean="0">
                                      <a:latin typeface="Cambria Math" panose="02040503050406030204" pitchFamily="18" charset="0"/>
                                      <a:ea typeface="Cambria Math" panose="02040503050406030204" pitchFamily="18" charset="0"/>
                                    </a:rPr>
                                    <m:t>𝑖</m:t>
                                  </m:r>
                                </m:sub>
                              </m:sSub>
                            </m:e>
                          </m:d>
                          <m:r>
                            <a:rPr lang="en-US" altLang="ko-Kore-KR" sz="3600" b="0" i="1" smtClean="0">
                              <a:latin typeface="Cambria Math" panose="02040503050406030204" pitchFamily="18" charset="0"/>
                              <a:ea typeface="Cambria Math" panose="02040503050406030204" pitchFamily="18" charset="0"/>
                            </a:rPr>
                            <m:t>+</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1−</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𝑦</m:t>
                                  </m:r>
                                </m:e>
                                <m:sub>
                                  <m:r>
                                    <a:rPr lang="en-US" altLang="ko-Kore-KR" sz="3600" b="0" i="1" smtClean="0">
                                      <a:latin typeface="Cambria Math" panose="02040503050406030204" pitchFamily="18" charset="0"/>
                                      <a:ea typeface="Cambria Math" panose="02040503050406030204" pitchFamily="18" charset="0"/>
                                    </a:rPr>
                                    <m:t>𝑖</m:t>
                                  </m:r>
                                </m:sub>
                              </m:sSub>
                            </m:e>
                          </m:d>
                          <m:func>
                            <m:funcPr>
                              <m:ctrlPr>
                                <a:rPr lang="en-US" altLang="ko-Kore-KR" sz="3600" b="0" i="1" smtClean="0">
                                  <a:latin typeface="Cambria Math" panose="02040503050406030204" pitchFamily="18" charset="0"/>
                                  <a:ea typeface="Cambria Math" panose="02040503050406030204" pitchFamily="18" charset="0"/>
                                </a:rPr>
                              </m:ctrlPr>
                            </m:funcPr>
                            <m:fName>
                              <m:r>
                                <m:rPr>
                                  <m:sty m:val="p"/>
                                </m:rPr>
                                <a:rPr lang="en-US" altLang="ko-Kore-KR" sz="3600" b="0" i="0" smtClean="0">
                                  <a:latin typeface="Cambria Math" panose="02040503050406030204" pitchFamily="18" charset="0"/>
                                  <a:ea typeface="Cambria Math" panose="02040503050406030204" pitchFamily="18" charset="0"/>
                                </a:rPr>
                                <m:t>log</m:t>
                              </m:r>
                            </m:fName>
                            <m:e>
                              <m:r>
                                <a:rPr lang="en-US" altLang="ko-Kore-KR" sz="3600" b="0" i="1" smtClean="0">
                                  <a:latin typeface="Cambria Math" panose="02040503050406030204" pitchFamily="18" charset="0"/>
                                  <a:ea typeface="Cambria Math" panose="02040503050406030204" pitchFamily="18" charset="0"/>
                                </a:rPr>
                                <m:t>(1−</m:t>
                              </m:r>
                              <m:r>
                                <a:rPr lang="en-US" altLang="ko-Kore-KR" sz="3600" b="0" i="1" smtClean="0">
                                  <a:latin typeface="Cambria Math" panose="02040503050406030204" pitchFamily="18" charset="0"/>
                                  <a:ea typeface="Cambria Math" panose="02040503050406030204" pitchFamily="18" charset="0"/>
                                </a:rPr>
                                <m:t>𝜎</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𝜃</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𝑥</m:t>
                                      </m:r>
                                    </m:e>
                                    <m:sub>
                                      <m:r>
                                        <a:rPr lang="en-US" altLang="ko-Kore-KR" sz="3600" b="0" i="1" smtClean="0">
                                          <a:latin typeface="Cambria Math" panose="02040503050406030204" pitchFamily="18" charset="0"/>
                                          <a:ea typeface="Cambria Math" panose="02040503050406030204" pitchFamily="18" charset="0"/>
                                        </a:rPr>
                                        <m:t>𝑖</m:t>
                                      </m:r>
                                    </m:sub>
                                  </m:sSub>
                                </m:e>
                              </m:d>
                              <m:r>
                                <a:rPr lang="en-US" altLang="ko-Kore-KR" sz="3600" b="0" i="1" smtClean="0">
                                  <a:latin typeface="Cambria Math" panose="02040503050406030204" pitchFamily="18" charset="0"/>
                                  <a:ea typeface="Cambria Math" panose="02040503050406030204" pitchFamily="18" charset="0"/>
                                </a:rPr>
                                <m:t>)</m:t>
                              </m:r>
                            </m:e>
                          </m:func>
                          <m:r>
                            <a:rPr lang="en-US" altLang="ko-Kore-KR" sz="3600" b="0" i="1" smtClean="0">
                              <a:latin typeface="Cambria Math" panose="02040503050406030204" pitchFamily="18" charset="0"/>
                              <a:ea typeface="Cambria Math" panose="02040503050406030204" pitchFamily="18" charset="0"/>
                            </a:rPr>
                            <m:t>]</m:t>
                          </m:r>
                        </m:e>
                      </m:nary>
                    </m:oMath>
                  </m:oMathPara>
                </a14:m>
                <a:endParaRPr lang="en-US" altLang="ko-Kore-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가 된다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본 함수를 </a:t>
                </a:r>
                <a:r>
                  <a:rPr lang="en-US" altLang="ko-KR" sz="3600" dirty="0">
                    <a:latin typeface="Spoqa Han Sans Neo" panose="020B0500000000000000" pitchFamily="34" charset="-128"/>
                    <a:ea typeface="Spoqa Han Sans Neo" panose="020B0500000000000000" pitchFamily="34" charset="-128"/>
                  </a:rPr>
                  <a:t>maximizing</a:t>
                </a:r>
                <a:r>
                  <a:rPr lang="ko-KR" altLang="en-US" sz="3600" dirty="0">
                    <a:latin typeface="Spoqa Han Sans Neo" panose="020B0500000000000000" pitchFamily="34" charset="-128"/>
                    <a:ea typeface="Spoqa Han Sans Neo" panose="020B0500000000000000" pitchFamily="34" charset="-128"/>
                  </a:rPr>
                  <a:t>하기보다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음수로 취해 줄이는 방향의 손실 함수</a:t>
                </a:r>
                <a:r>
                  <a:rPr lang="en-US" altLang="ko-KR" sz="3600" dirty="0">
                    <a:latin typeface="Spoqa Han Sans Neo" panose="020B0500000000000000" pitchFamily="34" charset="-128"/>
                    <a:ea typeface="Spoqa Han Sans Neo" panose="020B0500000000000000" pitchFamily="34" charset="-128"/>
                  </a:rPr>
                  <a:t>(loss function)</a:t>
                </a:r>
                <a:r>
                  <a:rPr lang="ko-KR" altLang="en-US" sz="3600" dirty="0" err="1">
                    <a:latin typeface="Spoqa Han Sans Neo" panose="020B0500000000000000" pitchFamily="34" charset="-128"/>
                    <a:ea typeface="Spoqa Han Sans Neo" panose="020B0500000000000000" pitchFamily="34" charset="-128"/>
                  </a:rPr>
                  <a:t>으로</a:t>
                </a:r>
                <a:r>
                  <a:rPr lang="ko-KR" altLang="en-US" sz="3600" dirty="0">
                    <a:latin typeface="Spoqa Han Sans Neo" panose="020B0500000000000000" pitchFamily="34" charset="-128"/>
                    <a:ea typeface="Spoqa Han Sans Neo" panose="020B0500000000000000" pitchFamily="34" charset="-128"/>
                  </a:rPr>
                  <a:t> 되면</a:t>
                </a:r>
                <a:r>
                  <a:rPr lang="en-US" altLang="ko-KR" sz="3600" dirty="0">
                    <a:latin typeface="Spoqa Han Sans Neo" panose="020B0500000000000000" pitchFamily="34" charset="-128"/>
                    <a:ea typeface="Spoqa Han Sans Neo" panose="020B0500000000000000" pitchFamily="34" charset="-128"/>
                  </a:rPr>
                  <a:t>, </a:t>
                </a:r>
                <a:r>
                  <a:rPr lang="en-US" altLang="ko-KR" sz="3600" b="1" dirty="0">
                    <a:latin typeface="맑은 고딕" panose="020B0503020000020004" pitchFamily="50" charset="-127"/>
                    <a:ea typeface="맑은 고딕" panose="020B0503020000020004" pitchFamily="50" charset="-127"/>
                  </a:rPr>
                  <a:t>negative log-likelihood</a:t>
                </a:r>
                <a:r>
                  <a:rPr lang="ko-KR" altLang="en-US" sz="3600" b="1" dirty="0">
                    <a:latin typeface="맑은 고딕" panose="020B0503020000020004" pitchFamily="50" charset="-127"/>
                    <a:ea typeface="맑은 고딕" panose="020B0503020000020004" pitchFamily="50" charset="-127"/>
                  </a:rPr>
                  <a:t>함수</a:t>
                </a:r>
                <a:r>
                  <a:rPr lang="ko-KR" altLang="en-US" sz="3600" dirty="0">
                    <a:latin typeface="Spoqa Han Sans Neo" panose="020B0500000000000000" pitchFamily="34" charset="-128"/>
                    <a:ea typeface="Spoqa Han Sans Neo" panose="020B0500000000000000" pitchFamily="34" charset="-128"/>
                  </a:rPr>
                  <a:t>가 된다</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ore-KR" sz="3600" b="0" i="1" smtClean="0">
                              <a:latin typeface="Cambria Math" panose="02040503050406030204" pitchFamily="18" charset="0"/>
                              <a:ea typeface="Spoqa Han Sans Neo Bold" panose="020B0500000000000000" pitchFamily="34" charset="-128"/>
                            </a:rPr>
                          </m:ctrlPr>
                        </m:funcPr>
                        <m:fName>
                          <m:limLow>
                            <m:limLowPr>
                              <m:ctrlPr>
                                <a:rPr lang="en-US" altLang="ko-Kore-KR" sz="3600" b="0" i="1" smtClean="0">
                                  <a:latin typeface="Cambria Math" panose="02040503050406030204" pitchFamily="18" charset="0"/>
                                  <a:ea typeface="Spoqa Han Sans Neo Bold" panose="020B0500000000000000" pitchFamily="34" charset="-128"/>
                                </a:rPr>
                              </m:ctrlPr>
                            </m:limLowPr>
                            <m:e>
                              <m:r>
                                <m:rPr>
                                  <m:sty m:val="p"/>
                                </m:rPr>
                                <a:rPr lang="en-US" altLang="ko-Kore-KR" sz="3600" b="0" i="0" smtClean="0">
                                  <a:latin typeface="Cambria Math" panose="02040503050406030204" pitchFamily="18" charset="0"/>
                                  <a:ea typeface="Spoqa Han Sans Neo Bold" panose="020B0500000000000000" pitchFamily="34" charset="-128"/>
                                </a:rPr>
                                <m:t>min</m:t>
                              </m:r>
                            </m:e>
                            <m:lim>
                              <m:r>
                                <a:rPr lang="en-US" altLang="ko-Kore-KR" sz="3600" b="0" i="1" smtClean="0">
                                  <a:latin typeface="Cambria Math" panose="02040503050406030204" pitchFamily="18" charset="0"/>
                                  <a:ea typeface="Spoqa Han Sans Neo Bold" panose="020B0500000000000000" pitchFamily="34" charset="-128"/>
                                </a:rPr>
                                <m:t>𝜃</m:t>
                              </m:r>
                            </m:lim>
                          </m:limLow>
                        </m:fName>
                        <m:e>
                          <m:r>
                            <a:rPr lang="en-US" altLang="ko-Kore-KR" sz="3600" b="0" i="1" smtClean="0">
                              <a:latin typeface="Cambria Math" panose="02040503050406030204" pitchFamily="18" charset="0"/>
                              <a:ea typeface="Spoqa Han Sans Neo Bold" panose="020B0500000000000000" pitchFamily="34" charset="-128"/>
                            </a:rPr>
                            <m:t>𝐽</m:t>
                          </m:r>
                          <m:r>
                            <a:rPr lang="en-US" altLang="ko-Kore-KR" sz="3600" b="0" i="1" smtClean="0">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𝜃</m:t>
                          </m:r>
                          <m:r>
                            <a:rPr lang="en-US" altLang="ko-Kore-KR" sz="3600" b="0" i="1" smtClean="0">
                              <a:latin typeface="Cambria Math" panose="02040503050406030204" pitchFamily="18" charset="0"/>
                              <a:ea typeface="Spoqa Han Sans Neo Bold" panose="020B0500000000000000" pitchFamily="34" charset="-128"/>
                            </a:rPr>
                            <m:t>)</m:t>
                          </m:r>
                        </m:e>
                      </m:func>
                      <m:r>
                        <a:rPr lang="en-US" altLang="ko-Kore-KR" sz="3600" b="0" i="1" smtClean="0">
                          <a:latin typeface="Cambria Math" panose="02040503050406030204" pitchFamily="18" charset="0"/>
                          <a:ea typeface="Spoqa Han Sans Neo Bold" panose="020B0500000000000000" pitchFamily="34" charset="-128"/>
                        </a:rPr>
                        <m:t>=</m:t>
                      </m:r>
                      <m:limLow>
                        <m:limLowPr>
                          <m:ctrlPr>
                            <a:rPr lang="en-US" altLang="ko-Kore-KR" sz="3600" i="1">
                              <a:latin typeface="Cambria Math" panose="02040503050406030204" pitchFamily="18" charset="0"/>
                              <a:ea typeface="Spoqa Han Sans Neo Bold" panose="020B0500000000000000" pitchFamily="34" charset="-128"/>
                            </a:rPr>
                          </m:ctrlPr>
                        </m:limLowPr>
                        <m:e>
                          <m:r>
                            <m:rPr>
                              <m:sty m:val="p"/>
                            </m:rPr>
                            <a:rPr lang="en-US" altLang="ko-Kore-KR" sz="3600">
                              <a:latin typeface="Cambria Math" panose="02040503050406030204" pitchFamily="18" charset="0"/>
                              <a:ea typeface="Spoqa Han Sans Neo Bold" panose="020B0500000000000000" pitchFamily="34" charset="-128"/>
                            </a:rPr>
                            <m:t>min</m:t>
                          </m:r>
                        </m:e>
                        <m:lim>
                          <m:r>
                            <a:rPr lang="en-US" altLang="ko-Kore-KR" sz="3600" i="1">
                              <a:latin typeface="Cambria Math" panose="02040503050406030204" pitchFamily="18" charset="0"/>
                              <a:ea typeface="Spoqa Han Sans Neo Bold" panose="020B0500000000000000" pitchFamily="34" charset="-128"/>
                            </a:rPr>
                            <m:t>𝜃</m:t>
                          </m:r>
                        </m:lim>
                      </m:limLow>
                      <m:d>
                        <m:dPr>
                          <m:ctrlPr>
                            <a:rPr lang="en-US" altLang="ko-Kore-KR" sz="3600" i="1" smtClean="0">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m:t>
                          </m:r>
                          <m:nary>
                            <m:naryPr>
                              <m:chr m:val="∑"/>
                              <m:supHide m:val="on"/>
                              <m:ctrlPr>
                                <a:rPr lang="en-US" altLang="ko-Kore-KR" sz="3600" i="1">
                                  <a:latin typeface="Cambria Math" panose="02040503050406030204" pitchFamily="18" charset="0"/>
                                  <a:ea typeface="Cambria Math" panose="02040503050406030204" pitchFamily="18" charset="0"/>
                                </a:rPr>
                              </m:ctrlPr>
                            </m:naryPr>
                            <m:sub>
                              <m:r>
                                <a:rPr lang="en-US" altLang="ko-Kore-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Cambria Math" panose="02040503050406030204" pitchFamily="18" charset="0"/>
                                </a:rPr>
                                <m:t>[</m:t>
                              </m:r>
                              <m:sSub>
                                <m:sSubPr>
                                  <m:ctrlPr>
                                    <a:rPr lang="en-US" altLang="ko-Kore-KR" sz="3600" i="1">
                                      <a:latin typeface="Cambria Math" panose="02040503050406030204" pitchFamily="18" charset="0"/>
                                      <a:ea typeface="Cambria Math" panose="02040503050406030204" pitchFamily="18" charset="0"/>
                                    </a:rPr>
                                  </m:ctrlPr>
                                </m:sSubPr>
                                <m:e>
                                  <m:r>
                                    <m:rPr>
                                      <m:sty m:val="p"/>
                                    </m:rPr>
                                    <a:rPr lang="en-US" altLang="ko-Kore-KR" sz="3600">
                                      <a:latin typeface="Cambria Math" panose="02040503050406030204" pitchFamily="18" charset="0"/>
                                      <a:ea typeface="Cambria Math" panose="02040503050406030204" pitchFamily="18" charset="0"/>
                                    </a:rPr>
                                    <m:t>y</m:t>
                                  </m:r>
                                </m:e>
                                <m:sub>
                                  <m:r>
                                    <m:rPr>
                                      <m:sty m:val="p"/>
                                    </m:rPr>
                                    <a:rPr lang="en-US" altLang="ko-Kore-KR" sz="3600">
                                      <a:latin typeface="Cambria Math" panose="02040503050406030204" pitchFamily="18" charset="0"/>
                                      <a:ea typeface="Cambria Math" panose="02040503050406030204" pitchFamily="18" charset="0"/>
                                    </a:rPr>
                                    <m:t>i</m:t>
                                  </m:r>
                                </m:sub>
                              </m:sSub>
                              <m:r>
                                <m:rPr>
                                  <m:sty m:val="p"/>
                                </m:rPr>
                                <a:rPr lang="en-US" altLang="ko-Kore-KR" sz="3600">
                                  <a:latin typeface="Cambria Math" panose="02040503050406030204" pitchFamily="18" charset="0"/>
                                  <a:ea typeface="Cambria Math" panose="02040503050406030204" pitchFamily="18" charset="0"/>
                                </a:rPr>
                                <m:t>log</m:t>
                              </m:r>
                              <m:r>
                                <a:rPr lang="en-US" altLang="ko-Kore-KR" sz="3600" i="1">
                                  <a:latin typeface="Cambria Math" panose="02040503050406030204" pitchFamily="18" charset="0"/>
                                  <a:ea typeface="Cambria Math" panose="02040503050406030204" pitchFamily="18" charset="0"/>
                                </a:rPr>
                                <m:t>⁡(</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𝑦</m:t>
                                      </m:r>
                                    </m:e>
                                    <m:sub>
                                      <m:r>
                                        <a:rPr lang="en-US" altLang="ko-Kore-KR" sz="3600" i="1">
                                          <a:latin typeface="Cambria Math" panose="02040503050406030204" pitchFamily="18" charset="0"/>
                                          <a:ea typeface="Cambria Math" panose="02040503050406030204" pitchFamily="18" charset="0"/>
                                        </a:rPr>
                                        <m:t>𝑖</m:t>
                                      </m:r>
                                    </m:sub>
                                  </m:sSub>
                                </m:e>
                              </m:d>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r>
                                    <a:rPr lang="en-US" altLang="ko-Kore-KR" sz="3600" i="1">
                                      <a:latin typeface="Cambria Math" panose="02040503050406030204" pitchFamily="18" charset="0"/>
                                      <a:ea typeface="Cambria Math" panose="02040503050406030204" pitchFamily="18" charset="0"/>
                                    </a:rPr>
                                    <m:t>(1−</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e>
                              </m:func>
                              <m:r>
                                <a:rPr lang="en-US" altLang="ko-Kore-KR" sz="3600" i="1">
                                  <a:latin typeface="Cambria Math" panose="02040503050406030204" pitchFamily="18" charset="0"/>
                                  <a:ea typeface="Cambria Math" panose="02040503050406030204" pitchFamily="18" charset="0"/>
                                </a:rPr>
                                <m:t>]</m:t>
                              </m:r>
                            </m:e>
                          </m:nary>
                        </m:e>
                      </m:d>
                    </m:oMath>
                  </m:oMathPara>
                </a14:m>
                <a:endParaRPr lang="en-US" altLang="ko-Kore-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이 된다</a:t>
                </a:r>
                <a:r>
                  <a:rPr lang="en-US" altLang="ko-KR" sz="3600" dirty="0">
                    <a:latin typeface="Spoqa Han Sans Neo" panose="020B0500000000000000" pitchFamily="34" charset="-128"/>
                    <a:ea typeface="Spoqa Han Sans Neo" panose="020B0500000000000000" pitchFamily="34" charset="-128"/>
                  </a:rPr>
                  <a:t>. </a:t>
                </a:r>
              </a:p>
              <a:p>
                <a:pPr marL="571500"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함수가 </a:t>
                </a:r>
                <a:r>
                  <a:rPr lang="ko-KR" altLang="en-US" sz="3600" dirty="0" err="1">
                    <a:latin typeface="Spoqa Han Sans Neo" panose="020B0500000000000000" pitchFamily="34" charset="-128"/>
                    <a:ea typeface="Spoqa Han Sans Neo" panose="020B0500000000000000" pitchFamily="34" charset="-128"/>
                  </a:rPr>
                  <a:t>컨벡스</a:t>
                </a:r>
                <a:r>
                  <a:rPr lang="en-US" altLang="ko-KR" sz="3600" dirty="0">
                    <a:latin typeface="Spoqa Han Sans Neo" panose="020B0500000000000000" pitchFamily="34" charset="-128"/>
                    <a:ea typeface="Spoqa Han Sans Neo" panose="020B0500000000000000" pitchFamily="34" charset="-128"/>
                  </a:rPr>
                  <a:t> (convex)</a:t>
                </a:r>
                <a:r>
                  <a:rPr lang="ko-KR" altLang="en-US" sz="3600" dirty="0">
                    <a:latin typeface="Spoqa Han Sans Neo" panose="020B0500000000000000" pitchFamily="34" charset="-128"/>
                    <a:ea typeface="Spoqa Han Sans Neo" panose="020B0500000000000000" pitchFamily="34" charset="-128"/>
                  </a:rPr>
                  <a:t>하기 때문에</a:t>
                </a:r>
                <a:r>
                  <a:rPr lang="en-US" altLang="ko-KR" sz="3600" dirty="0">
                    <a:latin typeface="Spoqa Han Sans Neo" panose="020B0500000000000000" pitchFamily="34" charset="-128"/>
                    <a:ea typeface="Spoqa Han Sans Neo" panose="020B0500000000000000" pitchFamily="34" charset="-128"/>
                  </a:rPr>
                  <a:t> Gradient Descent</a:t>
                </a:r>
                <a:r>
                  <a:rPr lang="ko-KR" altLang="en-US" sz="3600" dirty="0">
                    <a:latin typeface="Spoqa Han Sans Neo" panose="020B0500000000000000" pitchFamily="34" charset="-128"/>
                    <a:ea typeface="Spoqa Han Sans Neo" panose="020B0500000000000000" pitchFamily="34" charset="-128"/>
                  </a:rPr>
                  <a:t>로 최적화 문제로 풀 수 있다</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sym typeface="Wingdings" pitchFamily="2" charset="2"/>
                  </a:rPr>
                  <a:t> </a:t>
                </a:r>
                <a:r>
                  <a:rPr lang="ko-KR" altLang="en-US" sz="3600" b="1" dirty="0">
                    <a:latin typeface="맑은 고딕" panose="020B0503020000020004" pitchFamily="50" charset="-127"/>
                    <a:ea typeface="맑은 고딕" panose="020B0503020000020004" pitchFamily="50" charset="-127"/>
                    <a:sym typeface="Wingdings" pitchFamily="2" charset="2"/>
                  </a:rPr>
                  <a:t>그리고 이는 </a:t>
                </a:r>
                <a:r>
                  <a:rPr lang="en-US" altLang="ko-KR" sz="3600" b="1" dirty="0">
                    <a:latin typeface="맑은 고딕" panose="020B0503020000020004" pitchFamily="50" charset="-127"/>
                    <a:ea typeface="맑은 고딕" panose="020B0503020000020004" pitchFamily="50" charset="-127"/>
                    <a:sym typeface="Wingdings" pitchFamily="2" charset="2"/>
                  </a:rPr>
                  <a:t>Cross Entropy</a:t>
                </a:r>
                <a:r>
                  <a:rPr lang="ko-KR" altLang="en-US" sz="3600" b="1" dirty="0">
                    <a:latin typeface="맑은 고딕" panose="020B0503020000020004" pitchFamily="50" charset="-127"/>
                    <a:ea typeface="맑은 고딕" panose="020B0503020000020004" pitchFamily="50" charset="-127"/>
                    <a:sym typeface="Wingdings" pitchFamily="2" charset="2"/>
                  </a:rPr>
                  <a:t>와 같다</a:t>
                </a:r>
                <a:r>
                  <a:rPr lang="en-US" altLang="ko-KR" sz="3600" b="1" dirty="0">
                    <a:latin typeface="맑은 고딕" panose="020B0503020000020004" pitchFamily="50" charset="-127"/>
                    <a:ea typeface="맑은 고딕" panose="020B0503020000020004" pitchFamily="50" charset="-127"/>
                    <a:sym typeface="Wingdings" pitchFamily="2" charset="2"/>
                  </a:rPr>
                  <a:t>.</a:t>
                </a:r>
                <a:r>
                  <a:rPr lang="ko-KR" altLang="en-US" sz="3600" b="1" dirty="0">
                    <a:latin typeface="맑은 고딕" panose="020B0503020000020004" pitchFamily="50" charset="-127"/>
                    <a:ea typeface="맑은 고딕" panose="020B0503020000020004" pitchFamily="50" charset="-127"/>
                    <a:sym typeface="Wingdings" pitchFamily="2" charset="2"/>
                  </a:rPr>
                  <a:t> </a:t>
                </a:r>
                <a:r>
                  <a:rPr lang="en-US" altLang="ko-KR" sz="3600" b="1" dirty="0">
                    <a:latin typeface="맑은 고딕" panose="020B0503020000020004" pitchFamily="50" charset="-127"/>
                    <a:ea typeface="맑은 고딕" panose="020B0503020000020004" pitchFamily="50" charset="-127"/>
                    <a:sym typeface="Wingdings" pitchFamily="2" charset="2"/>
                  </a:rPr>
                  <a:t>(</a:t>
                </a:r>
                <a:r>
                  <a:rPr lang="ko-KR" altLang="en-US" sz="3600" b="1" dirty="0">
                    <a:latin typeface="맑은 고딕" panose="020B0503020000020004" pitchFamily="50" charset="-127"/>
                    <a:ea typeface="맑은 고딕" panose="020B0503020000020004" pitchFamily="50" charset="-127"/>
                    <a:sym typeface="Wingdings" pitchFamily="2" charset="2"/>
                  </a:rPr>
                  <a:t>추후 다룰 예정</a:t>
                </a:r>
                <a:r>
                  <a:rPr lang="en-US" altLang="ko-KR" sz="3600" b="1" dirty="0">
                    <a:latin typeface="맑은 고딕" panose="020B0503020000020004" pitchFamily="50" charset="-127"/>
                    <a:ea typeface="맑은 고딕" panose="020B0503020000020004" pitchFamily="50" charset="-127"/>
                    <a:sym typeface="Wingdings" pitchFamily="2" charset="2"/>
                  </a:rPr>
                  <a:t>!)</a:t>
                </a:r>
                <a:endParaRPr lang="en-US" altLang="ko-KR" sz="3600" b="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213623"/>
                <a:ext cx="20969882" cy="9627059"/>
              </a:xfrm>
              <a:prstGeom prst="rect">
                <a:avLst/>
              </a:prstGeom>
              <a:blipFill>
                <a:blip r:embed="rId4"/>
                <a:stretch>
                  <a:fillRect l="-1250" b="-1647"/>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374530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hape 219">
            <a:extLst>
              <a:ext uri="{FF2B5EF4-FFF2-40B4-BE49-F238E27FC236}">
                <a16:creationId xmlns:a16="http://schemas.microsoft.com/office/drawing/2014/main" id="{D1DA626E-FE1D-3748-8C05-FF0A3F27A833}"/>
              </a:ext>
            </a:extLst>
          </p:cNvPr>
          <p:cNvSpPr/>
          <p:nvPr/>
        </p:nvSpPr>
        <p:spPr>
          <a:xfrm>
            <a:off x="2413000" y="3689648"/>
            <a:ext cx="17526000" cy="19492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4000" spc="-39">
                <a:latin typeface="SpoqaHanSans-Bold"/>
                <a:ea typeface="SpoqaHanSans-Bold"/>
                <a:cs typeface="SpoqaHanSans-Bold"/>
                <a:sym typeface="SpoqaHanSans-Bold"/>
              </a:defRPr>
            </a:pPr>
            <a:r>
              <a:rPr lang="en-US" b="1" dirty="0">
                <a:latin typeface="맑은 고딕" panose="020B0503020000020004" pitchFamily="50" charset="-127"/>
                <a:ea typeface="맑은 고딕" panose="020B0503020000020004" pitchFamily="50" charset="-127"/>
              </a:rPr>
              <a:t>ML </a:t>
            </a:r>
            <a:r>
              <a:rPr lang="ko-KR" altLang="en-US" b="1" dirty="0">
                <a:latin typeface="맑은 고딕" panose="020B0503020000020004" pitchFamily="50" charset="-127"/>
                <a:ea typeface="맑은 고딕" panose="020B0503020000020004" pitchFamily="50" charset="-127"/>
              </a:rPr>
              <a:t>기초</a:t>
            </a: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lang="en" b="1" dirty="0">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r>
              <a:rPr lang="en-US" altLang="ko-KR" b="1" dirty="0">
                <a:solidFill>
                  <a:srgbClr val="ED234B"/>
                </a:solidFill>
                <a:latin typeface="맑은 고딕" panose="020B0503020000020004" pitchFamily="50" charset="-127"/>
                <a:ea typeface="맑은 고딕" panose="020B0503020000020004" pitchFamily="50" charset="-127"/>
              </a:rPr>
              <a:t>4</a:t>
            </a:r>
            <a:r>
              <a:rPr b="1" dirty="0">
                <a:solidFill>
                  <a:srgbClr val="ED234B"/>
                </a:solidFill>
                <a:latin typeface="맑은 고딕" panose="020B0503020000020004" pitchFamily="50" charset="-127"/>
                <a:ea typeface="맑은 고딕" panose="020B0503020000020004" pitchFamily="50" charset="-127"/>
              </a:rPr>
              <a:t> </a:t>
            </a:r>
            <a:r>
              <a:rPr lang="ko-Kore-KR" altLang="en-US" b="1" dirty="0">
                <a:solidFill>
                  <a:srgbClr val="ED234B"/>
                </a:solidFill>
                <a:latin typeface="맑은 고딕" panose="020B0503020000020004" pitchFamily="50" charset="-127"/>
                <a:ea typeface="맑은 고딕" panose="020B0503020000020004" pitchFamily="50" charset="-127"/>
              </a:rPr>
              <a:t>기계학습으로 문제를 해결하는 일반적인 순서</a:t>
            </a:r>
            <a:endParaRPr b="1" dirty="0">
              <a:latin typeface="맑은 고딕" panose="020B0503020000020004" pitchFamily="50" charset="-127"/>
              <a:ea typeface="맑은 고딕" panose="020B0503020000020004" pitchFamily="50" charset="-127"/>
            </a:endParaRPr>
          </a:p>
        </p:txBody>
      </p:sp>
      <p:sp>
        <p:nvSpPr>
          <p:cNvPr id="7" name="슬라이드 번호 개체 틀 4">
            <a:extLst>
              <a:ext uri="{FF2B5EF4-FFF2-40B4-BE49-F238E27FC236}">
                <a16:creationId xmlns:a16="http://schemas.microsoft.com/office/drawing/2014/main" id="{C1876509-6B89-0241-B5AC-8FBEDEDE61E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26</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40342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20224"/>
            <a:ext cx="16398577" cy="9510296"/>
          </a:xfrm>
          <a:prstGeom prst="rect">
            <a:avLst/>
          </a:prstGeom>
          <a:noFill/>
        </p:spPr>
        <p:txBody>
          <a:bodyPr wrap="square" rtlCol="0">
            <a:spAutoFit/>
          </a:bodyPr>
          <a:lstStyle/>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먼저 해결할 일</a:t>
            </a:r>
            <a:r>
              <a:rPr kumimoji="1" lang="en-US" altLang="ko-KR" sz="3600" dirty="0">
                <a:latin typeface="Spoqa Han Sans Neo" panose="020B0500000000000000" pitchFamily="34" charset="-128"/>
                <a:ea typeface="Spoqa Han Sans Neo" panose="020B0500000000000000" pitchFamily="34" charset="-128"/>
              </a:rPr>
              <a:t>(task)</a:t>
            </a:r>
            <a:r>
              <a:rPr kumimoji="1" lang="ko-KR" altLang="en-US" sz="3600" dirty="0">
                <a:latin typeface="Spoqa Han Sans Neo" panose="020B0500000000000000" pitchFamily="34" charset="-128"/>
                <a:ea typeface="Spoqa Han Sans Neo" panose="020B0500000000000000" pitchFamily="34" charset="-128"/>
              </a:rPr>
              <a:t>에 대해</a:t>
            </a:r>
            <a:r>
              <a:rPr kumimoji="1" lang="en-US" altLang="ko-KR" sz="3600" dirty="0">
                <a:latin typeface="Spoqa Han Sans Neo" panose="020B0500000000000000" pitchFamily="34" charset="-128"/>
                <a:ea typeface="Spoqa Han Sans Neo" panose="020B0500000000000000" pitchFamily="34" charset="-128"/>
              </a:rPr>
              <a:t> input, output</a:t>
            </a:r>
            <a:r>
              <a:rPr kumimoji="1" lang="ko-KR" altLang="en-US" sz="3600" dirty="0">
                <a:latin typeface="Spoqa Han Sans Neo" panose="020B0500000000000000" pitchFamily="34" charset="-128"/>
                <a:ea typeface="Spoqa Han Sans Neo" panose="020B0500000000000000" pitchFamily="34" charset="-128"/>
              </a:rPr>
              <a:t>이 무엇인지 분석한다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관련된 데이터를 이해한다</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(Exploratory data analysis; EDA)</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en-US" altLang="ko-KR" sz="3600" dirty="0">
                <a:latin typeface="Spoqa Han Sans Neo" panose="020B0500000000000000" pitchFamily="34" charset="-128"/>
                <a:ea typeface="Spoqa Han Sans Neo" panose="020B0500000000000000" pitchFamily="34" charset="-128"/>
              </a:rPr>
              <a:t>Train,</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Test</a:t>
            </a:r>
            <a:r>
              <a:rPr kumimoji="1" lang="ko-KR" altLang="en-US" sz="3600" dirty="0">
                <a:latin typeface="Spoqa Han Sans Neo" panose="020B0500000000000000" pitchFamily="34" charset="-128"/>
                <a:ea typeface="Spoqa Han Sans Neo" panose="020B0500000000000000" pitchFamily="34" charset="-128"/>
              </a:rPr>
              <a:t> 데이터를 대표성을 띄도록 임의로 나누고</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모델의 성능을 평가할 </a:t>
            </a:r>
            <a:r>
              <a:rPr kumimoji="1" lang="en-US" altLang="ko-KR" sz="3600" dirty="0">
                <a:latin typeface="Spoqa Han Sans Neo" panose="020B0500000000000000" pitchFamily="34" charset="-128"/>
                <a:ea typeface="Spoqa Han Sans Neo" panose="020B0500000000000000" pitchFamily="34" charset="-128"/>
              </a:rPr>
              <a:t>metric</a:t>
            </a:r>
            <a:r>
              <a:rPr kumimoji="1" lang="ko-KR" altLang="en-US" sz="3600" dirty="0">
                <a:latin typeface="Spoqa Han Sans Neo" panose="020B0500000000000000" pitchFamily="34" charset="-128"/>
                <a:ea typeface="Spoqa Han Sans Neo" panose="020B0500000000000000" pitchFamily="34" charset="-128"/>
              </a:rPr>
              <a:t>을 정의한다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ore-KR" altLang="en-US" sz="3600" dirty="0">
                <a:latin typeface="Spoqa Han Sans Neo" panose="020B0500000000000000" pitchFamily="34" charset="-128"/>
                <a:ea typeface="Spoqa Han Sans Neo" panose="020B0500000000000000" pitchFamily="34" charset="-128"/>
              </a:rPr>
              <a:t>피처엔지니어링</a:t>
            </a:r>
            <a:r>
              <a:rPr kumimoji="1" lang="ko-KR" altLang="en-US" sz="3600" dirty="0">
                <a:latin typeface="Spoqa Han Sans Neo" panose="020B0500000000000000" pitchFamily="34" charset="-128"/>
                <a:ea typeface="Spoqa Han Sans Neo" panose="020B0500000000000000" pitchFamily="34" charset="-128"/>
              </a:rPr>
              <a:t>과 </a:t>
            </a:r>
            <a:r>
              <a:rPr kumimoji="1" lang="ko-Kore-KR" altLang="en-US" sz="3600" dirty="0">
                <a:latin typeface="Spoqa Han Sans Neo" panose="020B0500000000000000" pitchFamily="34" charset="-128"/>
                <a:ea typeface="Spoqa Han Sans Neo" panose="020B0500000000000000" pitchFamily="34" charset="-128"/>
              </a:rPr>
              <a:t>모델링을</a:t>
            </a:r>
            <a:r>
              <a:rPr kumimoji="1" lang="ko-KR" altLang="en-US" sz="3600" dirty="0">
                <a:latin typeface="Spoqa Han Sans Neo" panose="020B0500000000000000" pitchFamily="34" charset="-128"/>
                <a:ea typeface="Spoqa Han Sans Neo" panose="020B0500000000000000" pitchFamily="34" charset="-128"/>
              </a:rPr>
              <a:t> 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모델 최적화의 목표인 손실 함수</a:t>
            </a:r>
            <a:r>
              <a:rPr kumimoji="1" lang="en-US" altLang="ko-KR" sz="3600" dirty="0">
                <a:latin typeface="Spoqa Han Sans Neo" panose="020B0500000000000000" pitchFamily="34" charset="-128"/>
                <a:ea typeface="Spoqa Han Sans Neo" panose="020B0500000000000000" pitchFamily="34" charset="-128"/>
              </a:rPr>
              <a:t>(loss function)</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정의한다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목적 함수</a:t>
            </a:r>
            <a:r>
              <a:rPr kumimoji="1" lang="en-US" altLang="ko-KR" sz="3600" dirty="0">
                <a:latin typeface="Spoqa Han Sans Neo" panose="020B0500000000000000" pitchFamily="34" charset="-128"/>
                <a:ea typeface="Spoqa Han Sans Neo" panose="020B0500000000000000" pitchFamily="34" charset="-128"/>
              </a:rPr>
              <a:t>(objective function)</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최소값으로 최적화</a:t>
            </a:r>
            <a:r>
              <a:rPr kumimoji="1" lang="en-US" altLang="ko-KR" sz="3600" dirty="0">
                <a:latin typeface="Spoqa Han Sans Neo" panose="020B0500000000000000" pitchFamily="34" charset="-128"/>
                <a:ea typeface="Spoqa Han Sans Neo" panose="020B0500000000000000" pitchFamily="34" charset="-128"/>
              </a:rPr>
              <a:t>(optimization)</a:t>
            </a:r>
            <a:r>
              <a:rPr kumimoji="1" lang="ko-KR" altLang="en-US" sz="3600" dirty="0">
                <a:latin typeface="Spoqa Han Sans Neo" panose="020B0500000000000000" pitchFamily="34" charset="-128"/>
                <a:ea typeface="Spoqa Han Sans Neo" panose="020B0500000000000000" pitchFamily="34" charset="-128"/>
              </a:rPr>
              <a:t>할 기법을 선택한다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모델 학습을 진행하고</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목표한 대로 나왔는지 확인한다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en-US" altLang="ko-KR" sz="3600" dirty="0">
                <a:latin typeface="Spoqa Han Sans Neo" panose="020B0500000000000000" pitchFamily="34" charset="-128"/>
                <a:ea typeface="Spoqa Han Sans Neo" panose="020B0500000000000000" pitchFamily="34" charset="-128"/>
              </a:rPr>
              <a:t>1~7</a:t>
            </a:r>
            <a:r>
              <a:rPr kumimoji="1" lang="ko-KR" altLang="en-US" sz="3600" dirty="0">
                <a:latin typeface="Spoqa Han Sans Neo" panose="020B0500000000000000" pitchFamily="34" charset="-128"/>
                <a:ea typeface="Spoqa Han Sans Neo" panose="020B0500000000000000" pitchFamily="34" charset="-128"/>
              </a:rPr>
              <a:t>을 반복한다</a:t>
            </a:r>
            <a:r>
              <a:rPr kumimoji="1" lang="en-US" altLang="ko-KR" sz="3600" dirty="0">
                <a:latin typeface="Spoqa Han Sans Neo" panose="020B0500000000000000" pitchFamily="34" charset="-128"/>
                <a:ea typeface="Spoqa Han Sans Neo" panose="020B0500000000000000" pitchFamily="34" charset="-128"/>
              </a:rPr>
              <a:t>.</a:t>
            </a:r>
            <a:endParaRPr kumimoji="1" lang="ko-Kore-KR" altLang="en-US" sz="36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4188759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1323439"/>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1. </a:t>
            </a:r>
            <a:r>
              <a:rPr kumimoji="1" lang="ko-KR" altLang="en-US" sz="4000" dirty="0">
                <a:latin typeface="Spoqa Han Sans Neo" panose="020B0500000000000000" pitchFamily="34" charset="-128"/>
                <a:ea typeface="Spoqa Han Sans Neo" panose="020B0500000000000000" pitchFamily="34" charset="-128"/>
              </a:rPr>
              <a:t>먼저 해결할 일</a:t>
            </a:r>
            <a:r>
              <a:rPr kumimoji="1" lang="en-US" altLang="ko-KR" sz="4000" dirty="0">
                <a:latin typeface="Spoqa Han Sans Neo" panose="020B0500000000000000" pitchFamily="34" charset="-128"/>
                <a:ea typeface="Spoqa Han Sans Neo" panose="020B0500000000000000" pitchFamily="34" charset="-128"/>
              </a:rPr>
              <a:t>(task)</a:t>
            </a:r>
            <a:r>
              <a:rPr kumimoji="1" lang="ko-KR" altLang="en-US" sz="4000" dirty="0">
                <a:latin typeface="Spoqa Han Sans Neo" panose="020B0500000000000000" pitchFamily="34" charset="-128"/>
                <a:ea typeface="Spoqa Han Sans Neo" panose="020B0500000000000000" pitchFamily="34" charset="-128"/>
              </a:rPr>
              <a:t>에 대해</a:t>
            </a:r>
            <a:r>
              <a:rPr kumimoji="1" lang="en-US" altLang="ko-KR" sz="4000" dirty="0">
                <a:latin typeface="Spoqa Han Sans Neo" panose="020B0500000000000000" pitchFamily="34" charset="-128"/>
                <a:ea typeface="Spoqa Han Sans Neo" panose="020B0500000000000000" pitchFamily="34" charset="-128"/>
              </a:rPr>
              <a:t> input, output</a:t>
            </a:r>
            <a:r>
              <a:rPr kumimoji="1" lang="ko-KR" altLang="en-US" sz="4000" dirty="0">
                <a:latin typeface="Spoqa Han Sans Neo" panose="020B0500000000000000" pitchFamily="34" charset="-128"/>
                <a:ea typeface="Spoqa Han Sans Neo" panose="020B0500000000000000" pitchFamily="34" charset="-128"/>
              </a:rPr>
              <a:t>이 무엇인지 분석한다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10" name="모서리가 둥근 직사각형 9">
                <a:extLst>
                  <a:ext uri="{FF2B5EF4-FFF2-40B4-BE49-F238E27FC236}">
                    <a16:creationId xmlns:a16="http://schemas.microsoft.com/office/drawing/2014/main" id="{D7D57847-8ECC-6F47-97A4-91945CEBB35F}"/>
                  </a:ext>
                </a:extLst>
              </p:cNvPr>
              <p:cNvSpPr/>
              <p:nvPr/>
            </p:nvSpPr>
            <p:spPr>
              <a:xfrm>
                <a:off x="5947647" y="10062742"/>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h</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10" name="모서리가 둥근 직사각형 9">
                <a:extLst>
                  <a:ext uri="{FF2B5EF4-FFF2-40B4-BE49-F238E27FC236}">
                    <a16:creationId xmlns:a16="http://schemas.microsoft.com/office/drawing/2014/main" id="{D7D57847-8ECC-6F47-97A4-91945CEBB35F}"/>
                  </a:ext>
                </a:extLst>
              </p:cNvPr>
              <p:cNvSpPr>
                <a:spLocks noRot="1" noChangeAspect="1" noMove="1" noResize="1" noEditPoints="1" noAdjustHandles="1" noChangeArrowheads="1" noChangeShapeType="1" noTextEdit="1"/>
              </p:cNvSpPr>
              <p:nvPr/>
            </p:nvSpPr>
            <p:spPr>
              <a:xfrm>
                <a:off x="5947647" y="10062742"/>
                <a:ext cx="2886659" cy="1271515"/>
              </a:xfrm>
              <a:prstGeom prst="roundRect">
                <a:avLst/>
              </a:prstGeom>
              <a:blipFill>
                <a:blip r:embed="rId3"/>
                <a:stretch>
                  <a:fillRect/>
                </a:stretch>
              </a:blipFill>
              <a:ln w="38100">
                <a:solidFill>
                  <a:schemeClr val="tx1"/>
                </a:solidFill>
              </a:ln>
            </p:spPr>
            <p:txBody>
              <a:bodyPr/>
              <a:lstStyle/>
              <a:p>
                <a:r>
                  <a:rPr lang="ko-KR" altLang="en-US">
                    <a:noFill/>
                  </a:rPr>
                  <a:t> </a:t>
                </a:r>
              </a:p>
            </p:txBody>
          </p:sp>
        </mc:Fallback>
      </mc:AlternateContent>
      <p:cxnSp>
        <p:nvCxnSpPr>
          <p:cNvPr id="11" name="직선 화살표 연결선 10">
            <a:extLst>
              <a:ext uri="{FF2B5EF4-FFF2-40B4-BE49-F238E27FC236}">
                <a16:creationId xmlns:a16="http://schemas.microsoft.com/office/drawing/2014/main" id="{2C6000F3-6651-7F4E-8B82-72837EBF0B83}"/>
              </a:ext>
            </a:extLst>
          </p:cNvPr>
          <p:cNvCxnSpPr>
            <a:cxnSpLocks/>
            <a:stCxn id="15" idx="3"/>
            <a:endCxn id="10" idx="1"/>
          </p:cNvCxnSpPr>
          <p:nvPr/>
        </p:nvCxnSpPr>
        <p:spPr>
          <a:xfrm flipV="1">
            <a:off x="4790478" y="10698500"/>
            <a:ext cx="115716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7B2B901-A4E1-7D47-B711-02BB2DB67A2E}"/>
              </a:ext>
            </a:extLst>
          </p:cNvPr>
          <p:cNvSpPr txBox="1"/>
          <p:nvPr/>
        </p:nvSpPr>
        <p:spPr>
          <a:xfrm>
            <a:off x="2386480" y="6613019"/>
            <a:ext cx="1368152"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Train</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14" name="TextBox 13">
            <a:extLst>
              <a:ext uri="{FF2B5EF4-FFF2-40B4-BE49-F238E27FC236}">
                <a16:creationId xmlns:a16="http://schemas.microsoft.com/office/drawing/2014/main" id="{B966EBFE-1DFD-514E-BD57-D316EAFAAA82}"/>
              </a:ext>
            </a:extLst>
          </p:cNvPr>
          <p:cNvSpPr txBox="1"/>
          <p:nvPr/>
        </p:nvSpPr>
        <p:spPr>
          <a:xfrm>
            <a:off x="2405727" y="10393357"/>
            <a:ext cx="1592663"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rPr>
              <a:t>Test</a:t>
            </a:r>
            <a:endParaRPr kumimoji="1" lang="ko-Kore-KR" altLang="en-US" sz="3600"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DEE5BB-733F-5142-81AC-605EA2EA00C9}"/>
                  </a:ext>
                </a:extLst>
              </p:cNvPr>
              <p:cNvSpPr txBox="1"/>
              <p:nvPr/>
            </p:nvSpPr>
            <p:spPr>
              <a:xfrm>
                <a:off x="4216923" y="10390724"/>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latin typeface="Cambria Math" panose="02040503050406030204" pitchFamily="18" charset="0"/>
                            </a:rPr>
                          </m:ctrlPr>
                        </m:sSupPr>
                        <m:e>
                          <m:r>
                            <a:rPr kumimoji="1" lang="en-US" altLang="ko-Kore-KR" sz="4000" b="0" i="1" smtClean="0">
                              <a:latin typeface="Cambria Math" panose="02040503050406030204" pitchFamily="18" charset="0"/>
                            </a:rPr>
                            <m:t>𝑥</m:t>
                          </m:r>
                        </m:e>
                        <m:sup>
                          <m:r>
                            <a:rPr kumimoji="1" lang="en-US" altLang="ko-Kore-KR" sz="4000" b="0" i="1" smtClean="0">
                              <a:latin typeface="Cambria Math" panose="02040503050406030204" pitchFamily="18" charset="0"/>
                            </a:rPr>
                            <m:t>∗</m:t>
                          </m:r>
                        </m:sup>
                      </m:sSup>
                    </m:oMath>
                  </m:oMathPara>
                </a14:m>
                <a:endParaRPr kumimoji="1" lang="ko-Kore-KR" altLang="en-US" sz="4000" dirty="0"/>
              </a:p>
            </p:txBody>
          </p:sp>
        </mc:Choice>
        <mc:Fallback xmlns="">
          <p:sp>
            <p:nvSpPr>
              <p:cNvPr id="15" name="TextBox 14">
                <a:extLst>
                  <a:ext uri="{FF2B5EF4-FFF2-40B4-BE49-F238E27FC236}">
                    <a16:creationId xmlns:a16="http://schemas.microsoft.com/office/drawing/2014/main" id="{2BDEE5BB-733F-5142-81AC-605EA2EA00C9}"/>
                  </a:ext>
                </a:extLst>
              </p:cNvPr>
              <p:cNvSpPr txBox="1">
                <a:spLocks noRot="1" noChangeAspect="1" noMove="1" noResize="1" noEditPoints="1" noAdjustHandles="1" noChangeArrowheads="1" noChangeShapeType="1" noTextEdit="1"/>
              </p:cNvSpPr>
              <p:nvPr/>
            </p:nvSpPr>
            <p:spPr>
              <a:xfrm>
                <a:off x="4216923" y="10390724"/>
                <a:ext cx="573555" cy="615553"/>
              </a:xfrm>
              <a:prstGeom prst="rect">
                <a:avLst/>
              </a:prstGeom>
              <a:blipFill>
                <a:blip r:embed="rId4"/>
                <a:stretch>
                  <a:fillRect l="-15217" r="-4348"/>
                </a:stretch>
              </a:blipFill>
            </p:spPr>
            <p:txBody>
              <a:bodyPr/>
              <a:lstStyle/>
              <a:p>
                <a:r>
                  <a:rPr lang="ko-Kore-KR" altLang="en-US">
                    <a:noFill/>
                  </a:rPr>
                  <a:t> </a:t>
                </a:r>
              </a:p>
            </p:txBody>
          </p:sp>
        </mc:Fallback>
      </mc:AlternateContent>
      <p:cxnSp>
        <p:nvCxnSpPr>
          <p:cNvPr id="16" name="직선 화살표 연결선 15">
            <a:extLst>
              <a:ext uri="{FF2B5EF4-FFF2-40B4-BE49-F238E27FC236}">
                <a16:creationId xmlns:a16="http://schemas.microsoft.com/office/drawing/2014/main" id="{655E115D-F527-CD42-A0AB-47D0EAA29359}"/>
              </a:ext>
            </a:extLst>
          </p:cNvPr>
          <p:cNvCxnSpPr>
            <a:cxnSpLocks/>
            <a:stCxn id="10" idx="3"/>
            <a:endCxn id="17" idx="3"/>
          </p:cNvCxnSpPr>
          <p:nvPr/>
        </p:nvCxnSpPr>
        <p:spPr>
          <a:xfrm>
            <a:off x="8834306" y="10698500"/>
            <a:ext cx="115716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476B8F-F172-8B4C-AD7C-7B90D5DF18C3}"/>
                  </a:ext>
                </a:extLst>
              </p:cNvPr>
              <p:cNvSpPr txBox="1"/>
              <p:nvPr/>
            </p:nvSpPr>
            <p:spPr>
              <a:xfrm flipH="1">
                <a:off x="9991475" y="10390725"/>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latin typeface="Cambria Math" panose="02040503050406030204" pitchFamily="18" charset="0"/>
                            </a:rPr>
                          </m:ctrlPr>
                        </m:accPr>
                        <m:e>
                          <m:r>
                            <a:rPr kumimoji="1" lang="en-US" altLang="ko-Kore-KR" sz="4000" b="0" i="1" smtClean="0">
                              <a:latin typeface="Cambria Math" panose="02040503050406030204" pitchFamily="18" charset="0"/>
                            </a:rPr>
                            <m:t>𝑦</m:t>
                          </m:r>
                        </m:e>
                      </m:acc>
                    </m:oMath>
                  </m:oMathPara>
                </a14:m>
                <a:endParaRPr kumimoji="1" lang="ko-Kore-KR" altLang="en-US" sz="4000" dirty="0"/>
              </a:p>
            </p:txBody>
          </p:sp>
        </mc:Choice>
        <mc:Fallback xmlns="">
          <p:sp>
            <p:nvSpPr>
              <p:cNvPr id="17" name="TextBox 16">
                <a:extLst>
                  <a:ext uri="{FF2B5EF4-FFF2-40B4-BE49-F238E27FC236}">
                    <a16:creationId xmlns:a16="http://schemas.microsoft.com/office/drawing/2014/main" id="{86476B8F-F172-8B4C-AD7C-7B90D5DF18C3}"/>
                  </a:ext>
                </a:extLst>
              </p:cNvPr>
              <p:cNvSpPr txBox="1">
                <a:spLocks noRot="1" noChangeAspect="1" noMove="1" noResize="1" noEditPoints="1" noAdjustHandles="1" noChangeArrowheads="1" noChangeShapeType="1" noTextEdit="1"/>
              </p:cNvSpPr>
              <p:nvPr/>
            </p:nvSpPr>
            <p:spPr>
              <a:xfrm flipH="1">
                <a:off x="9991475" y="10390725"/>
                <a:ext cx="631437" cy="615553"/>
              </a:xfrm>
              <a:prstGeom prst="rect">
                <a:avLst/>
              </a:prstGeom>
              <a:blipFill>
                <a:blip r:embed="rId5"/>
                <a:stretch>
                  <a:fillRect l="-1961" t="-16327" b="-26531"/>
                </a:stretch>
              </a:blipFill>
            </p:spPr>
            <p:txBody>
              <a:bodyPr/>
              <a:lstStyle/>
              <a:p>
                <a:r>
                  <a:rPr lang="ko-Kore-KR" altLang="en-US">
                    <a:noFill/>
                  </a:rPr>
                  <a:t> </a:t>
                </a:r>
              </a:p>
            </p:txBody>
          </p:sp>
        </mc:Fallback>
      </mc:AlternateContent>
      <mc:AlternateContent xmlns:mc="http://schemas.openxmlformats.org/markup-compatibility/2006">
        <mc:Choice xmlns:a14="http://schemas.microsoft.com/office/drawing/2010/main" Requires="a14">
          <p:sp>
            <p:nvSpPr>
              <p:cNvPr id="18" name="모서리가 둥근 직사각형 17">
                <a:extLst>
                  <a:ext uri="{FF2B5EF4-FFF2-40B4-BE49-F238E27FC236}">
                    <a16:creationId xmlns:a16="http://schemas.microsoft.com/office/drawing/2014/main" id="{07DDEB8C-C8C3-3248-83A8-55A018378BE8}"/>
                  </a:ext>
                </a:extLst>
              </p:cNvPr>
              <p:cNvSpPr/>
              <p:nvPr/>
            </p:nvSpPr>
            <p:spPr>
              <a:xfrm>
                <a:off x="5947646" y="7910503"/>
                <a:ext cx="2886659" cy="151647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𝑓</m:t>
                    </m:r>
                    <m:d>
                      <m:dPr>
                        <m:ctrlPr>
                          <a:rPr kumimoji="1" lang="en-US" altLang="ko-Kore-KR" sz="4000" b="0" i="1" smtClean="0">
                            <a:latin typeface="Cambria Math" panose="02040503050406030204" pitchFamily="18" charset="0"/>
                            <a:ea typeface="Spoqa Han Sans Neo Bold" panose="020B0500000000000000" pitchFamily="34" charset="-128"/>
                          </a:rPr>
                        </m:ctrlPr>
                      </m:dPr>
                      <m:e>
                        <m:r>
                          <a:rPr kumimoji="1" lang="en-US" altLang="ko-Kore-KR" sz="4000" b="0" i="1" smtClean="0">
                            <a:latin typeface="Cambria Math" panose="02040503050406030204" pitchFamily="18" charset="0"/>
                            <a:ea typeface="Spoqa Han Sans Neo Bold" panose="020B0500000000000000" pitchFamily="34" charset="-128"/>
                          </a:rPr>
                          <m:t>𝑥</m:t>
                        </m:r>
                      </m:e>
                    </m:d>
                  </m:oMath>
                </a14:m>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endParaRPr kumimoji="1" lang="en-US" altLang="ko-KR" sz="4000" dirty="0">
                  <a:latin typeface="Spoqa Han Sans Neo" panose="020B0500000000000000" pitchFamily="34" charset="-128"/>
                  <a:ea typeface="Spoqa Han Sans Neo" panose="020B0500000000000000" pitchFamily="34" charset="-128"/>
                </a:endParaRPr>
              </a:p>
              <a:p>
                <a:pPr algn="ctr"/>
                <a:r>
                  <a:rPr kumimoji="1" lang="ko-KR" altLang="en-US" sz="4000" dirty="0">
                    <a:latin typeface="Spoqa Han Sans Neo" panose="020B0500000000000000" pitchFamily="34" charset="-128"/>
                    <a:ea typeface="Spoqa Han Sans Neo" panose="020B0500000000000000" pitchFamily="34" charset="-128"/>
                  </a:rPr>
                  <a:t>학습 </a:t>
                </a:r>
                <a:r>
                  <a:rPr kumimoji="1" lang="ko-KR" altLang="en-US" sz="4000" dirty="0" err="1">
                    <a:latin typeface="Spoqa Han Sans Neo" panose="020B0500000000000000" pitchFamily="34" charset="-128"/>
                    <a:ea typeface="Spoqa Han Sans Neo" panose="020B0500000000000000" pitchFamily="34" charset="-128"/>
                  </a:rPr>
                  <a:t>로직</a:t>
                </a:r>
                <a:endParaRPr kumimoji="1" lang="ko-Kore-KR" altLang="en-US" sz="4000" dirty="0">
                  <a:latin typeface="Spoqa Han Sans Neo" panose="020B0500000000000000" pitchFamily="34" charset="-128"/>
                  <a:ea typeface="Spoqa Han Sans Neo" panose="020B0500000000000000" pitchFamily="34" charset="-128"/>
                </a:endParaRPr>
              </a:p>
            </p:txBody>
          </p:sp>
        </mc:Choice>
        <mc:Fallback>
          <p:sp>
            <p:nvSpPr>
              <p:cNvPr id="18" name="모서리가 둥근 직사각형 17">
                <a:extLst>
                  <a:ext uri="{FF2B5EF4-FFF2-40B4-BE49-F238E27FC236}">
                    <a16:creationId xmlns:a16="http://schemas.microsoft.com/office/drawing/2014/main" id="{07DDEB8C-C8C3-3248-83A8-55A018378BE8}"/>
                  </a:ext>
                </a:extLst>
              </p:cNvPr>
              <p:cNvSpPr>
                <a:spLocks noRot="1" noChangeAspect="1" noMove="1" noResize="1" noEditPoints="1" noAdjustHandles="1" noChangeArrowheads="1" noChangeShapeType="1" noTextEdit="1"/>
              </p:cNvSpPr>
              <p:nvPr/>
            </p:nvSpPr>
            <p:spPr>
              <a:xfrm>
                <a:off x="5947646" y="7910503"/>
                <a:ext cx="2886659" cy="1516475"/>
              </a:xfrm>
              <a:prstGeom prst="roundRect">
                <a:avLst/>
              </a:prstGeom>
              <a:blipFill>
                <a:blip r:embed="rId6"/>
                <a:stretch>
                  <a:fillRect b="-7874"/>
                </a:stretch>
              </a:blipFill>
              <a:ln w="38100">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229AC0-14C9-0346-B622-2D5EA61D0B39}"/>
                  </a:ext>
                </a:extLst>
              </p:cNvPr>
              <p:cNvSpPr txBox="1"/>
              <p:nvPr/>
            </p:nvSpPr>
            <p:spPr>
              <a:xfrm>
                <a:off x="4187306" y="6554444"/>
                <a:ext cx="6407340" cy="7448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rPr>
                        <m:t>𝐷</m:t>
                      </m:r>
                      <m:r>
                        <a:rPr kumimoji="1" lang="en-US" altLang="ko-Kore-KR" sz="4000" b="0" i="1" smtClean="0">
                          <a:latin typeface="Cambria Math" panose="02040503050406030204" pitchFamily="18" charset="0"/>
                        </a:rPr>
                        <m:t>={</m:t>
                      </m:r>
                      <m:d>
                        <m:dPr>
                          <m:ctrlPr>
                            <a:rPr kumimoji="1" lang="en-US" altLang="ko-Kore-KR" sz="4000" b="0" i="1" smtClean="0">
                              <a:latin typeface="Cambria Math" panose="02040503050406030204" pitchFamily="18" charset="0"/>
                            </a:rPr>
                          </m:ctrlPr>
                        </m:dPr>
                        <m:e>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1</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1</m:t>
                              </m:r>
                            </m:sub>
                          </m:sSub>
                        </m:e>
                      </m:d>
                      <m:r>
                        <a:rPr kumimoji="1" lang="en-US" altLang="ko-Kore-KR" sz="4000" b="0" i="1" smtClean="0">
                          <a:latin typeface="Cambria Math" panose="02040503050406030204" pitchFamily="18" charset="0"/>
                        </a:rPr>
                        <m:t>, …,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𝑥</m:t>
                          </m:r>
                        </m:e>
                        <m:sub>
                          <m:r>
                            <a:rPr kumimoji="1" lang="en-US" altLang="ko-Kore-KR" sz="4000" b="0" i="1" smtClean="0">
                              <a:latin typeface="Cambria Math" panose="02040503050406030204" pitchFamily="18" charset="0"/>
                            </a:rPr>
                            <m:t>𝑛</m:t>
                          </m:r>
                        </m:sub>
                      </m:sSub>
                      <m:r>
                        <a:rPr kumimoji="1" lang="en-US" altLang="ko-Kore-KR" sz="4000" b="0" i="1" smtClean="0">
                          <a:latin typeface="Cambria Math" panose="02040503050406030204" pitchFamily="18" charset="0"/>
                        </a:rPr>
                        <m:t>, </m:t>
                      </m:r>
                      <m:sSub>
                        <m:sSubPr>
                          <m:ctrlPr>
                            <a:rPr kumimoji="1" lang="en-US" altLang="ko-Kore-KR" sz="4000" b="0" i="1" smtClean="0">
                              <a:latin typeface="Cambria Math" panose="02040503050406030204" pitchFamily="18" charset="0"/>
                            </a:rPr>
                          </m:ctrlPr>
                        </m:sSubPr>
                        <m:e>
                          <m:r>
                            <a:rPr kumimoji="1" lang="en-US" altLang="ko-Kore-KR" sz="4000" b="0" i="1" smtClean="0">
                              <a:latin typeface="Cambria Math" panose="02040503050406030204" pitchFamily="18" charset="0"/>
                            </a:rPr>
                            <m:t>𝑦</m:t>
                          </m:r>
                        </m:e>
                        <m:sub>
                          <m:r>
                            <a:rPr kumimoji="1" lang="en-US" altLang="ko-Kore-KR" sz="4000" b="0" i="1" smtClean="0">
                              <a:latin typeface="Cambria Math" panose="02040503050406030204" pitchFamily="18" charset="0"/>
                            </a:rPr>
                            <m:t>𝑛</m:t>
                          </m:r>
                        </m:sub>
                      </m:sSub>
                      <m:r>
                        <a:rPr kumimoji="1" lang="en-US" altLang="ko-Kore-KR" sz="4000" b="0" i="1" smtClean="0">
                          <a:latin typeface="Cambria Math" panose="02040503050406030204" pitchFamily="18" charset="0"/>
                        </a:rPr>
                        <m:t>} </m:t>
                      </m:r>
                    </m:oMath>
                  </m:oMathPara>
                </a14:m>
                <a:endParaRPr kumimoji="1" lang="ko-Kore-KR" altLang="en-US" sz="4000" dirty="0"/>
              </a:p>
            </p:txBody>
          </p:sp>
        </mc:Choice>
        <mc:Fallback xmlns="">
          <p:sp>
            <p:nvSpPr>
              <p:cNvPr id="20" name="TextBox 19">
                <a:extLst>
                  <a:ext uri="{FF2B5EF4-FFF2-40B4-BE49-F238E27FC236}">
                    <a16:creationId xmlns:a16="http://schemas.microsoft.com/office/drawing/2014/main" id="{8F229AC0-14C9-0346-B622-2D5EA61D0B39}"/>
                  </a:ext>
                </a:extLst>
              </p:cNvPr>
              <p:cNvSpPr txBox="1">
                <a:spLocks noRot="1" noChangeAspect="1" noMove="1" noResize="1" noEditPoints="1" noAdjustHandles="1" noChangeArrowheads="1" noChangeShapeType="1" noTextEdit="1"/>
              </p:cNvSpPr>
              <p:nvPr/>
            </p:nvSpPr>
            <p:spPr>
              <a:xfrm>
                <a:off x="4187306" y="6554444"/>
                <a:ext cx="6407340" cy="744819"/>
              </a:xfrm>
              <a:prstGeom prst="rect">
                <a:avLst/>
              </a:prstGeom>
              <a:blipFill>
                <a:blip r:embed="rId7"/>
                <a:stretch>
                  <a:fillRect t="-6780" b="-15254"/>
                </a:stretch>
              </a:blipFill>
            </p:spPr>
            <p:txBody>
              <a:bodyPr/>
              <a:lstStyle/>
              <a:p>
                <a:r>
                  <a:rPr lang="ko-Kore-KR" altLang="en-US">
                    <a:noFill/>
                  </a:rPr>
                  <a:t> </a:t>
                </a:r>
              </a:p>
            </p:txBody>
          </p:sp>
        </mc:Fallback>
      </mc:AlternateContent>
      <p:cxnSp>
        <p:nvCxnSpPr>
          <p:cNvPr id="23" name="직선 화살표 연결선 22">
            <a:extLst>
              <a:ext uri="{FF2B5EF4-FFF2-40B4-BE49-F238E27FC236}">
                <a16:creationId xmlns:a16="http://schemas.microsoft.com/office/drawing/2014/main" id="{3266F262-BC18-B649-A1F3-0CD4A6667251}"/>
              </a:ext>
            </a:extLst>
          </p:cNvPr>
          <p:cNvCxnSpPr>
            <a:cxnSpLocks/>
            <a:stCxn id="18" idx="2"/>
            <a:endCxn id="10" idx="0"/>
          </p:cNvCxnSpPr>
          <p:nvPr/>
        </p:nvCxnSpPr>
        <p:spPr>
          <a:xfrm>
            <a:off x="7390976" y="9426978"/>
            <a:ext cx="1" cy="6357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48FF9A2B-7428-7945-BF35-8D3583350560}"/>
              </a:ext>
            </a:extLst>
          </p:cNvPr>
          <p:cNvCxnSpPr>
            <a:cxnSpLocks/>
            <a:stCxn id="20" idx="2"/>
            <a:endCxn id="18" idx="0"/>
          </p:cNvCxnSpPr>
          <p:nvPr/>
        </p:nvCxnSpPr>
        <p:spPr>
          <a:xfrm>
            <a:off x="7390976" y="7299263"/>
            <a:ext cx="0" cy="6112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6FAE14D-8C16-4242-80D4-013C3139E1AC}"/>
              </a:ext>
            </a:extLst>
          </p:cNvPr>
          <p:cNvSpPr txBox="1"/>
          <p:nvPr/>
        </p:nvSpPr>
        <p:spPr>
          <a:xfrm>
            <a:off x="11399610" y="7299263"/>
            <a:ext cx="7321223" cy="3170099"/>
          </a:xfrm>
          <a:prstGeom prst="rect">
            <a:avLst/>
          </a:prstGeom>
          <a:noFill/>
        </p:spPr>
        <p:txBody>
          <a:bodyPr wrap="square" rtlCol="0">
            <a:spAutoFit/>
          </a:bodyPr>
          <a:lstStyle/>
          <a:p>
            <a:pPr marL="571500" indent="-571500">
              <a:buFont typeface="Arial" panose="020B0604020202020204" pitchFamily="34" charset="0"/>
              <a:buChar char="•"/>
            </a:pPr>
            <a:r>
              <a:rPr kumimoji="1" lang="ko-KR" altLang="en-US" sz="4000" dirty="0">
                <a:latin typeface="Spoqa Han Sans Neo" panose="020B0500000000000000" pitchFamily="34" charset="-128"/>
                <a:ea typeface="Spoqa Han Sans Neo" panose="020B0500000000000000" pitchFamily="34" charset="-128"/>
              </a:rPr>
              <a:t>분류 문제인가</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회귀 분석 문제인가</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군집화 문제인가</a:t>
            </a:r>
            <a:r>
              <a:rPr kumimoji="1" lang="en-US" altLang="ko-KR" sz="4000" dirty="0">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kumimoji="1" lang="en-US" altLang="ko-Kore-KR" sz="40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kumimoji="1" lang="ko-KR" altLang="en-US" sz="4000" dirty="0">
                <a:latin typeface="Spoqa Han Sans Neo" panose="020B0500000000000000" pitchFamily="34" charset="-128"/>
                <a:ea typeface="Spoqa Han Sans Neo" panose="020B0500000000000000" pitchFamily="34" charset="-128"/>
              </a:rPr>
              <a:t>우리가 가지고 있는 데이터와 상호 호환이 되는가</a:t>
            </a:r>
            <a:r>
              <a:rPr kumimoji="1" lang="en-US" altLang="ko-KR" sz="4000" dirty="0">
                <a:latin typeface="Spoqa Han Sans Neo" panose="020B0500000000000000" pitchFamily="34" charset="-128"/>
                <a:ea typeface="Spoqa Han Sans Neo" panose="020B0500000000000000" pitchFamily="34" charset="-128"/>
              </a:rPr>
              <a:t>?</a:t>
            </a:r>
            <a:endParaRPr kumimoji="1" lang="en-US" altLang="ko-Kore-KR" sz="4000" dirty="0">
              <a:latin typeface="Spoqa Han Sans Neo" panose="020B0500000000000000" pitchFamily="34" charset="-128"/>
              <a:ea typeface="Spoqa Han Sans Neo" panose="020B0500000000000000" pitchFamily="34" charset="-128"/>
            </a:endParaRPr>
          </a:p>
        </p:txBody>
      </p:sp>
      <p:sp>
        <p:nvSpPr>
          <p:cNvPr id="19" name="Shape 224">
            <a:extLst>
              <a:ext uri="{FF2B5EF4-FFF2-40B4-BE49-F238E27FC236}">
                <a16:creationId xmlns:a16="http://schemas.microsoft.com/office/drawing/2014/main" id="{F228760F-1217-1C4A-A0DC-A0E19A3E7037}"/>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8198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1323439"/>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2. </a:t>
            </a:r>
            <a:r>
              <a:rPr kumimoji="1" lang="ko-KR" altLang="en-US" sz="4000" dirty="0">
                <a:latin typeface="Spoqa Han Sans Neo" panose="020B0500000000000000" pitchFamily="34" charset="-128"/>
                <a:ea typeface="Spoqa Han Sans Neo" panose="020B0500000000000000" pitchFamily="34" charset="-128"/>
              </a:rPr>
              <a:t>관련된 데이터를 이해한다</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(Exploratory data analysis; EDA)</a:t>
            </a: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8194" name="Picture 2" descr="Exploratory Data Analysis (EDA) steps.">
            <a:extLst>
              <a:ext uri="{FF2B5EF4-FFF2-40B4-BE49-F238E27FC236}">
                <a16:creationId xmlns:a16="http://schemas.microsoft.com/office/drawing/2014/main" id="{7B0A139A-5226-6A48-AF2A-4F54DCBD3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048" y="6207620"/>
            <a:ext cx="13904407" cy="647781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455ED8EF-646F-E040-81A0-CF5F0061D733}"/>
              </a:ext>
            </a:extLst>
          </p:cNvPr>
          <p:cNvSpPr/>
          <p:nvPr/>
        </p:nvSpPr>
        <p:spPr>
          <a:xfrm>
            <a:off x="4616840" y="12774021"/>
            <a:ext cx="12188825" cy="646331"/>
          </a:xfrm>
          <a:prstGeom prst="rect">
            <a:avLst/>
          </a:prstGeom>
        </p:spPr>
        <p:txBody>
          <a:bodyPr>
            <a:spAutoFit/>
          </a:bodyPr>
          <a:lstStyle/>
          <a:p>
            <a:r>
              <a:rPr lang="en" altLang="ko-Kore-KR" dirty="0">
                <a:solidFill>
                  <a:srgbClr val="222222"/>
                </a:solidFill>
                <a:latin typeface="Arial" panose="020B0604020202020204" pitchFamily="34" charset="0"/>
              </a:rPr>
              <a:t>Taboada, Guillermo L., et al. "Exploratory data analysis and data envelopment analysis of construction and demolition waste management in the European Economic Area." </a:t>
            </a:r>
            <a:r>
              <a:rPr lang="en" altLang="ko-Kore-KR" i="1" dirty="0">
                <a:solidFill>
                  <a:srgbClr val="222222"/>
                </a:solidFill>
                <a:latin typeface="Arial" panose="020B0604020202020204" pitchFamily="34" charset="0"/>
              </a:rPr>
              <a:t>Sustainability</a:t>
            </a:r>
            <a:r>
              <a:rPr lang="en" altLang="ko-Kore-KR" dirty="0">
                <a:solidFill>
                  <a:srgbClr val="222222"/>
                </a:solidFill>
                <a:latin typeface="Arial" panose="020B0604020202020204" pitchFamily="34" charset="0"/>
              </a:rPr>
              <a:t> 12.12 (2020): 4995.</a:t>
            </a:r>
            <a:endParaRPr lang="ko-Kore-KR" altLang="en-US" dirty="0"/>
          </a:p>
        </p:txBody>
      </p:sp>
      <p:sp>
        <p:nvSpPr>
          <p:cNvPr id="4" name="직사각형 3">
            <a:extLst>
              <a:ext uri="{FF2B5EF4-FFF2-40B4-BE49-F238E27FC236}">
                <a16:creationId xmlns:a16="http://schemas.microsoft.com/office/drawing/2014/main" id="{0DBD9969-C1AB-3F43-88A8-F3F9C3800A17}"/>
              </a:ext>
            </a:extLst>
          </p:cNvPr>
          <p:cNvSpPr/>
          <p:nvPr/>
        </p:nvSpPr>
        <p:spPr>
          <a:xfrm>
            <a:off x="3265490" y="4709951"/>
            <a:ext cx="17851431" cy="1384995"/>
          </a:xfrm>
          <a:prstGeom prst="rect">
            <a:avLst/>
          </a:prstGeom>
        </p:spPr>
        <p:txBody>
          <a:bodyPr wrap="square">
            <a:spAutoFit/>
          </a:bodyPr>
          <a:lstStyle/>
          <a:p>
            <a:pPr>
              <a:buFont typeface="+mj-lt"/>
              <a:buAutoNum type="arabicPeriod"/>
            </a:pPr>
            <a:r>
              <a:rPr lang="ko-KR" altLang="en-US" sz="2800" dirty="0">
                <a:solidFill>
                  <a:srgbClr val="222222"/>
                </a:solidFill>
                <a:latin typeface="Spoqa Han Sans Neo" panose="020B0500000000000000" pitchFamily="34" charset="-128"/>
                <a:ea typeface="Spoqa Han Sans Neo" panose="020B0500000000000000" pitchFamily="34" charset="-128"/>
              </a:rPr>
              <a:t>데이터의 분포 및 값을 검토</a:t>
            </a:r>
            <a:r>
              <a:rPr lang="en-US" altLang="ko-KR" sz="2800" dirty="0">
                <a:solidFill>
                  <a:srgbClr val="222222"/>
                </a:solidFill>
                <a:latin typeface="Spoqa Han Sans Neo" panose="020B0500000000000000" pitchFamily="34" charset="-128"/>
                <a:ea typeface="Spoqa Han Sans Neo" panose="020B0500000000000000" pitchFamily="34" charset="-128"/>
              </a:rPr>
              <a:t>.</a:t>
            </a:r>
          </a:p>
          <a:p>
            <a:pPr>
              <a:buFont typeface="+mj-lt"/>
              <a:buAutoNum type="arabicPeriod"/>
            </a:pPr>
            <a:r>
              <a:rPr lang="ko-KR" altLang="en-US" sz="2800" dirty="0">
                <a:solidFill>
                  <a:srgbClr val="222222"/>
                </a:solidFill>
                <a:latin typeface="Spoqa Han Sans Neo" panose="020B0500000000000000" pitchFamily="34" charset="-128"/>
                <a:ea typeface="Spoqa Han Sans Neo" panose="020B0500000000000000" pitchFamily="34" charset="-128"/>
              </a:rPr>
              <a:t>데이터에 대한 잠재적인 문제 발견</a:t>
            </a:r>
            <a:r>
              <a:rPr lang="en-US" altLang="ko-KR" sz="2800" dirty="0">
                <a:solidFill>
                  <a:srgbClr val="222222"/>
                </a:solidFill>
                <a:latin typeface="Spoqa Han Sans Neo" panose="020B0500000000000000" pitchFamily="34" charset="-128"/>
                <a:ea typeface="Spoqa Han Sans Neo" panose="020B0500000000000000" pitchFamily="34" charset="-128"/>
              </a:rPr>
              <a:t>, </a:t>
            </a:r>
            <a:r>
              <a:rPr lang="ko-KR" altLang="en-US" sz="2800" dirty="0">
                <a:solidFill>
                  <a:srgbClr val="222222"/>
                </a:solidFill>
                <a:latin typeface="Spoqa Han Sans Neo" panose="020B0500000000000000" pitchFamily="34" charset="-128"/>
                <a:ea typeface="Spoqa Han Sans Neo" panose="020B0500000000000000" pitchFamily="34" charset="-128"/>
              </a:rPr>
              <a:t>본격적인 분석에 들어가기에 앞서 데이터의 수집</a:t>
            </a:r>
            <a:r>
              <a:rPr lang="en-US" altLang="ko-KR" sz="2800" dirty="0">
                <a:solidFill>
                  <a:srgbClr val="222222"/>
                </a:solidFill>
                <a:latin typeface="Spoqa Han Sans Neo" panose="020B0500000000000000" pitchFamily="34" charset="-128"/>
                <a:ea typeface="Spoqa Han Sans Neo" panose="020B0500000000000000" pitchFamily="34" charset="-128"/>
              </a:rPr>
              <a:t>, </a:t>
            </a:r>
            <a:r>
              <a:rPr lang="ko-KR" altLang="en-US" sz="2800" dirty="0">
                <a:solidFill>
                  <a:srgbClr val="222222"/>
                </a:solidFill>
                <a:latin typeface="Spoqa Han Sans Neo" panose="020B0500000000000000" pitchFamily="34" charset="-128"/>
                <a:ea typeface="Spoqa Han Sans Neo" panose="020B0500000000000000" pitchFamily="34" charset="-128"/>
              </a:rPr>
              <a:t>모델링 시 주의할 점 파악</a:t>
            </a:r>
            <a:endParaRPr lang="en-US" altLang="ko-KR" sz="2800" dirty="0">
              <a:solidFill>
                <a:srgbClr val="222222"/>
              </a:solidFill>
              <a:latin typeface="Spoqa Han Sans Neo" panose="020B0500000000000000" pitchFamily="34" charset="-128"/>
              <a:ea typeface="Spoqa Han Sans Neo" panose="020B0500000000000000" pitchFamily="34" charset="-128"/>
            </a:endParaRPr>
          </a:p>
          <a:p>
            <a:pPr>
              <a:buFont typeface="+mj-lt"/>
              <a:buAutoNum type="arabicPeriod"/>
            </a:pPr>
            <a:r>
              <a:rPr lang="ko-KR" altLang="en-US" sz="2800" b="0" i="0" dirty="0">
                <a:solidFill>
                  <a:srgbClr val="222222"/>
                </a:solidFill>
                <a:effectLst/>
                <a:latin typeface="Spoqa Han Sans Neo" panose="020B0500000000000000" pitchFamily="34" charset="-128"/>
                <a:ea typeface="Spoqa Han Sans Neo" panose="020B0500000000000000" pitchFamily="34" charset="-128"/>
              </a:rPr>
              <a:t>가설 수립 </a:t>
            </a:r>
            <a:r>
              <a:rPr lang="en-US" altLang="ko-KR" sz="2800" b="0" i="0" dirty="0">
                <a:solidFill>
                  <a:srgbClr val="222222"/>
                </a:solidFill>
                <a:effectLst/>
                <a:latin typeface="Spoqa Han Sans Neo" panose="020B0500000000000000" pitchFamily="34" charset="-128"/>
                <a:ea typeface="Spoqa Han Sans Neo" panose="020B0500000000000000" pitchFamily="34" charset="-128"/>
              </a:rPr>
              <a:t>(</a:t>
            </a:r>
            <a:r>
              <a:rPr lang="ko-KR" altLang="en-US" sz="2800" b="0" i="0" dirty="0">
                <a:solidFill>
                  <a:srgbClr val="222222"/>
                </a:solidFill>
                <a:effectLst/>
                <a:latin typeface="Spoqa Han Sans Neo" panose="020B0500000000000000" pitchFamily="34" charset="-128"/>
                <a:ea typeface="Spoqa Han Sans Neo" panose="020B0500000000000000" pitchFamily="34" charset="-128"/>
              </a:rPr>
              <a:t>어떤 모델이 보다 좋을 것이다</a:t>
            </a:r>
            <a:r>
              <a:rPr lang="en-US" altLang="ko-KR" sz="2800" b="0" i="0" dirty="0">
                <a:solidFill>
                  <a:srgbClr val="222222"/>
                </a:solidFill>
                <a:effectLst/>
                <a:latin typeface="Spoqa Han Sans Neo" panose="020B0500000000000000" pitchFamily="34" charset="-128"/>
                <a:ea typeface="Spoqa Han Sans Neo" panose="020B0500000000000000" pitchFamily="34" charset="-128"/>
              </a:rPr>
              <a:t>)</a:t>
            </a:r>
          </a:p>
        </p:txBody>
      </p:sp>
      <p:sp>
        <p:nvSpPr>
          <p:cNvPr id="10" name="Shape 224">
            <a:extLst>
              <a:ext uri="{FF2B5EF4-FFF2-40B4-BE49-F238E27FC236}">
                <a16:creationId xmlns:a16="http://schemas.microsoft.com/office/drawing/2014/main" id="{F4873B6A-BA62-2541-9473-38ACCBF3C863}"/>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356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5C40273-4163-564E-9BA5-F11226C9843E}"/>
              </a:ext>
            </a:extLst>
          </p:cNvPr>
          <p:cNvSpPr/>
          <p:nvPr/>
        </p:nvSpPr>
        <p:spPr>
          <a:xfrm>
            <a:off x="1422544" y="2995213"/>
            <a:ext cx="21945455" cy="10720787"/>
          </a:xfrm>
          <a:prstGeom prst="rect">
            <a:avLst/>
          </a:prstGeom>
          <a:solidFill>
            <a:schemeClr val="bg1"/>
          </a:solid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sp>
        <p:nvSpPr>
          <p:cNvPr id="42" name="Shape 224">
            <a:extLst>
              <a:ext uri="{FF2B5EF4-FFF2-40B4-BE49-F238E27FC236}">
                <a16:creationId xmlns:a16="http://schemas.microsoft.com/office/drawing/2014/main" id="{124D95E6-24DC-4F4A-AA67-58EE05ADA79E}"/>
              </a:ext>
            </a:extLst>
          </p:cNvPr>
          <p:cNvSpPr/>
          <p:nvPr/>
        </p:nvSpPr>
        <p:spPr>
          <a:xfrm>
            <a:off x="1524000" y="1460302"/>
            <a:ext cx="4445000" cy="948978"/>
          </a:xfrm>
          <a:prstGeom prst="rect">
            <a:avLst/>
          </a:prstGeom>
          <a:ln w="12700">
            <a:miter lim="400000"/>
          </a:ln>
          <a:extLst>
            <a:ext uri="{C572A759-6A51-4108-AA02-DFA0A04FC94B}">
              <ma14:wrappingTextBoxFlag xmlns:ma14="http://schemas.microsoft.com/office/mac/drawingml/2011/main" xmlns="" val="1"/>
            </a:ext>
          </a:extLst>
        </p:spPr>
        <p:txBody>
          <a:bodyPr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Machine Learning? Deep Learning?</a:t>
            </a: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TextBox 11">
            <a:extLst>
              <a:ext uri="{FF2B5EF4-FFF2-40B4-BE49-F238E27FC236}">
                <a16:creationId xmlns:a16="http://schemas.microsoft.com/office/drawing/2014/main" id="{A3F067B5-D000-5F49-8B7A-CB6C40657198}"/>
              </a:ext>
            </a:extLst>
          </p:cNvPr>
          <p:cNvSpPr txBox="1"/>
          <p:nvPr/>
        </p:nvSpPr>
        <p:spPr>
          <a:xfrm>
            <a:off x="1807436" y="3303474"/>
            <a:ext cx="18592682" cy="2185214"/>
          </a:xfrm>
          <a:prstGeom prst="rect">
            <a:avLst/>
          </a:prstGeom>
          <a:no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인공지능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Artificial Intelligence</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Engineering of Intelligent Machines or Programs.</a:t>
            </a:r>
          </a:p>
          <a:p>
            <a:pPr algn="l"/>
            <a:endParaRPr kumimoji="1" lang="en-US" altLang="ko-KR" sz="2800" dirty="0">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지식 기반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(Knowledge-based),</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룰 기반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(Rule-based)</a:t>
            </a:r>
            <a:endParaRPr kumimoji="1" lang="ko-Kore-KR" altLang="en-US" sz="3200" dirty="0">
              <a:solidFill>
                <a:srgbClr val="C00000"/>
              </a:solidFill>
              <a:latin typeface="Spoqa Han Sans Neo Light" panose="020B0300000000000000" pitchFamily="34" charset="-128"/>
              <a:ea typeface="Spoqa Han Sans Neo Light" panose="020B0300000000000000" pitchFamily="34" charset="-128"/>
            </a:endParaRPr>
          </a:p>
        </p:txBody>
      </p:sp>
      <p:grpSp>
        <p:nvGrpSpPr>
          <p:cNvPr id="13" name="그룹 12">
            <a:extLst>
              <a:ext uri="{FF2B5EF4-FFF2-40B4-BE49-F238E27FC236}">
                <a16:creationId xmlns:a16="http://schemas.microsoft.com/office/drawing/2014/main" id="{32FFEF40-0D95-0946-A906-94EE6F850FE1}"/>
              </a:ext>
            </a:extLst>
          </p:cNvPr>
          <p:cNvGrpSpPr/>
          <p:nvPr/>
        </p:nvGrpSpPr>
        <p:grpSpPr>
          <a:xfrm>
            <a:off x="1807436" y="5838069"/>
            <a:ext cx="17544180" cy="7572659"/>
            <a:chOff x="1650001" y="5374496"/>
            <a:chExt cx="16013813" cy="7062584"/>
          </a:xfrm>
          <a:noFill/>
        </p:grpSpPr>
        <p:sp>
          <p:nvSpPr>
            <p:cNvPr id="14" name="직사각형 13">
              <a:extLst>
                <a:ext uri="{FF2B5EF4-FFF2-40B4-BE49-F238E27FC236}">
                  <a16:creationId xmlns:a16="http://schemas.microsoft.com/office/drawing/2014/main" id="{38AED7BD-6378-7240-8A9E-D9F9B3F03038}"/>
                </a:ext>
              </a:extLst>
            </p:cNvPr>
            <p:cNvSpPr/>
            <p:nvPr/>
          </p:nvSpPr>
          <p:spPr>
            <a:xfrm>
              <a:off x="1650001" y="5374496"/>
              <a:ext cx="15556879" cy="7062584"/>
            </a:xfrm>
            <a:prstGeom prst="rect">
              <a:avLst/>
            </a:prstGeom>
            <a:grp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sz="3200"/>
            </a:p>
          </p:txBody>
        </p:sp>
        <p:sp>
          <p:nvSpPr>
            <p:cNvPr id="15" name="TextBox 14">
              <a:extLst>
                <a:ext uri="{FF2B5EF4-FFF2-40B4-BE49-F238E27FC236}">
                  <a16:creationId xmlns:a16="http://schemas.microsoft.com/office/drawing/2014/main" id="{81EEFABB-C4B2-F641-AC3D-C98BAB37E487}"/>
                </a:ext>
              </a:extLst>
            </p:cNvPr>
            <p:cNvSpPr txBox="1"/>
            <p:nvPr/>
          </p:nvSpPr>
          <p:spPr>
            <a:xfrm>
              <a:off x="2106935" y="5777880"/>
              <a:ext cx="15556879" cy="2038024"/>
            </a:xfrm>
            <a:prstGeom prst="rect">
              <a:avLst/>
            </a:prstGeom>
            <a:grp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기계 학습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Machine Learning</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Ability to Learn without being explicitly programmed</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1959,</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Arthur Samuel.</a:t>
              </a:r>
              <a:endParaRPr kumimoji="1" lang="en-US" altLang="ko-KR" sz="4000" b="1" dirty="0">
                <a:latin typeface="맑은 고딕" panose="020B0503020000020004" pitchFamily="50" charset="-127"/>
                <a:ea typeface="맑은 고딕" panose="020B0503020000020004" pitchFamily="50" charset="-127"/>
              </a:endParaRPr>
            </a:p>
            <a:p>
              <a:pPr lvl="1"/>
              <a:endParaRPr kumimoji="1" lang="en-US" altLang="ko-KR" sz="2800" dirty="0">
                <a:solidFill>
                  <a:srgbClr val="C00000"/>
                </a:solidFill>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데이터의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“feature”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사이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패턴</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(Pattern)”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이나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상관관계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(correlation)”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을 뽑아 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p>
          </p:txBody>
        </p:sp>
      </p:grpSp>
      <p:sp>
        <p:nvSpPr>
          <p:cNvPr id="20" name="TextBox 19">
            <a:extLst>
              <a:ext uri="{FF2B5EF4-FFF2-40B4-BE49-F238E27FC236}">
                <a16:creationId xmlns:a16="http://schemas.microsoft.com/office/drawing/2014/main" id="{A37BA23D-7E4F-7546-AE69-6DE7A80D4AD4}"/>
              </a:ext>
            </a:extLst>
          </p:cNvPr>
          <p:cNvSpPr txBox="1"/>
          <p:nvPr/>
        </p:nvSpPr>
        <p:spPr>
          <a:xfrm>
            <a:off x="2748524" y="8796295"/>
            <a:ext cx="15340177" cy="4431983"/>
          </a:xfrm>
          <a:prstGeom prst="rect">
            <a:avLst/>
          </a:prstGeom>
          <a:noFill/>
          <a:ln>
            <a:solidFill>
              <a:schemeClr val="tx1"/>
            </a:solidFill>
            <a:prstDash val="sysDot"/>
          </a:ln>
        </p:spPr>
        <p:txBody>
          <a:bodyPr wrap="square" rtlCol="0">
            <a:spAutoFit/>
          </a:bodyPr>
          <a:lstStyle/>
          <a:p>
            <a:pPr algn="l"/>
            <a:endParaRPr kumimoji="1" lang="en-US" altLang="ko-KR" sz="3600" dirty="0">
              <a:latin typeface="Spoqa Han Sans Neo Light" panose="020B0300000000000000" pitchFamily="34" charset="-128"/>
              <a:ea typeface="Spoqa Han Sans Neo Light" panose="020B0300000000000000" pitchFamily="34" charset="-128"/>
            </a:endParaRPr>
          </a:p>
          <a:p>
            <a:pPr algn="l"/>
            <a:r>
              <a:rPr kumimoji="1" lang="en-US" altLang="ko-KR" sz="3600" b="1" dirty="0">
                <a:latin typeface="맑은 고딕" panose="020B0503020000020004" pitchFamily="50" charset="-127"/>
                <a:ea typeface="맑은 고딕" panose="020B0503020000020004" pitchFamily="50" charset="-127"/>
              </a:rPr>
              <a:t>   </a:t>
            </a:r>
            <a:r>
              <a:rPr kumimoji="1" lang="ko-KR" altLang="en-US" sz="3600" b="1" dirty="0">
                <a:latin typeface="맑은 고딕" panose="020B0503020000020004" pitchFamily="50" charset="-127"/>
                <a:ea typeface="맑은 고딕" panose="020B0503020000020004" pitchFamily="50" charset="-127"/>
              </a:rPr>
              <a:t>깊은 학습 </a:t>
            </a:r>
            <a:r>
              <a:rPr kumimoji="1" lang="en-US" altLang="ko-KR" sz="3600" b="1" dirty="0">
                <a:latin typeface="맑은 고딕" panose="020B0503020000020004" pitchFamily="50" charset="-127"/>
                <a:ea typeface="맑은 고딕" panose="020B0503020000020004" pitchFamily="50" charset="-127"/>
              </a:rPr>
              <a:t>(Deep Learning): </a:t>
            </a:r>
            <a:r>
              <a:rPr kumimoji="1" lang="en-US" altLang="ko-KR" sz="3200" b="1" dirty="0">
                <a:latin typeface="맑은 고딕" panose="020B0503020000020004" pitchFamily="50" charset="-127"/>
                <a:ea typeface="맑은 고딕" panose="020B0503020000020004" pitchFamily="50" charset="-127"/>
              </a:rPr>
              <a:t>Learning based on DNN</a:t>
            </a:r>
            <a:r>
              <a:rPr kumimoji="1" lang="ko-KR" altLang="en-US" sz="3200" b="1" dirty="0">
                <a:latin typeface="맑은 고딕" panose="020B0503020000020004" pitchFamily="50" charset="-127"/>
                <a:ea typeface="맑은 고딕" panose="020B0503020000020004" pitchFamily="50" charset="-127"/>
              </a:rPr>
              <a:t> </a:t>
            </a:r>
            <a:r>
              <a:rPr kumimoji="1" lang="en-US" altLang="ko-KR" sz="3200" b="1" dirty="0">
                <a:latin typeface="맑은 고딕" panose="020B0503020000020004" pitchFamily="50" charset="-127"/>
                <a:ea typeface="맑은 고딕" panose="020B0503020000020004" pitchFamily="50" charset="-127"/>
              </a:rPr>
              <a:t>(</a:t>
            </a:r>
            <a:r>
              <a:rPr kumimoji="1" lang="ko-KR" altLang="en-US" sz="3200" b="1" dirty="0">
                <a:latin typeface="맑은 고딕" panose="020B0503020000020004" pitchFamily="50" charset="-127"/>
                <a:ea typeface="맑은 고딕" panose="020B0503020000020004" pitchFamily="50" charset="-127"/>
              </a:rPr>
              <a:t>표현 학습의 일종</a:t>
            </a:r>
            <a:r>
              <a:rPr kumimoji="1" lang="en-US" altLang="ko-KR" sz="3200" b="1" dirty="0">
                <a:latin typeface="맑은 고딕" panose="020B0503020000020004" pitchFamily="50" charset="-127"/>
                <a:ea typeface="맑은 고딕" panose="020B0503020000020004" pitchFamily="50" charset="-127"/>
              </a:rPr>
              <a:t>)</a:t>
            </a:r>
            <a:br>
              <a:rPr kumimoji="1" lang="en-US" altLang="ko-KR" sz="3200" dirty="0">
                <a:latin typeface="Spoqa Han Sans Neo Light" panose="020B0300000000000000" pitchFamily="34" charset="-128"/>
                <a:ea typeface="Spoqa Han Sans Neo Light" panose="020B0300000000000000" pitchFamily="34" charset="-128"/>
              </a:rPr>
            </a:br>
            <a:endParaRPr kumimoji="1" lang="en-US" altLang="ko-KR" sz="3600" dirty="0">
              <a:latin typeface="Spoqa Han Sans Neo Light" panose="020B0300000000000000" pitchFamily="34" charset="-128"/>
              <a:ea typeface="Spoqa Han Sans Neo Light" panose="020B0300000000000000" pitchFamily="34" charset="-128"/>
            </a:endParaRPr>
          </a:p>
          <a:p>
            <a:pPr marL="742950" lvl="1" indent="-285750">
              <a:buFontTx/>
              <a:buChar char="-"/>
            </a:pP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복잡한 표현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(Representation)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이 단순한 표현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(Presentation)</a:t>
            </a:r>
            <a:r>
              <a:rPr kumimoji="1" lang="ko-KR" altLang="en-US" sz="3200" dirty="0" err="1">
                <a:solidFill>
                  <a:srgbClr val="C00000"/>
                </a:solidFill>
                <a:latin typeface="Spoqa Han Sans Neo Light" panose="020B0300000000000000" pitchFamily="34" charset="-128"/>
                <a:ea typeface="Spoqa Han Sans Neo Light" panose="020B0300000000000000" pitchFamily="34" charset="-128"/>
              </a:rPr>
              <a:t>으로</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변환하여 문제를 품</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a:t>
            </a:r>
            <a:endParaRPr kumimoji="1" lang="en-US" altLang="ko-KR" sz="3200" dirty="0">
              <a:solidFill>
                <a:srgbClr val="C00000"/>
              </a:solidFill>
              <a:latin typeface="Spoqa Han Sans Neo Light" panose="020B0300000000000000" pitchFamily="34" charset="-128"/>
              <a:ea typeface="Spoqa Han Sans Neo Light" panose="020B0300000000000000" pitchFamily="34" charset="-128"/>
            </a:endParaRPr>
          </a:p>
          <a:p>
            <a:pPr marL="742950" lvl="1" indent="-285750">
              <a:buFontTx/>
              <a:buChar char="-"/>
            </a:pP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Deep Neural Network(DNN,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깊은 </a:t>
            </a:r>
            <a:r>
              <a:rPr kumimoji="1" lang="ko-KR" altLang="en-US" sz="3200" dirty="0" err="1">
                <a:solidFill>
                  <a:srgbClr val="C00000"/>
                </a:solidFill>
                <a:latin typeface="Spoqa Han Sans Neo Light" panose="020B0300000000000000" pitchFamily="34" charset="-128"/>
                <a:ea typeface="Spoqa Han Sans Neo Light" panose="020B0300000000000000" pitchFamily="34" charset="-128"/>
              </a:rPr>
              <a:t>심층망</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2</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층 이상의 신경망으로 표현됨</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p>
          <a:p>
            <a:pPr marL="457200" lvl="1"/>
            <a:endParaRPr kumimoji="1" lang="en-US" altLang="ko-KR" sz="3200" dirty="0">
              <a:latin typeface="Spoqa Han Sans Neo Light" panose="020B0300000000000000" pitchFamily="34" charset="-128"/>
              <a:ea typeface="Spoqa Han Sans Neo Light" panose="020B0300000000000000" pitchFamily="34" charset="-128"/>
            </a:endParaRPr>
          </a:p>
          <a:p>
            <a:pPr marL="457200" lvl="1"/>
            <a:r>
              <a:rPr kumimoji="1" lang="en-US" altLang="ko-KR" sz="3200" dirty="0">
                <a:latin typeface="Spoqa Han Sans Neo Light" panose="020B0300000000000000" pitchFamily="34" charset="-128"/>
                <a:ea typeface="Spoqa Han Sans Neo Light" panose="020B0300000000000000" pitchFamily="34" charset="-128"/>
              </a:rPr>
              <a:t>=&gt;</a:t>
            </a:r>
            <a:r>
              <a:rPr kumimoji="1" lang="ko-KR" altLang="en-US" sz="3200" dirty="0">
                <a:latin typeface="Spoqa Han Sans Neo Light" panose="020B0300000000000000" pitchFamily="34" charset="-128"/>
                <a:ea typeface="Spoqa Han Sans Neo Light" panose="020B0300000000000000" pitchFamily="34" charset="-128"/>
              </a:rPr>
              <a:t> 이해를 위해서는 인공신경망과 표현 학습의 개념을 알아야 함</a:t>
            </a:r>
            <a:r>
              <a:rPr kumimoji="1" lang="en-US" altLang="ko-KR" sz="3200" dirty="0">
                <a:latin typeface="Spoqa Han Sans Neo Light" panose="020B0300000000000000" pitchFamily="34" charset="-128"/>
                <a:ea typeface="Spoqa Han Sans Neo Light" panose="020B0300000000000000" pitchFamily="34" charset="-128"/>
              </a:rPr>
              <a:t>!</a:t>
            </a:r>
            <a:b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br>
            <a:endParaRPr kumimoji="1" lang="en-US" altLang="ko-KR" sz="1400" dirty="0">
              <a:latin typeface="Spoqa Han Sans Neo Light" panose="020B0300000000000000" pitchFamily="34" charset="-128"/>
              <a:ea typeface="Spoqa Han Sans Neo Light" panose="020B0300000000000000" pitchFamily="34" charset="-128"/>
            </a:endParaRPr>
          </a:p>
        </p:txBody>
      </p:sp>
    </p:spTree>
    <p:extLst>
      <p:ext uri="{BB962C8B-B14F-4D97-AF65-F5344CB8AC3E}">
        <p14:creationId xmlns:p14="http://schemas.microsoft.com/office/powerpoint/2010/main" val="2419205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3. Train,</a:t>
            </a:r>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Test</a:t>
            </a:r>
            <a:r>
              <a:rPr kumimoji="1" lang="ko-KR" altLang="en-US" sz="4000" dirty="0">
                <a:latin typeface="Spoqa Han Sans Neo" panose="020B0500000000000000" pitchFamily="34" charset="-128"/>
                <a:ea typeface="Spoqa Han Sans Neo" panose="020B0500000000000000" pitchFamily="34" charset="-128"/>
              </a:rPr>
              <a:t> 데이터를 대표성을 띄도록 임의로 나누고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모델의 성능을 평가할 </a:t>
            </a:r>
            <a:r>
              <a:rPr kumimoji="1" lang="en-US" altLang="ko-KR" sz="4000" dirty="0">
                <a:latin typeface="Spoqa Han Sans Neo" panose="020B0500000000000000" pitchFamily="34" charset="-128"/>
                <a:ea typeface="Spoqa Han Sans Neo" panose="020B0500000000000000" pitchFamily="34" charset="-128"/>
              </a:rPr>
              <a:t>metric</a:t>
            </a:r>
            <a:r>
              <a:rPr kumimoji="1" lang="ko-KR" altLang="en-US" sz="4000" dirty="0">
                <a:latin typeface="Spoqa Han Sans Neo" panose="020B0500000000000000" pitchFamily="34" charset="-128"/>
                <a:ea typeface="Spoqa Han Sans Neo" panose="020B0500000000000000" pitchFamily="34" charset="-128"/>
              </a:rPr>
              <a:t>을 정의한다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0DBD9969-C1AB-3F43-88A8-F3F9C3800A17}"/>
              </a:ext>
            </a:extLst>
          </p:cNvPr>
          <p:cNvSpPr/>
          <p:nvPr/>
        </p:nvSpPr>
        <p:spPr>
          <a:xfrm>
            <a:off x="3265490" y="5417840"/>
            <a:ext cx="19006836" cy="8586966"/>
          </a:xfrm>
          <a:prstGeom prst="rect">
            <a:avLst/>
          </a:prstGeom>
        </p:spPr>
        <p:txBody>
          <a:bodyPr wrap="square">
            <a:spAutoFit/>
          </a:bodyPr>
          <a:lstStyle/>
          <a:p>
            <a:r>
              <a:rPr lang="ko-KR" altLang="en-US" sz="4000" b="1" dirty="0">
                <a:solidFill>
                  <a:srgbClr val="222222"/>
                </a:solidFill>
                <a:latin typeface="맑은 고딕" panose="020B0503020000020004" pitchFamily="50" charset="-127"/>
                <a:ea typeface="맑은 고딕" panose="020B0503020000020004" pitchFamily="50" charset="-127"/>
              </a:rPr>
              <a:t>용어 정의</a:t>
            </a:r>
            <a:endParaRPr lang="en-US" altLang="ko-KR" sz="4000" b="1" dirty="0">
              <a:solidFill>
                <a:srgbClr val="222222"/>
              </a:solidFill>
              <a:latin typeface="맑은 고딕" panose="020B0503020000020004" pitchFamily="50" charset="-127"/>
              <a:ea typeface="맑은 고딕" panose="020B0503020000020004" pitchFamily="50" charset="-127"/>
            </a:endParaRPr>
          </a:p>
          <a:p>
            <a:endParaRPr lang="en-US" altLang="ko-KR" sz="2400" b="1" dirty="0">
              <a:solidFill>
                <a:srgbClr val="222222"/>
              </a:solidFill>
              <a:latin typeface="맑은 고딕" panose="020B0503020000020004" pitchFamily="50" charset="-127"/>
              <a:ea typeface="맑은 고딕" panose="020B0503020000020004" pitchFamily="50" charset="-127"/>
            </a:endParaRPr>
          </a:p>
          <a:p>
            <a:pPr marL="1028642" lvl="1" indent="-571500">
              <a:buFont typeface="Arial" panose="020B0604020202020204" pitchFamily="34" charset="0"/>
              <a:buChar char="•"/>
            </a:pPr>
            <a:r>
              <a:rPr lang="en-US" altLang="ko-KR" sz="3600" dirty="0">
                <a:solidFill>
                  <a:srgbClr val="222222"/>
                </a:solidFill>
                <a:latin typeface="Spoqa Han Sans Neo" panose="020B0500000000000000" pitchFamily="34" charset="-128"/>
                <a:ea typeface="Spoqa Han Sans Neo" panose="020B0500000000000000" pitchFamily="34" charset="-128"/>
              </a:rPr>
              <a:t>Train set: </a:t>
            </a:r>
            <a:r>
              <a:rPr lang="ko-KR" altLang="en-US" sz="3600" dirty="0">
                <a:solidFill>
                  <a:srgbClr val="222222"/>
                </a:solidFill>
                <a:latin typeface="Spoqa Han Sans Neo" panose="020B0500000000000000" pitchFamily="34" charset="-128"/>
                <a:ea typeface="Spoqa Han Sans Neo" panose="020B0500000000000000" pitchFamily="34" charset="-128"/>
              </a:rPr>
              <a:t>머신</a:t>
            </a:r>
            <a:r>
              <a:rPr lang="en-US" altLang="ko-KR" sz="3600" dirty="0">
                <a:solidFill>
                  <a:srgbClr val="222222"/>
                </a:solidFill>
                <a:latin typeface="Spoqa Han Sans Neo" panose="020B0500000000000000" pitchFamily="34" charset="-128"/>
                <a:ea typeface="Spoqa Han Sans Neo" panose="020B0500000000000000" pitchFamily="34" charset="-128"/>
              </a:rPr>
              <a:t> </a:t>
            </a:r>
            <a:r>
              <a:rPr lang="ko-KR" altLang="en-US" sz="3600" dirty="0">
                <a:solidFill>
                  <a:srgbClr val="222222"/>
                </a:solidFill>
                <a:latin typeface="Spoqa Han Sans Neo" panose="020B0500000000000000" pitchFamily="34" charset="-128"/>
                <a:ea typeface="Spoqa Han Sans Neo" panose="020B0500000000000000" pitchFamily="34" charset="-128"/>
              </a:rPr>
              <a:t>러닝 모델의 학습을 위해 사용</a:t>
            </a: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600" dirty="0">
                <a:solidFill>
                  <a:srgbClr val="222222"/>
                </a:solidFill>
                <a:latin typeface="Spoqa Han Sans Neo" panose="020B0500000000000000" pitchFamily="34" charset="-128"/>
                <a:ea typeface="Spoqa Han Sans Neo" panose="020B0500000000000000" pitchFamily="34" charset="-128"/>
              </a:rPr>
              <a:t>Validation set:  </a:t>
            </a:r>
            <a:r>
              <a:rPr lang="ko-KR" altLang="en-US" sz="3600" dirty="0">
                <a:solidFill>
                  <a:srgbClr val="222222"/>
                </a:solidFill>
                <a:latin typeface="Spoqa Han Sans Neo" panose="020B0500000000000000" pitchFamily="34" charset="-128"/>
                <a:ea typeface="Spoqa Han Sans Neo" panose="020B0500000000000000" pitchFamily="34" charset="-128"/>
              </a:rPr>
              <a:t>학습 중인 모델을 검증하기 위한 데이터</a:t>
            </a: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600" dirty="0">
                <a:solidFill>
                  <a:srgbClr val="222222"/>
                </a:solidFill>
                <a:latin typeface="Spoqa Han Sans Neo" panose="020B0500000000000000" pitchFamily="34" charset="-128"/>
                <a:ea typeface="Spoqa Han Sans Neo" panose="020B0500000000000000" pitchFamily="34" charset="-128"/>
              </a:rPr>
              <a:t>Test set: </a:t>
            </a:r>
            <a:r>
              <a:rPr lang="ko-KR" altLang="en-US" sz="3600" dirty="0">
                <a:solidFill>
                  <a:srgbClr val="222222"/>
                </a:solidFill>
                <a:latin typeface="Spoqa Han Sans Neo" panose="020B0500000000000000" pitchFamily="34" charset="-128"/>
                <a:ea typeface="Spoqa Han Sans Neo" panose="020B0500000000000000" pitchFamily="34" charset="-128"/>
              </a:rPr>
              <a:t>학습과 검증이 완료된 모델의 최종적인 성능을 평가</a:t>
            </a: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lvl="1"/>
            <a:endParaRPr lang="en-US" altLang="ko-KR" sz="3600" dirty="0">
              <a:solidFill>
                <a:srgbClr val="222222"/>
              </a:solidFill>
              <a:latin typeface="Spoqa Han Sans Neo" panose="020B0500000000000000" pitchFamily="34" charset="-128"/>
              <a:ea typeface="Spoqa Han Sans Neo" panose="020B0500000000000000" pitchFamily="34" charset="-128"/>
            </a:endParaRPr>
          </a:p>
          <a:p>
            <a:endParaRPr lang="en-US" altLang="ko-KR" sz="4000" dirty="0">
              <a:solidFill>
                <a:srgbClr val="222222"/>
              </a:solidFill>
              <a:latin typeface="Spoqa Han Sans Neo" panose="020B0500000000000000" pitchFamily="34" charset="-128"/>
              <a:ea typeface="Spoqa Han Sans Neo" panose="020B0500000000000000" pitchFamily="34" charset="-128"/>
            </a:endParaRPr>
          </a:p>
          <a:p>
            <a:r>
              <a:rPr lang="ko-KR" altLang="en-US" sz="4000" b="1" dirty="0">
                <a:solidFill>
                  <a:srgbClr val="222222"/>
                </a:solidFill>
                <a:latin typeface="맑은 고딕" panose="020B0503020000020004" pitchFamily="50" charset="-127"/>
                <a:ea typeface="맑은 고딕" panose="020B0503020000020004" pitchFamily="50" charset="-127"/>
              </a:rPr>
              <a:t>기계학습 모델이 </a:t>
            </a:r>
            <a:r>
              <a:rPr lang="en-US" altLang="ko-KR" sz="4000" b="1" dirty="0">
                <a:solidFill>
                  <a:srgbClr val="222222"/>
                </a:solidFill>
                <a:latin typeface="맑은 고딕" panose="020B0503020000020004" pitchFamily="50" charset="-127"/>
                <a:ea typeface="맑은 고딕" panose="020B0503020000020004" pitchFamily="50" charset="-127"/>
              </a:rPr>
              <a:t>Train</a:t>
            </a:r>
            <a:r>
              <a:rPr lang="ko-KR" altLang="en-US" sz="4000" b="1" dirty="0">
                <a:solidFill>
                  <a:srgbClr val="222222"/>
                </a:solidFill>
                <a:latin typeface="맑은 고딕" panose="020B0503020000020004" pitchFamily="50" charset="-127"/>
                <a:ea typeface="맑은 고딕" panose="020B0503020000020004" pitchFamily="50" charset="-127"/>
              </a:rPr>
              <a:t> 데이터로 학습했을 때</a:t>
            </a:r>
            <a:r>
              <a:rPr lang="en-US" altLang="ko-KR" sz="4000" b="1" dirty="0">
                <a:solidFill>
                  <a:srgbClr val="222222"/>
                </a:solidFill>
                <a:latin typeface="맑은 고딕" panose="020B0503020000020004" pitchFamily="50" charset="-127"/>
                <a:ea typeface="맑은 고딕" panose="020B0503020000020004" pitchFamily="50" charset="-127"/>
              </a:rPr>
              <a:t>,</a:t>
            </a:r>
            <a:r>
              <a:rPr lang="ko-KR" altLang="en-US" sz="4000" b="1" dirty="0">
                <a:solidFill>
                  <a:srgbClr val="222222"/>
                </a:solidFill>
                <a:latin typeface="맑은 고딕" panose="020B0503020000020004" pitchFamily="50" charset="-127"/>
                <a:ea typeface="맑은 고딕" panose="020B0503020000020004" pitchFamily="50" charset="-127"/>
              </a:rPr>
              <a:t> 실제 서비스환경에서는 </a:t>
            </a:r>
            <a:r>
              <a:rPr lang="en-US" altLang="ko-KR" sz="4000" b="1" dirty="0">
                <a:solidFill>
                  <a:srgbClr val="222222"/>
                </a:solidFill>
                <a:latin typeface="맑은 고딕" panose="020B0503020000020004" pitchFamily="50" charset="-127"/>
                <a:ea typeface="맑은 고딕" panose="020B0503020000020004" pitchFamily="50" charset="-127"/>
              </a:rPr>
              <a:t>Train</a:t>
            </a:r>
            <a:r>
              <a:rPr lang="ko-KR" altLang="en-US" sz="4000" b="1" dirty="0">
                <a:solidFill>
                  <a:srgbClr val="222222"/>
                </a:solidFill>
                <a:latin typeface="맑은 고딕" panose="020B0503020000020004" pitchFamily="50" charset="-127"/>
                <a:ea typeface="맑은 고딕" panose="020B0503020000020004" pitchFamily="50" charset="-127"/>
              </a:rPr>
              <a:t>데이터로 들어올까</a:t>
            </a:r>
            <a:r>
              <a:rPr lang="en-US" altLang="ko-KR" sz="4000" b="1" dirty="0">
                <a:solidFill>
                  <a:srgbClr val="222222"/>
                </a:solidFill>
                <a:latin typeface="맑은 고딕" panose="020B0503020000020004" pitchFamily="50" charset="-127"/>
                <a:ea typeface="맑은 고딕" panose="020B0503020000020004" pitchFamily="50" charset="-127"/>
              </a:rPr>
              <a:t>?</a:t>
            </a:r>
          </a:p>
          <a:p>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lvl="1"/>
            <a:r>
              <a:rPr lang="en-US" altLang="ko-KR" sz="3600" dirty="0">
                <a:solidFill>
                  <a:srgbClr val="222222"/>
                </a:solidFill>
                <a:latin typeface="Spoqa Han Sans Neo" panose="020B0500000000000000" pitchFamily="34" charset="-128"/>
                <a:ea typeface="Spoqa Han Sans Neo" panose="020B0500000000000000" pitchFamily="34" charset="-128"/>
              </a:rPr>
              <a:t>	-&gt;</a:t>
            </a:r>
            <a:r>
              <a:rPr lang="ko-KR" altLang="en-US" sz="3600" dirty="0">
                <a:solidFill>
                  <a:srgbClr val="222222"/>
                </a:solidFill>
                <a:latin typeface="Spoqa Han Sans Neo" panose="020B0500000000000000" pitchFamily="34" charset="-128"/>
                <a:ea typeface="Spoqa Han Sans Neo" panose="020B0500000000000000" pitchFamily="34" charset="-128"/>
              </a:rPr>
              <a:t> </a:t>
            </a:r>
            <a:r>
              <a:rPr lang="en-US" altLang="ko-KR" sz="3600" dirty="0">
                <a:solidFill>
                  <a:srgbClr val="222222"/>
                </a:solidFill>
                <a:latin typeface="Spoqa Han Sans Neo" panose="020B0500000000000000" pitchFamily="34" charset="-128"/>
                <a:ea typeface="Spoqa Han Sans Neo" panose="020B0500000000000000" pitchFamily="34" charset="-128"/>
              </a:rPr>
              <a:t>No! </a:t>
            </a:r>
            <a:r>
              <a:rPr lang="ko-KR" altLang="en-US" sz="3600" dirty="0">
                <a:solidFill>
                  <a:srgbClr val="222222"/>
                </a:solidFill>
                <a:latin typeface="Spoqa Han Sans Neo" panose="020B0500000000000000" pitchFamily="34" charset="-128"/>
                <a:ea typeface="Spoqa Han Sans Neo" panose="020B0500000000000000" pitchFamily="34" charset="-128"/>
              </a:rPr>
              <a:t>새로운 데이터가 들어온다</a:t>
            </a:r>
            <a:r>
              <a:rPr lang="en-US" altLang="ko-KR" sz="3600" dirty="0">
                <a:solidFill>
                  <a:srgbClr val="222222"/>
                </a:solidFill>
                <a:latin typeface="Spoqa Han Sans Neo" panose="020B0500000000000000" pitchFamily="34" charset="-128"/>
                <a:ea typeface="Spoqa Han Sans Neo" panose="020B0500000000000000" pitchFamily="34" charset="-128"/>
              </a:rPr>
              <a:t>.</a:t>
            </a:r>
            <a:r>
              <a:rPr lang="ko-KR" altLang="en-US" sz="3600" dirty="0">
                <a:solidFill>
                  <a:srgbClr val="222222"/>
                </a:solidFill>
                <a:latin typeface="Spoqa Han Sans Neo" panose="020B0500000000000000" pitchFamily="34" charset="-128"/>
                <a:ea typeface="Spoqa Han Sans Neo" panose="020B0500000000000000" pitchFamily="34" charset="-128"/>
              </a:rPr>
              <a:t> </a:t>
            </a: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lvl="1"/>
            <a:endParaRPr lang="en-US" altLang="ko-KR" sz="3600" dirty="0">
              <a:solidFill>
                <a:srgbClr val="222222"/>
              </a:solidFill>
              <a:latin typeface="Spoqa Han Sans Neo" panose="020B0500000000000000" pitchFamily="34" charset="-128"/>
              <a:ea typeface="Spoqa Han Sans Neo" panose="020B0500000000000000" pitchFamily="34" charset="-128"/>
            </a:endParaRPr>
          </a:p>
          <a:p>
            <a:r>
              <a:rPr lang="ko-KR" altLang="en-US" sz="4000" b="1" dirty="0">
                <a:solidFill>
                  <a:srgbClr val="222222"/>
                </a:solidFill>
                <a:latin typeface="맑은 고딕" panose="020B0503020000020004" pitchFamily="50" charset="-127"/>
                <a:ea typeface="맑은 고딕" panose="020B0503020000020004" pitchFamily="50" charset="-127"/>
              </a:rPr>
              <a:t>실제 기계학습 필드에서는 학습을 한 데이터가 아닌 </a:t>
            </a:r>
            <a:r>
              <a:rPr lang="en-US" altLang="ko-KR" sz="4000" b="1" dirty="0">
                <a:solidFill>
                  <a:srgbClr val="222222"/>
                </a:solidFill>
                <a:latin typeface="맑은 고딕" panose="020B0503020000020004" pitchFamily="50" charset="-127"/>
                <a:ea typeface="맑은 고딕" panose="020B0503020000020004" pitchFamily="50" charset="-127"/>
              </a:rPr>
              <a:t>validation/test</a:t>
            </a:r>
            <a:r>
              <a:rPr lang="ko-KR" altLang="en-US" sz="4000" b="1" dirty="0">
                <a:solidFill>
                  <a:srgbClr val="222222"/>
                </a:solidFill>
                <a:latin typeface="맑은 고딕" panose="020B0503020000020004" pitchFamily="50" charset="-127"/>
                <a:ea typeface="맑은 고딕" panose="020B0503020000020004" pitchFamily="50" charset="-127"/>
              </a:rPr>
              <a:t> 데이터를 추가로 나누어 오버 피팅</a:t>
            </a:r>
            <a:r>
              <a:rPr lang="en-US" altLang="ko-KR" sz="4000" b="1" dirty="0">
                <a:solidFill>
                  <a:srgbClr val="222222"/>
                </a:solidFill>
                <a:latin typeface="맑은 고딕" panose="020B0503020000020004" pitchFamily="50" charset="-127"/>
                <a:ea typeface="맑은 고딕" panose="020B0503020000020004" pitchFamily="50" charset="-127"/>
              </a:rPr>
              <a:t>(</a:t>
            </a:r>
            <a:r>
              <a:rPr lang="ko-KR" altLang="en-US" sz="4000" b="1" dirty="0" err="1">
                <a:solidFill>
                  <a:srgbClr val="222222"/>
                </a:solidFill>
                <a:latin typeface="맑은 고딕" panose="020B0503020000020004" pitchFamily="50" charset="-127"/>
                <a:ea typeface="맑은 고딕" panose="020B0503020000020004" pitchFamily="50" charset="-127"/>
              </a:rPr>
              <a:t>과적합</a:t>
            </a:r>
            <a:r>
              <a:rPr lang="en-US" altLang="ko-KR" sz="4000" b="1" dirty="0">
                <a:solidFill>
                  <a:srgbClr val="222222"/>
                </a:solidFill>
                <a:latin typeface="맑은 고딕" panose="020B0503020000020004" pitchFamily="50" charset="-127"/>
                <a:ea typeface="맑은 고딕" panose="020B0503020000020004" pitchFamily="50" charset="-127"/>
              </a:rPr>
              <a:t>)</a:t>
            </a:r>
            <a:r>
              <a:rPr lang="ko-KR" altLang="en-US" sz="4000" b="1" dirty="0">
                <a:solidFill>
                  <a:srgbClr val="222222"/>
                </a:solidFill>
                <a:latin typeface="맑은 고딕" panose="020B0503020000020004" pitchFamily="50" charset="-127"/>
                <a:ea typeface="맑은 고딕" panose="020B0503020000020004" pitchFamily="50" charset="-127"/>
              </a:rPr>
              <a:t> 등 비정상 상태 여부를 파악한다</a:t>
            </a:r>
            <a:r>
              <a:rPr lang="en-US" altLang="ko-KR" sz="4000" b="1" dirty="0">
                <a:solidFill>
                  <a:srgbClr val="222222"/>
                </a:solidFill>
                <a:latin typeface="맑은 고딕" panose="020B0503020000020004" pitchFamily="50" charset="-127"/>
                <a:ea typeface="맑은 고딕" panose="020B0503020000020004" pitchFamily="50" charset="-127"/>
              </a:rPr>
              <a:t>.</a:t>
            </a:r>
          </a:p>
          <a:p>
            <a:pPr lvl="1"/>
            <a:endParaRPr lang="en-US" altLang="ko-KR" sz="3600" dirty="0">
              <a:solidFill>
                <a:srgbClr val="222222"/>
              </a:solidFill>
              <a:latin typeface="Spoqa Han Sans Neo" panose="020B0500000000000000" pitchFamily="34" charset="-128"/>
              <a:ea typeface="Spoqa Han Sans Neo" panose="020B0500000000000000" pitchFamily="34" charset="-128"/>
            </a:endParaRPr>
          </a:p>
        </p:txBody>
      </p:sp>
      <p:sp>
        <p:nvSpPr>
          <p:cNvPr id="8" name="Shape 224">
            <a:extLst>
              <a:ext uri="{FF2B5EF4-FFF2-40B4-BE49-F238E27FC236}">
                <a16:creationId xmlns:a16="http://schemas.microsoft.com/office/drawing/2014/main" id="{E077DEEB-0D91-7B45-890D-F8EC4378491A}"/>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0415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3. Train,</a:t>
            </a:r>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Test</a:t>
            </a:r>
            <a:r>
              <a:rPr kumimoji="1" lang="ko-KR" altLang="en-US" sz="4000" dirty="0">
                <a:latin typeface="Spoqa Han Sans Neo" panose="020B0500000000000000" pitchFamily="34" charset="-128"/>
                <a:ea typeface="Spoqa Han Sans Neo" panose="020B0500000000000000" pitchFamily="34" charset="-128"/>
              </a:rPr>
              <a:t> 데이터를 대표성을 띄도록 임의로 나누고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모델의 성능을 평가할 </a:t>
            </a:r>
            <a:r>
              <a:rPr kumimoji="1" lang="en-US" altLang="ko-KR" sz="4000" dirty="0">
                <a:latin typeface="Spoqa Han Sans Neo" panose="020B0500000000000000" pitchFamily="34" charset="-128"/>
                <a:ea typeface="Spoqa Han Sans Neo" panose="020B0500000000000000" pitchFamily="34" charset="-128"/>
              </a:rPr>
              <a:t>metric</a:t>
            </a:r>
            <a:r>
              <a:rPr kumimoji="1" lang="ko-KR" altLang="en-US" sz="4000" dirty="0">
                <a:latin typeface="Spoqa Han Sans Neo" panose="020B0500000000000000" pitchFamily="34" charset="-128"/>
                <a:ea typeface="Spoqa Han Sans Neo" panose="020B0500000000000000" pitchFamily="34" charset="-128"/>
              </a:rPr>
              <a:t>을 정의한다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0DBD9969-C1AB-3F43-88A8-F3F9C3800A17}"/>
              </a:ext>
            </a:extLst>
          </p:cNvPr>
          <p:cNvSpPr/>
          <p:nvPr/>
        </p:nvSpPr>
        <p:spPr>
          <a:xfrm>
            <a:off x="2859785" y="5617647"/>
            <a:ext cx="16630648" cy="7848302"/>
          </a:xfrm>
          <a:prstGeom prst="rect">
            <a:avLst/>
          </a:prstGeom>
        </p:spPr>
        <p:txBody>
          <a:bodyPr wrap="square">
            <a:spAutoFit/>
          </a:bodyPr>
          <a:lstStyle/>
          <a:p>
            <a:endParaRPr lang="en-US" altLang="ko-KR" sz="3600" dirty="0">
              <a:solidFill>
                <a:srgbClr val="222222"/>
              </a:solidFill>
              <a:latin typeface="Spoqa Han Sans Neo" panose="020B0500000000000000" pitchFamily="34" charset="-128"/>
              <a:ea typeface="Spoqa Han Sans Neo" panose="020B0500000000000000" pitchFamily="34" charset="-128"/>
            </a:endParaRPr>
          </a:p>
          <a:p>
            <a:r>
              <a:rPr lang="en-US" altLang="ko-KR" sz="4000" b="1" dirty="0">
                <a:solidFill>
                  <a:srgbClr val="222222"/>
                </a:solidFill>
                <a:latin typeface="맑은 고딕" panose="020B0503020000020004" pitchFamily="50" charset="-127"/>
                <a:ea typeface="맑은 고딕" panose="020B0503020000020004" pitchFamily="50" charset="-127"/>
              </a:rPr>
              <a:t>Validation, test</a:t>
            </a:r>
            <a:r>
              <a:rPr lang="ko-KR" altLang="en-US" sz="4000" b="1" dirty="0">
                <a:solidFill>
                  <a:srgbClr val="222222"/>
                </a:solidFill>
                <a:latin typeface="맑은 고딕" panose="020B0503020000020004" pitchFamily="50" charset="-127"/>
                <a:ea typeface="맑은 고딕" panose="020B0503020000020004" pitchFamily="50" charset="-127"/>
              </a:rPr>
              <a:t>가 따로 필요한 이유는 무엇일까</a:t>
            </a:r>
            <a:r>
              <a:rPr lang="en-US" altLang="ko-KR" sz="4000" b="1" dirty="0">
                <a:solidFill>
                  <a:srgbClr val="222222"/>
                </a:solidFill>
                <a:latin typeface="맑은 고딕" panose="020B0503020000020004" pitchFamily="50" charset="-127"/>
                <a:ea typeface="맑은 고딕" panose="020B0503020000020004" pitchFamily="50" charset="-127"/>
              </a:rPr>
              <a:t>?</a:t>
            </a:r>
          </a:p>
          <a:p>
            <a:pPr marL="1028642" lvl="1" indent="-571500">
              <a:buFont typeface="Arial" panose="020B0604020202020204" pitchFamily="34" charset="0"/>
              <a:buChar char="•"/>
            </a:pPr>
            <a:endParaRPr lang="en-US" altLang="ko-KR" sz="44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Validation set</a:t>
            </a:r>
            <a:r>
              <a:rPr lang="ko-KR" altLang="en-US" sz="3200" dirty="0">
                <a:solidFill>
                  <a:srgbClr val="222222"/>
                </a:solidFill>
                <a:latin typeface="Spoqa Han Sans Neo" panose="020B0500000000000000" pitchFamily="34" charset="-128"/>
                <a:ea typeface="Spoqa Han Sans Neo" panose="020B0500000000000000" pitchFamily="34" charset="-128"/>
              </a:rPr>
              <a:t>은 학습 중 </a:t>
            </a:r>
            <a:r>
              <a:rPr lang="en-US" altLang="ko-KR" sz="3200" dirty="0">
                <a:solidFill>
                  <a:srgbClr val="222222"/>
                </a:solidFill>
                <a:latin typeface="Spoqa Han Sans Neo" panose="020B0500000000000000" pitchFamily="34" charset="-128"/>
                <a:ea typeface="Spoqa Han Sans Neo" panose="020B0500000000000000" pitchFamily="34" charset="-128"/>
              </a:rPr>
              <a:t>epoch</a:t>
            </a:r>
            <a:r>
              <a:rPr lang="ko-KR" altLang="en-US" sz="3200" dirty="0">
                <a:solidFill>
                  <a:srgbClr val="222222"/>
                </a:solidFill>
                <a:latin typeface="Spoqa Han Sans Neo" panose="020B0500000000000000" pitchFamily="34" charset="-128"/>
                <a:ea typeface="Spoqa Han Sans Neo" panose="020B0500000000000000" pitchFamily="34" charset="-128"/>
              </a:rPr>
              <a:t> 단위</a:t>
            </a:r>
            <a:r>
              <a:rPr lang="en-US" altLang="ko-KR" sz="3200" dirty="0">
                <a:solidFill>
                  <a:srgbClr val="222222"/>
                </a:solidFill>
                <a:latin typeface="Spoqa Han Sans Neo" panose="020B0500000000000000" pitchFamily="34" charset="-128"/>
                <a:ea typeface="Spoqa Han Sans Neo" panose="020B0500000000000000" pitchFamily="34" charset="-128"/>
              </a:rPr>
              <a:t> </a:t>
            </a:r>
            <a:r>
              <a:rPr lang="ko-KR" altLang="en-US" sz="3200" dirty="0">
                <a:solidFill>
                  <a:srgbClr val="222222"/>
                </a:solidFill>
                <a:latin typeface="Spoqa Han Sans Neo" panose="020B0500000000000000" pitchFamily="34" charset="-128"/>
                <a:ea typeface="Spoqa Han Sans Neo" panose="020B0500000000000000" pitchFamily="34" charset="-128"/>
              </a:rPr>
              <a:t>등으로 </a:t>
            </a:r>
            <a:r>
              <a:rPr lang="en-US" altLang="ko-KR" sz="3200" dirty="0">
                <a:solidFill>
                  <a:srgbClr val="222222"/>
                </a:solidFill>
                <a:latin typeface="Spoqa Han Sans Neo" panose="020B0500000000000000" pitchFamily="34" charset="-128"/>
                <a:ea typeface="Spoqa Han Sans Neo" panose="020B0500000000000000" pitchFamily="34" charset="-128"/>
              </a:rPr>
              <a:t>train</a:t>
            </a:r>
            <a:r>
              <a:rPr lang="ko-KR" altLang="en-US" sz="3200" dirty="0">
                <a:solidFill>
                  <a:srgbClr val="222222"/>
                </a:solidFill>
                <a:latin typeface="Spoqa Han Sans Neo" panose="020B0500000000000000" pitchFamily="34" charset="-128"/>
                <a:ea typeface="Spoqa Han Sans Neo" panose="020B0500000000000000" pitchFamily="34" charset="-128"/>
              </a:rPr>
              <a:t>과정의 중간</a:t>
            </a:r>
            <a:r>
              <a:rPr lang="en-US" altLang="ko-KR" sz="3200" dirty="0">
                <a:solidFill>
                  <a:srgbClr val="222222"/>
                </a:solidFill>
                <a:latin typeface="Spoqa Han Sans Neo" panose="020B0500000000000000" pitchFamily="34" charset="-128"/>
                <a:ea typeface="Spoqa Han Sans Neo" panose="020B0500000000000000" pitchFamily="34" charset="-128"/>
              </a:rPr>
              <a:t> </a:t>
            </a:r>
            <a:r>
              <a:rPr lang="ko-KR" altLang="en-US" sz="3200" dirty="0">
                <a:solidFill>
                  <a:srgbClr val="222222"/>
                </a:solidFill>
                <a:latin typeface="Spoqa Han Sans Neo" panose="020B0500000000000000" pitchFamily="34" charset="-128"/>
                <a:ea typeface="Spoqa Han Sans Neo" panose="020B0500000000000000" pitchFamily="34" charset="-128"/>
              </a:rPr>
              <a:t>과정에서 튜닝을 위해 존재한다</a:t>
            </a:r>
            <a:r>
              <a:rPr lang="en-US" altLang="ko-KR" sz="32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200" dirty="0">
                <a:solidFill>
                  <a:srgbClr val="222222"/>
                </a:solidFill>
                <a:latin typeface="Spoqa Han Sans Neo" panose="020B0500000000000000" pitchFamily="34" charset="-128"/>
                <a:ea typeface="Spoqa Han Sans Neo" panose="020B0500000000000000" pitchFamily="34" charset="-128"/>
              </a:rPr>
              <a:t>즉</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이</a:t>
            </a:r>
            <a:r>
              <a:rPr lang="en-US" altLang="ko-KR" sz="3200" dirty="0">
                <a:solidFill>
                  <a:srgbClr val="222222"/>
                </a:solidFill>
                <a:latin typeface="Spoqa Han Sans Neo" panose="020B0500000000000000" pitchFamily="34" charset="-128"/>
                <a:ea typeface="Spoqa Han Sans Neo" panose="020B0500000000000000" pitchFamily="34" charset="-128"/>
              </a:rPr>
              <a:t> </a:t>
            </a:r>
            <a:r>
              <a:rPr lang="ko-KR" altLang="en-US" sz="3200" dirty="0">
                <a:solidFill>
                  <a:srgbClr val="222222"/>
                </a:solidFill>
                <a:latin typeface="Spoqa Han Sans Neo" panose="020B0500000000000000" pitchFamily="34" charset="-128"/>
                <a:ea typeface="Spoqa Han Sans Neo" panose="020B0500000000000000" pitchFamily="34" charset="-128"/>
              </a:rPr>
              <a:t>과정에서 연구자에 의해 </a:t>
            </a:r>
            <a:r>
              <a:rPr lang="en-US" altLang="ko-KR" sz="3200" dirty="0">
                <a:solidFill>
                  <a:srgbClr val="222222"/>
                </a:solidFill>
                <a:latin typeface="Spoqa Han Sans Neo" panose="020B0500000000000000" pitchFamily="34" charset="-128"/>
                <a:ea typeface="Spoqa Han Sans Neo" panose="020B0500000000000000" pitchFamily="34" charset="-128"/>
              </a:rPr>
              <a:t>validation</a:t>
            </a:r>
            <a:r>
              <a:rPr lang="ko-KR" altLang="en-US" sz="3200" dirty="0">
                <a:solidFill>
                  <a:srgbClr val="222222"/>
                </a:solidFill>
                <a:latin typeface="Spoqa Han Sans Neo" panose="020B0500000000000000" pitchFamily="34" charset="-128"/>
                <a:ea typeface="Spoqa Han Sans Neo" panose="020B0500000000000000" pitchFamily="34" charset="-128"/>
              </a:rPr>
              <a:t>은 모니터링되고</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모델의 튜닝에 관여될 수 있다 </a:t>
            </a:r>
            <a:r>
              <a:rPr lang="en-US" altLang="ko-KR" sz="32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200" dirty="0">
                <a:solidFill>
                  <a:srgbClr val="222222"/>
                </a:solidFill>
                <a:latin typeface="Spoqa Han Sans Neo" panose="020B0500000000000000" pitchFamily="34" charset="-128"/>
                <a:ea typeface="Spoqa Han Sans Neo" panose="020B0500000000000000" pitchFamily="34" charset="-128"/>
              </a:rPr>
              <a:t>또한 </a:t>
            </a:r>
            <a:r>
              <a:rPr lang="en-US" altLang="ko-KR" sz="3200" dirty="0">
                <a:solidFill>
                  <a:srgbClr val="222222"/>
                </a:solidFill>
                <a:latin typeface="Spoqa Han Sans Neo" panose="020B0500000000000000" pitchFamily="34" charset="-128"/>
                <a:ea typeface="Spoqa Han Sans Neo" panose="020B0500000000000000" pitchFamily="34" charset="-128"/>
              </a:rPr>
              <a:t>validation set</a:t>
            </a:r>
            <a:r>
              <a:rPr lang="ko-KR" altLang="en-US" sz="3200" dirty="0">
                <a:solidFill>
                  <a:srgbClr val="222222"/>
                </a:solidFill>
                <a:latin typeface="Spoqa Han Sans Neo" panose="020B0500000000000000" pitchFamily="34" charset="-128"/>
                <a:ea typeface="Spoqa Han Sans Neo" panose="020B0500000000000000" pitchFamily="34" charset="-128"/>
              </a:rPr>
              <a:t>은</a:t>
            </a:r>
            <a:r>
              <a:rPr lang="en-US" altLang="ko-KR" sz="3200" dirty="0">
                <a:solidFill>
                  <a:srgbClr val="222222"/>
                </a:solidFill>
                <a:latin typeface="Spoqa Han Sans Neo" panose="020B0500000000000000" pitchFamily="34" charset="-128"/>
                <a:ea typeface="Spoqa Han Sans Neo" panose="020B0500000000000000" pitchFamily="34" charset="-128"/>
              </a:rPr>
              <a:t> </a:t>
            </a:r>
            <a:r>
              <a:rPr lang="ko-KR" altLang="en-US" sz="3200" dirty="0">
                <a:solidFill>
                  <a:srgbClr val="222222"/>
                </a:solidFill>
                <a:latin typeface="Spoqa Han Sans Neo" panose="020B0500000000000000" pitchFamily="34" charset="-128"/>
                <a:ea typeface="Spoqa Han Sans Neo" panose="020B0500000000000000" pitchFamily="34" charset="-128"/>
              </a:rPr>
              <a:t>실험 환경에 따라 </a:t>
            </a:r>
            <a:r>
              <a:rPr lang="en-US" altLang="ko-KR" sz="3200" dirty="0">
                <a:solidFill>
                  <a:srgbClr val="222222"/>
                </a:solidFill>
                <a:latin typeface="Spoqa Han Sans Neo" panose="020B0500000000000000" pitchFamily="34" charset="-128"/>
                <a:ea typeface="Spoqa Han Sans Neo" panose="020B0500000000000000" pitchFamily="34" charset="-128"/>
              </a:rPr>
              <a:t>test set</a:t>
            </a:r>
            <a:r>
              <a:rPr lang="ko-KR" altLang="en-US" sz="3200" dirty="0">
                <a:solidFill>
                  <a:srgbClr val="222222"/>
                </a:solidFill>
                <a:latin typeface="Spoqa Han Sans Neo" panose="020B0500000000000000" pitchFamily="34" charset="-128"/>
                <a:ea typeface="Spoqa Han Sans Neo" panose="020B0500000000000000" pitchFamily="34" charset="-128"/>
              </a:rPr>
              <a:t>과 다를 수 있다</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a:t>
            </a:r>
            <a:r>
              <a:rPr lang="en-US" altLang="ko-KR" sz="3200" dirty="0">
                <a:solidFill>
                  <a:srgbClr val="222222"/>
                </a:solidFill>
                <a:latin typeface="Spoqa Han Sans Neo" panose="020B0500000000000000" pitchFamily="34" charset="-128"/>
                <a:ea typeface="Spoqa Han Sans Neo" panose="020B0500000000000000" pitchFamily="34" charset="-128"/>
              </a:rPr>
              <a:t>(test set</a:t>
            </a:r>
            <a:r>
              <a:rPr lang="ko-KR" altLang="en-US" sz="3200" dirty="0">
                <a:solidFill>
                  <a:srgbClr val="222222"/>
                </a:solidFill>
                <a:latin typeface="Spoqa Han Sans Neo" panose="020B0500000000000000" pitchFamily="34" charset="-128"/>
                <a:ea typeface="Spoqa Han Sans Neo" panose="020B0500000000000000" pitchFamily="34" charset="-128"/>
              </a:rPr>
              <a:t>은 실제</a:t>
            </a:r>
            <a:r>
              <a:rPr lang="en-US" altLang="ko-KR" sz="3200" dirty="0">
                <a:solidFill>
                  <a:srgbClr val="222222"/>
                </a:solidFill>
                <a:latin typeface="Spoqa Han Sans Neo" panose="020B0500000000000000" pitchFamily="34" charset="-128"/>
                <a:ea typeface="Spoqa Han Sans Neo" panose="020B0500000000000000" pitchFamily="34" charset="-128"/>
              </a:rPr>
              <a:t> real-world</a:t>
            </a:r>
            <a:r>
              <a:rPr lang="ko-KR" altLang="en-US" sz="3200" dirty="0">
                <a:solidFill>
                  <a:srgbClr val="222222"/>
                </a:solidFill>
                <a:latin typeface="Spoqa Han Sans Neo" panose="020B0500000000000000" pitchFamily="34" charset="-128"/>
                <a:ea typeface="Spoqa Han Sans Neo" panose="020B0500000000000000" pitchFamily="34" charset="-128"/>
              </a:rPr>
              <a:t> </a:t>
            </a:r>
            <a:r>
              <a:rPr lang="ko-KR" altLang="en-US" sz="3200" dirty="0" err="1">
                <a:solidFill>
                  <a:srgbClr val="222222"/>
                </a:solidFill>
                <a:latin typeface="Spoqa Han Sans Neo" panose="020B0500000000000000" pitchFamily="34" charset="-128"/>
                <a:ea typeface="Spoqa Han Sans Neo" panose="020B0500000000000000" pitchFamily="34" charset="-128"/>
              </a:rPr>
              <a:t>환경이어야</a:t>
            </a:r>
            <a:r>
              <a:rPr lang="ko-KR" altLang="en-US" sz="3200" dirty="0">
                <a:solidFill>
                  <a:srgbClr val="222222"/>
                </a:solidFill>
                <a:latin typeface="Spoqa Han Sans Neo" panose="020B0500000000000000" pitchFamily="34" charset="-128"/>
                <a:ea typeface="Spoqa Han Sans Neo" panose="020B0500000000000000" pitchFamily="34" charset="-128"/>
              </a:rPr>
              <a:t> 한다</a:t>
            </a:r>
            <a:r>
              <a:rPr lang="en-US" altLang="ko-KR" sz="32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200" dirty="0">
                <a:solidFill>
                  <a:srgbClr val="222222"/>
                </a:solidFill>
                <a:latin typeface="Spoqa Han Sans Neo" panose="020B0500000000000000" pitchFamily="34" charset="-128"/>
                <a:ea typeface="Spoqa Han Sans Neo" panose="020B0500000000000000" pitchFamily="34" charset="-128"/>
              </a:rPr>
              <a:t>엄밀하게 구분하기 위해</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최종 평가는 </a:t>
            </a:r>
            <a:r>
              <a:rPr lang="en-US" altLang="ko-KR" sz="3200" dirty="0">
                <a:solidFill>
                  <a:srgbClr val="222222"/>
                </a:solidFill>
                <a:latin typeface="Spoqa Han Sans Neo" panose="020B0500000000000000" pitchFamily="34" charset="-128"/>
                <a:ea typeface="Spoqa Han Sans Neo" panose="020B0500000000000000" pitchFamily="34" charset="-128"/>
              </a:rPr>
              <a:t>Test set</a:t>
            </a:r>
            <a:r>
              <a:rPr lang="ko-KR" altLang="en-US" sz="3200" dirty="0">
                <a:solidFill>
                  <a:srgbClr val="222222"/>
                </a:solidFill>
                <a:latin typeface="Spoqa Han Sans Neo" panose="020B0500000000000000" pitchFamily="34" charset="-128"/>
                <a:ea typeface="Spoqa Han Sans Neo" panose="020B0500000000000000" pitchFamily="34" charset="-128"/>
              </a:rPr>
              <a:t>을 통해 진행한다</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a:t>
            </a: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lvl="1"/>
            <a:endParaRPr lang="en-US" altLang="ko-KR" sz="3200" dirty="0">
              <a:solidFill>
                <a:srgbClr val="222222"/>
              </a:solidFill>
              <a:latin typeface="Spoqa Han Sans Neo" panose="020B0500000000000000" pitchFamily="34" charset="-128"/>
              <a:ea typeface="Spoqa Han Sans Neo" panose="020B0500000000000000" pitchFamily="34" charset="-128"/>
            </a:endParaRPr>
          </a:p>
        </p:txBody>
      </p:sp>
      <p:sp>
        <p:nvSpPr>
          <p:cNvPr id="8" name="Shape 224">
            <a:extLst>
              <a:ext uri="{FF2B5EF4-FFF2-40B4-BE49-F238E27FC236}">
                <a16:creationId xmlns:a16="http://schemas.microsoft.com/office/drawing/2014/main" id="{FBCF1074-3281-EA42-8EE7-B328052D7284}"/>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3175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3. Train,</a:t>
            </a:r>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Test</a:t>
            </a:r>
            <a:r>
              <a:rPr kumimoji="1" lang="ko-KR" altLang="en-US" sz="4000" dirty="0">
                <a:latin typeface="Spoqa Han Sans Neo" panose="020B0500000000000000" pitchFamily="34" charset="-128"/>
                <a:ea typeface="Spoqa Han Sans Neo" panose="020B0500000000000000" pitchFamily="34" charset="-128"/>
              </a:rPr>
              <a:t> 데이터를 대표성을 띄도록 임의로 나누고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모델의 성능을 평가할 </a:t>
            </a:r>
            <a:r>
              <a:rPr kumimoji="1" lang="en-US" altLang="ko-KR" sz="4000" dirty="0">
                <a:latin typeface="Spoqa Han Sans Neo" panose="020B0500000000000000" pitchFamily="34" charset="-128"/>
                <a:ea typeface="Spoqa Han Sans Neo" panose="020B0500000000000000" pitchFamily="34" charset="-128"/>
              </a:rPr>
              <a:t>metric</a:t>
            </a:r>
            <a:r>
              <a:rPr kumimoji="1" lang="ko-KR" altLang="en-US" sz="4000" dirty="0">
                <a:latin typeface="Spoqa Han Sans Neo" panose="020B0500000000000000" pitchFamily="34" charset="-128"/>
                <a:ea typeface="Spoqa Han Sans Neo" panose="020B0500000000000000" pitchFamily="34" charset="-128"/>
              </a:rPr>
              <a:t>을 정의한다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0DBD9969-C1AB-3F43-88A8-F3F9C3800A17}"/>
              </a:ext>
            </a:extLst>
          </p:cNvPr>
          <p:cNvSpPr/>
          <p:nvPr/>
        </p:nvSpPr>
        <p:spPr>
          <a:xfrm>
            <a:off x="3265480" y="5345832"/>
            <a:ext cx="16630648" cy="8402300"/>
          </a:xfrm>
          <a:prstGeom prst="rect">
            <a:avLst/>
          </a:prstGeom>
        </p:spPr>
        <p:txBody>
          <a:bodyPr wrap="square">
            <a:spAutoFit/>
          </a:bodyPr>
          <a:lstStyle/>
          <a:p>
            <a:r>
              <a:rPr lang="ko-KR" altLang="en-US" sz="4000" b="1" dirty="0">
                <a:solidFill>
                  <a:srgbClr val="222222"/>
                </a:solidFill>
                <a:latin typeface="맑은 고딕" panose="020B0503020000020004" pitchFamily="50" charset="-127"/>
                <a:ea typeface="맑은 고딕" panose="020B0503020000020004" pitchFamily="50" charset="-127"/>
              </a:rPr>
              <a:t>모델을 평가할 성능 지표</a:t>
            </a:r>
            <a:r>
              <a:rPr lang="en-US" altLang="ko-KR" sz="4000" b="1" dirty="0">
                <a:solidFill>
                  <a:srgbClr val="222222"/>
                </a:solidFill>
                <a:latin typeface="맑은 고딕" panose="020B0503020000020004" pitchFamily="50" charset="-127"/>
                <a:ea typeface="맑은 고딕" panose="020B0503020000020004" pitchFamily="50" charset="-127"/>
              </a:rPr>
              <a:t>(Metrics)</a:t>
            </a:r>
            <a:r>
              <a:rPr lang="ko-KR" altLang="en-US" sz="4000" b="1" dirty="0">
                <a:solidFill>
                  <a:srgbClr val="222222"/>
                </a:solidFill>
                <a:latin typeface="맑은 고딕" panose="020B0503020000020004" pitchFamily="50" charset="-127"/>
                <a:ea typeface="맑은 고딕" panose="020B0503020000020004" pitchFamily="50" charset="-127"/>
              </a:rPr>
              <a:t>을 정한다</a:t>
            </a:r>
            <a:r>
              <a:rPr lang="en-US" altLang="ko-KR" sz="4000" b="1" dirty="0">
                <a:solidFill>
                  <a:srgbClr val="222222"/>
                </a:solidFill>
                <a:latin typeface="맑은 고딕" panose="020B0503020000020004" pitchFamily="50" charset="-127"/>
                <a:ea typeface="맑은 고딕" panose="020B0503020000020004" pitchFamily="50" charset="-127"/>
              </a:rPr>
              <a:t>.</a:t>
            </a:r>
          </a:p>
          <a:p>
            <a:endParaRPr lang="en-US" altLang="ko-KR"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200" b="1" dirty="0">
                <a:solidFill>
                  <a:srgbClr val="222222"/>
                </a:solidFill>
                <a:latin typeface="맑은 고딕" panose="020B0503020000020004" pitchFamily="50" charset="-127"/>
                <a:ea typeface="맑은 고딕" panose="020B0503020000020004" pitchFamily="50" charset="-127"/>
              </a:rPr>
              <a:t>Classification (</a:t>
            </a:r>
            <a:r>
              <a:rPr lang="ko-KR" altLang="en-US" sz="3200" b="1" dirty="0">
                <a:solidFill>
                  <a:srgbClr val="222222"/>
                </a:solidFill>
                <a:latin typeface="맑은 고딕" panose="020B0503020000020004" pitchFamily="50" charset="-127"/>
                <a:ea typeface="맑은 고딕" panose="020B0503020000020004" pitchFamily="50" charset="-127"/>
              </a:rPr>
              <a:t>분류</a:t>
            </a:r>
            <a:r>
              <a:rPr lang="en-US" altLang="ko-KR" sz="3200" b="1" dirty="0">
                <a:solidFill>
                  <a:srgbClr val="222222"/>
                </a:solidFill>
                <a:latin typeface="맑은 고딕" panose="020B0503020000020004" pitchFamily="50" charset="-127"/>
                <a:ea typeface="맑은 고딕" panose="020B0503020000020004" pitchFamily="50" charset="-127"/>
              </a:rPr>
              <a:t>)</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Accuracy</a:t>
            </a:r>
            <a:r>
              <a:rPr lang="ko-KR" altLang="en-US" sz="3200" dirty="0">
                <a:solidFill>
                  <a:srgbClr val="222222"/>
                </a:solidFill>
                <a:latin typeface="Spoqa Han Sans Neo" panose="020B0500000000000000" pitchFamily="34" charset="-128"/>
                <a:ea typeface="Spoqa Han Sans Neo" panose="020B0500000000000000" pitchFamily="34" charset="-128"/>
              </a:rPr>
              <a:t> </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정확도</a:t>
            </a:r>
            <a:r>
              <a:rPr lang="en-US" altLang="ko-KR" sz="3200" dirty="0">
                <a:solidFill>
                  <a:srgbClr val="222222"/>
                </a:solidFill>
                <a:latin typeface="Spoqa Han Sans Neo" panose="020B0500000000000000" pitchFamily="34" charset="-128"/>
                <a:ea typeface="Spoqa Han Sans Neo" panose="020B0500000000000000" pitchFamily="34" charset="-128"/>
              </a:rPr>
              <a:t>), Recall, Precision, Sensitivity, Specificity</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AUC (Area Under the ROC Curve)</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F1 Score, </a:t>
            </a:r>
            <a:r>
              <a:rPr lang="en-US" altLang="ko-KR" sz="3200" dirty="0" err="1">
                <a:solidFill>
                  <a:srgbClr val="222222"/>
                </a:solidFill>
                <a:latin typeface="Spoqa Han Sans Neo" panose="020B0500000000000000" pitchFamily="34" charset="-128"/>
                <a:ea typeface="Spoqa Han Sans Neo" panose="020B0500000000000000" pitchFamily="34" charset="-128"/>
              </a:rPr>
              <a:t>Fn</a:t>
            </a:r>
            <a:r>
              <a:rPr lang="en-US" altLang="ko-KR" sz="3200" dirty="0">
                <a:solidFill>
                  <a:srgbClr val="222222"/>
                </a:solidFill>
                <a:latin typeface="Spoqa Han Sans Neo" panose="020B0500000000000000" pitchFamily="34" charset="-128"/>
                <a:ea typeface="Spoqa Han Sans Neo" panose="020B0500000000000000" pitchFamily="34" charset="-128"/>
              </a:rPr>
              <a:t> Score</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Cohen’s Kappa Coefficient</a:t>
            </a:r>
          </a:p>
          <a:p>
            <a:pPr lvl="1"/>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200" b="1" dirty="0">
                <a:solidFill>
                  <a:srgbClr val="222222"/>
                </a:solidFill>
                <a:latin typeface="맑은 고딕" panose="020B0503020000020004" pitchFamily="50" charset="-127"/>
                <a:ea typeface="맑은 고딕" panose="020B0503020000020004" pitchFamily="50" charset="-127"/>
              </a:rPr>
              <a:t>Regression (</a:t>
            </a:r>
            <a:r>
              <a:rPr lang="ko-KR" altLang="en-US" sz="3200" b="1" dirty="0">
                <a:solidFill>
                  <a:srgbClr val="222222"/>
                </a:solidFill>
                <a:latin typeface="맑은 고딕" panose="020B0503020000020004" pitchFamily="50" charset="-127"/>
                <a:ea typeface="맑은 고딕" panose="020B0503020000020004" pitchFamily="50" charset="-127"/>
              </a:rPr>
              <a:t>회귀 분석</a:t>
            </a:r>
            <a:r>
              <a:rPr lang="en-US" altLang="ko-KR" sz="3200" b="1" dirty="0">
                <a:solidFill>
                  <a:srgbClr val="222222"/>
                </a:solidFill>
                <a:latin typeface="맑은 고딕" panose="020B0503020000020004" pitchFamily="50" charset="-127"/>
                <a:ea typeface="맑은 고딕" panose="020B0503020000020004" pitchFamily="50" charset="-127"/>
              </a:rPr>
              <a:t>)</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Mean Absolute Error, Root Mean Square Error</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R-squared (</a:t>
            </a:r>
            <a:r>
              <a:rPr lang="ko-KR" altLang="en-US" sz="3200" dirty="0">
                <a:solidFill>
                  <a:srgbClr val="222222"/>
                </a:solidFill>
                <a:latin typeface="Spoqa Han Sans Neo" panose="020B0500000000000000" pitchFamily="34" charset="-128"/>
                <a:ea typeface="Spoqa Han Sans Neo" panose="020B0500000000000000" pitchFamily="34" charset="-128"/>
              </a:rPr>
              <a:t>결정 계수</a:t>
            </a:r>
            <a:r>
              <a:rPr lang="en-US" altLang="ko-KR" sz="3200" dirty="0">
                <a:solidFill>
                  <a:srgbClr val="222222"/>
                </a:solidFill>
                <a:latin typeface="Spoqa Han Sans Neo" panose="020B0500000000000000" pitchFamily="34" charset="-128"/>
                <a:ea typeface="Spoqa Han Sans Neo" panose="020B0500000000000000" pitchFamily="34" charset="-128"/>
              </a:rPr>
              <a:t>;</a:t>
            </a:r>
            <a:r>
              <a:rPr lang="ko-KR" altLang="en-US" sz="3200" dirty="0">
                <a:solidFill>
                  <a:srgbClr val="222222"/>
                </a:solidFill>
                <a:latin typeface="Spoqa Han Sans Neo" panose="020B0500000000000000" pitchFamily="34" charset="-128"/>
                <a:ea typeface="Spoqa Han Sans Neo" panose="020B0500000000000000" pitchFamily="34" charset="-128"/>
              </a:rPr>
              <a:t> </a:t>
            </a:r>
            <a:r>
              <a:rPr lang="en-US" altLang="ko-KR" sz="3200" dirty="0">
                <a:solidFill>
                  <a:srgbClr val="222222"/>
                </a:solidFill>
                <a:latin typeface="Spoqa Han Sans Neo" panose="020B0500000000000000" pitchFamily="34" charset="-128"/>
                <a:ea typeface="Spoqa Han Sans Neo" panose="020B0500000000000000" pitchFamily="34" charset="-128"/>
              </a:rPr>
              <a:t>Coefficient of Determination)</a:t>
            </a:r>
          </a:p>
          <a:p>
            <a:pPr marL="1028642" lvl="1" indent="-571500">
              <a:buFont typeface="Arial" panose="020B0604020202020204" pitchFamily="34" charset="0"/>
              <a:buChar char="•"/>
            </a:pPr>
            <a:endParaRPr lang="en-US" altLang="ko-KR" sz="32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200" b="1" dirty="0">
                <a:solidFill>
                  <a:srgbClr val="222222"/>
                </a:solidFill>
                <a:latin typeface="맑은 고딕" panose="020B0503020000020004" pitchFamily="50" charset="-127"/>
                <a:ea typeface="맑은 고딕" panose="020B0503020000020004" pitchFamily="50" charset="-127"/>
              </a:rPr>
              <a:t>Clustering (</a:t>
            </a:r>
            <a:r>
              <a:rPr lang="ko-KR" altLang="en-US" sz="3200" b="1" dirty="0">
                <a:solidFill>
                  <a:srgbClr val="222222"/>
                </a:solidFill>
                <a:latin typeface="맑은 고딕" panose="020B0503020000020004" pitchFamily="50" charset="-127"/>
                <a:ea typeface="맑은 고딕" panose="020B0503020000020004" pitchFamily="50" charset="-127"/>
              </a:rPr>
              <a:t>군집화</a:t>
            </a:r>
            <a:r>
              <a:rPr lang="en-US" altLang="ko-KR" sz="3200" b="1" dirty="0">
                <a:solidFill>
                  <a:srgbClr val="222222"/>
                </a:solidFill>
                <a:latin typeface="맑은 고딕" panose="020B0503020000020004" pitchFamily="50" charset="-127"/>
                <a:ea typeface="맑은 고딕" panose="020B0503020000020004" pitchFamily="50" charset="-127"/>
              </a:rPr>
              <a:t>)</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Silhouette Score</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Rand Index, Adjusted Rand Index</a:t>
            </a:r>
          </a:p>
          <a:p>
            <a:pPr marL="1485787" lvl="2" indent="-571500">
              <a:buFont typeface="Arial" panose="020B0604020202020204" pitchFamily="34" charset="0"/>
              <a:buChar char="•"/>
            </a:pPr>
            <a:r>
              <a:rPr lang="en-US" altLang="ko-KR" sz="3200" dirty="0">
                <a:solidFill>
                  <a:srgbClr val="222222"/>
                </a:solidFill>
                <a:latin typeface="Spoqa Han Sans Neo" panose="020B0500000000000000" pitchFamily="34" charset="-128"/>
                <a:ea typeface="Spoqa Han Sans Neo" panose="020B0500000000000000" pitchFamily="34" charset="-128"/>
              </a:rPr>
              <a:t>Mutual Information</a:t>
            </a:r>
          </a:p>
          <a:p>
            <a:pPr marL="1485787" lvl="2" indent="-571500">
              <a:buFont typeface="Arial" panose="020B0604020202020204" pitchFamily="34" charset="0"/>
              <a:buChar char="•"/>
            </a:pPr>
            <a:r>
              <a:rPr lang="en-US" altLang="ko-KR" sz="3200" dirty="0" err="1">
                <a:solidFill>
                  <a:srgbClr val="222222"/>
                </a:solidFill>
                <a:latin typeface="Spoqa Han Sans Neo" panose="020B0500000000000000" pitchFamily="34" charset="-128"/>
                <a:ea typeface="Spoqa Han Sans Neo" panose="020B0500000000000000" pitchFamily="34" charset="-128"/>
              </a:rPr>
              <a:t>Calinsk-Harabasz</a:t>
            </a:r>
            <a:r>
              <a:rPr lang="en-US" altLang="ko-KR" sz="3200" dirty="0">
                <a:solidFill>
                  <a:srgbClr val="222222"/>
                </a:solidFill>
                <a:latin typeface="Spoqa Han Sans Neo" panose="020B0500000000000000" pitchFamily="34" charset="-128"/>
                <a:ea typeface="Spoqa Han Sans Neo" panose="020B0500000000000000" pitchFamily="34" charset="-128"/>
              </a:rPr>
              <a:t> Index, Davies-Bouldin Index</a:t>
            </a:r>
          </a:p>
        </p:txBody>
      </p:sp>
      <p:sp>
        <p:nvSpPr>
          <p:cNvPr id="8" name="Shape 224">
            <a:extLst>
              <a:ext uri="{FF2B5EF4-FFF2-40B4-BE49-F238E27FC236}">
                <a16:creationId xmlns:a16="http://schemas.microsoft.com/office/drawing/2014/main" id="{4554FD27-CFBF-9543-926C-31E43D5E6682}"/>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6463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4. </a:t>
            </a:r>
            <a:r>
              <a:rPr kumimoji="1" lang="ko-KR" altLang="en-US" sz="4000" dirty="0">
                <a:latin typeface="Spoqa Han Sans Neo" panose="020B0500000000000000" pitchFamily="34" charset="-128"/>
                <a:ea typeface="Spoqa Han Sans Neo" panose="020B0500000000000000" pitchFamily="34" charset="-128"/>
              </a:rPr>
              <a:t>피처엔지니어링과 </a:t>
            </a:r>
            <a:r>
              <a:rPr kumimoji="1" lang="ko-Kore-KR" altLang="en-US" sz="4000" dirty="0">
                <a:latin typeface="Spoqa Han Sans Neo" panose="020B0500000000000000" pitchFamily="34" charset="-128"/>
                <a:ea typeface="Spoqa Han Sans Neo" panose="020B0500000000000000" pitchFamily="34" charset="-128"/>
              </a:rPr>
              <a:t>모델링</a:t>
            </a:r>
            <a:r>
              <a:rPr kumimoji="1" lang="en-US" altLang="ko-KR" sz="4000" dirty="0">
                <a:latin typeface="Spoqa Han Sans Neo" panose="020B0500000000000000" pitchFamily="34" charset="-128"/>
                <a:ea typeface="Spoqa Han Sans Neo" panose="020B0500000000000000" pitchFamily="34" charset="-128"/>
              </a:rPr>
              <a:t>(</a:t>
            </a:r>
            <a:r>
              <a:rPr kumimoji="1" lang="ko-Kore-KR" altLang="en-US" sz="4000" dirty="0">
                <a:latin typeface="Spoqa Han Sans Neo" panose="020B0500000000000000" pitchFamily="34" charset="-128"/>
                <a:ea typeface="Spoqa Han Sans Neo" panose="020B0500000000000000" pitchFamily="34" charset="-128"/>
              </a:rPr>
              <a:t>학습</a:t>
            </a:r>
            <a:r>
              <a:rPr kumimoji="1" lang="ko-KR" altLang="en-US" sz="4000" dirty="0">
                <a:latin typeface="Spoqa Han Sans Neo" panose="020B0500000000000000" pitchFamily="34" charset="-128"/>
                <a:ea typeface="Spoqa Han Sans Neo" panose="020B0500000000000000" pitchFamily="34" charset="-128"/>
              </a:rPr>
              <a:t> 모델을 정의</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을 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10244" name="Picture 4" descr="LeNet-5_Gradient-based learning applied to document recognition">
            <a:extLst>
              <a:ext uri="{FF2B5EF4-FFF2-40B4-BE49-F238E27FC236}">
                <a16:creationId xmlns:a16="http://schemas.microsoft.com/office/drawing/2014/main" id="{93865E25-E192-9944-BCC2-5A52C2B34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97" r="12860"/>
          <a:stretch/>
        </p:blipFill>
        <p:spPr bwMode="auto">
          <a:xfrm>
            <a:off x="10358393" y="8076721"/>
            <a:ext cx="9073008" cy="3451126"/>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A7A01871-35C1-F348-9B04-21548E9F72FD}"/>
              </a:ext>
            </a:extLst>
          </p:cNvPr>
          <p:cNvSpPr/>
          <p:nvPr/>
        </p:nvSpPr>
        <p:spPr>
          <a:xfrm>
            <a:off x="11673970" y="12509738"/>
            <a:ext cx="7980470" cy="646331"/>
          </a:xfrm>
          <a:prstGeom prst="rect">
            <a:avLst/>
          </a:prstGeom>
        </p:spPr>
        <p:txBody>
          <a:bodyPr wrap="square">
            <a:spAutoFit/>
          </a:bodyPr>
          <a:lstStyle/>
          <a:p>
            <a:r>
              <a:rPr lang="en" altLang="ko-Kore-KR" dirty="0" err="1">
                <a:solidFill>
                  <a:srgbClr val="222222"/>
                </a:solidFill>
                <a:latin typeface="Arial" panose="020B0604020202020204" pitchFamily="34" charset="0"/>
              </a:rPr>
              <a:t>LeCun</a:t>
            </a:r>
            <a:r>
              <a:rPr lang="en" altLang="ko-Kore-KR" dirty="0">
                <a:solidFill>
                  <a:srgbClr val="222222"/>
                </a:solidFill>
                <a:latin typeface="Arial" panose="020B0604020202020204" pitchFamily="34" charset="0"/>
              </a:rPr>
              <a:t>, Yann, et al. "Gradient-based learning applied to document recognition." </a:t>
            </a:r>
            <a:r>
              <a:rPr lang="en" altLang="ko-Kore-KR" i="1" dirty="0">
                <a:solidFill>
                  <a:srgbClr val="222222"/>
                </a:solidFill>
                <a:latin typeface="Arial" panose="020B0604020202020204" pitchFamily="34" charset="0"/>
              </a:rPr>
              <a:t>Proceedings of the IEEE</a:t>
            </a:r>
            <a:r>
              <a:rPr lang="en" altLang="ko-Kore-KR" dirty="0">
                <a:solidFill>
                  <a:srgbClr val="222222"/>
                </a:solidFill>
                <a:latin typeface="Arial" panose="020B0604020202020204" pitchFamily="34" charset="0"/>
              </a:rPr>
              <a:t> 86.11 (1998): 2278-2324.</a:t>
            </a:r>
            <a:endParaRPr lang="ko-Kore-KR" altLang="en-US" dirty="0"/>
          </a:p>
        </p:txBody>
      </p:sp>
      <p:pic>
        <p:nvPicPr>
          <p:cNvPr id="10246" name="Picture 6" descr="Classification of data by support vector machine (SVM). | Download  Scientific Diagram">
            <a:extLst>
              <a:ext uri="{FF2B5EF4-FFF2-40B4-BE49-F238E27FC236}">
                <a16:creationId xmlns:a16="http://schemas.microsoft.com/office/drawing/2014/main" id="{FDC37549-0653-734E-9A78-8A9CEE669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267" y="7812907"/>
            <a:ext cx="5961002" cy="397875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766F186-D2BD-2142-BDBD-D9E8333E5573}"/>
              </a:ext>
            </a:extLst>
          </p:cNvPr>
          <p:cNvSpPr/>
          <p:nvPr/>
        </p:nvSpPr>
        <p:spPr>
          <a:xfrm>
            <a:off x="2321185" y="11909574"/>
            <a:ext cx="8353166" cy="923330"/>
          </a:xfrm>
          <a:prstGeom prst="rect">
            <a:avLst/>
          </a:prstGeom>
        </p:spPr>
        <p:txBody>
          <a:bodyPr wrap="square">
            <a:spAutoFit/>
          </a:bodyPr>
          <a:lstStyle/>
          <a:p>
            <a:r>
              <a:rPr lang="en" altLang="ko-Kore-KR" dirty="0">
                <a:solidFill>
                  <a:srgbClr val="333333"/>
                </a:solidFill>
                <a:latin typeface="Arial" panose="020B0604020202020204" pitchFamily="34" charset="0"/>
              </a:rPr>
              <a:t>M. A. Hearst, S. T. </a:t>
            </a:r>
            <a:r>
              <a:rPr lang="en" altLang="ko-Kore-KR" dirty="0" err="1">
                <a:solidFill>
                  <a:srgbClr val="333333"/>
                </a:solidFill>
                <a:latin typeface="Arial" panose="020B0604020202020204" pitchFamily="34" charset="0"/>
              </a:rPr>
              <a:t>Dumais</a:t>
            </a:r>
            <a:r>
              <a:rPr lang="en" altLang="ko-Kore-KR" dirty="0">
                <a:solidFill>
                  <a:srgbClr val="333333"/>
                </a:solidFill>
                <a:latin typeface="Arial" panose="020B0604020202020204" pitchFamily="34" charset="0"/>
              </a:rPr>
              <a:t>, E. Osuna, J. Platt and B. </a:t>
            </a:r>
            <a:r>
              <a:rPr lang="en" altLang="ko-Kore-KR" dirty="0" err="1">
                <a:solidFill>
                  <a:srgbClr val="333333"/>
                </a:solidFill>
                <a:latin typeface="Arial" panose="020B0604020202020204" pitchFamily="34" charset="0"/>
              </a:rPr>
              <a:t>Scholkopf</a:t>
            </a:r>
            <a:r>
              <a:rPr lang="en" altLang="ko-Kore-KR" dirty="0">
                <a:solidFill>
                  <a:srgbClr val="333333"/>
                </a:solidFill>
                <a:latin typeface="Arial" panose="020B0604020202020204" pitchFamily="34" charset="0"/>
              </a:rPr>
              <a:t>, "Support vector machines," in </a:t>
            </a:r>
            <a:r>
              <a:rPr lang="en" altLang="ko-Kore-KR" i="1" dirty="0">
                <a:solidFill>
                  <a:srgbClr val="333333"/>
                </a:solidFill>
                <a:latin typeface="Arial" panose="020B0604020202020204" pitchFamily="34" charset="0"/>
              </a:rPr>
              <a:t>IEEE Intelligent Systems and their Applications</a:t>
            </a:r>
            <a:r>
              <a:rPr lang="en" altLang="ko-Kore-KR" dirty="0">
                <a:solidFill>
                  <a:srgbClr val="333333"/>
                </a:solidFill>
                <a:latin typeface="Arial" panose="020B0604020202020204" pitchFamily="34" charset="0"/>
              </a:rPr>
              <a:t>, vol. 13, no. 4, pp. 18-28, July-Aug. 1998, </a:t>
            </a:r>
            <a:r>
              <a:rPr lang="en" altLang="ko-Kore-KR" dirty="0" err="1">
                <a:solidFill>
                  <a:srgbClr val="333333"/>
                </a:solidFill>
                <a:latin typeface="Arial" panose="020B0604020202020204" pitchFamily="34" charset="0"/>
              </a:rPr>
              <a:t>doi</a:t>
            </a:r>
            <a:r>
              <a:rPr lang="en" altLang="ko-Kore-KR" dirty="0">
                <a:solidFill>
                  <a:srgbClr val="333333"/>
                </a:solidFill>
                <a:latin typeface="Arial" panose="020B0604020202020204" pitchFamily="34" charset="0"/>
              </a:rPr>
              <a:t>: 10.1109/5254.708428.</a:t>
            </a:r>
            <a:endParaRPr lang="ko-Kore-KR" altLang="en-US" dirty="0"/>
          </a:p>
        </p:txBody>
      </p:sp>
      <p:sp>
        <p:nvSpPr>
          <p:cNvPr id="7" name="직사각형 6">
            <a:extLst>
              <a:ext uri="{FF2B5EF4-FFF2-40B4-BE49-F238E27FC236}">
                <a16:creationId xmlns:a16="http://schemas.microsoft.com/office/drawing/2014/main" id="{059798C8-1CD5-2544-812D-DF8C55F80A0C}"/>
              </a:ext>
            </a:extLst>
          </p:cNvPr>
          <p:cNvSpPr/>
          <p:nvPr/>
        </p:nvSpPr>
        <p:spPr>
          <a:xfrm>
            <a:off x="1563264" y="12925214"/>
            <a:ext cx="9869009" cy="646331"/>
          </a:xfrm>
          <a:prstGeom prst="rect">
            <a:avLst/>
          </a:prstGeom>
        </p:spPr>
        <p:txBody>
          <a:bodyPr wrap="square">
            <a:spAutoFit/>
          </a:bodyPr>
          <a:lstStyle/>
          <a:p>
            <a:r>
              <a:rPr lang="en" altLang="ko-Kore-KR" dirty="0">
                <a:solidFill>
                  <a:srgbClr val="222222"/>
                </a:solidFill>
                <a:latin typeface="Arial" panose="020B0604020202020204" pitchFamily="34" charset="0"/>
              </a:rPr>
              <a:t>Figure From García-Gonzalo, Esperanza, et al. "Hard-rock stability analysis for span design in entry-type excavations with learning classifiers." </a:t>
            </a:r>
            <a:r>
              <a:rPr lang="en" altLang="ko-Kore-KR" i="1" dirty="0">
                <a:solidFill>
                  <a:srgbClr val="222222"/>
                </a:solidFill>
                <a:latin typeface="Arial" panose="020B0604020202020204" pitchFamily="34" charset="0"/>
              </a:rPr>
              <a:t>Materials</a:t>
            </a:r>
            <a:r>
              <a:rPr lang="en" altLang="ko-Kore-KR" dirty="0">
                <a:solidFill>
                  <a:srgbClr val="222222"/>
                </a:solidFill>
                <a:latin typeface="Arial" panose="020B0604020202020204" pitchFamily="34" charset="0"/>
              </a:rPr>
              <a:t> 9.7 (2016): 531</a:t>
            </a:r>
            <a:endParaRPr lang="ko-Kore-KR" altLang="en-US" dirty="0"/>
          </a:p>
        </p:txBody>
      </p:sp>
      <p:sp>
        <p:nvSpPr>
          <p:cNvPr id="4" name="직사각형 3">
            <a:extLst>
              <a:ext uri="{FF2B5EF4-FFF2-40B4-BE49-F238E27FC236}">
                <a16:creationId xmlns:a16="http://schemas.microsoft.com/office/drawing/2014/main" id="{453864D1-AD06-0E41-B5ED-32B35F12107C}"/>
              </a:ext>
            </a:extLst>
          </p:cNvPr>
          <p:cNvSpPr/>
          <p:nvPr/>
        </p:nvSpPr>
        <p:spPr>
          <a:xfrm>
            <a:off x="3391615" y="4656806"/>
            <a:ext cx="19994576" cy="2739211"/>
          </a:xfrm>
          <a:prstGeom prst="rect">
            <a:avLst/>
          </a:prstGeom>
        </p:spPr>
        <p:txBody>
          <a:bodyPr wrap="none">
            <a:spAutoFit/>
          </a:bodyPr>
          <a:lstStyle/>
          <a:p>
            <a:r>
              <a:rPr lang="ko-KR" altLang="en-US" sz="3200" b="1" dirty="0">
                <a:solidFill>
                  <a:srgbClr val="202124"/>
                </a:solidFill>
                <a:latin typeface="맑은 고딕" panose="020B0503020000020004" pitchFamily="50" charset="-127"/>
                <a:ea typeface="맑은 고딕" panose="020B0503020000020004" pitchFamily="50" charset="-127"/>
              </a:rPr>
              <a:t>피처 엔지니어링</a:t>
            </a:r>
            <a:r>
              <a:rPr lang="en-US" altLang="ko-KR" sz="3200" dirty="0">
                <a:solidFill>
                  <a:srgbClr val="202124"/>
                </a:solidFill>
                <a:latin typeface="Spoqa Han Sans Neo" panose="020B0500000000000000" pitchFamily="34" charset="-128"/>
                <a:ea typeface="Spoqa Han Sans Neo" panose="020B0500000000000000" pitchFamily="34" charset="-128"/>
              </a:rPr>
              <a:t>:</a:t>
            </a:r>
            <a:r>
              <a:rPr lang="ko-KR" altLang="en-US" sz="3200" dirty="0">
                <a:solidFill>
                  <a:srgbClr val="202124"/>
                </a:solidFill>
                <a:latin typeface="Spoqa Han Sans Neo" panose="020B0500000000000000" pitchFamily="34" charset="-128"/>
                <a:ea typeface="Spoqa Han Sans Neo" panose="020B0500000000000000" pitchFamily="34" charset="-128"/>
              </a:rPr>
              <a:t> 데이터의 도메인 지식을 이용하여 </a:t>
            </a:r>
            <a:r>
              <a:rPr lang="ko-KR" altLang="en-US" sz="3200" dirty="0" err="1">
                <a:solidFill>
                  <a:srgbClr val="202124"/>
                </a:solidFill>
                <a:latin typeface="Spoqa Han Sans Neo" panose="020B0500000000000000" pitchFamily="34" charset="-128"/>
                <a:ea typeface="Spoqa Han Sans Neo" panose="020B0500000000000000" pitchFamily="34" charset="-128"/>
              </a:rPr>
              <a:t>머신러닝</a:t>
            </a:r>
            <a:r>
              <a:rPr lang="ko-KR" altLang="en-US" sz="3200" dirty="0">
                <a:solidFill>
                  <a:srgbClr val="202124"/>
                </a:solidFill>
                <a:latin typeface="Spoqa Han Sans Neo" panose="020B0500000000000000" pitchFamily="34" charset="-128"/>
                <a:ea typeface="Spoqa Han Sans Neo" panose="020B0500000000000000" pitchFamily="34" charset="-128"/>
              </a:rPr>
              <a:t> 알고리즘을 작동시키는 </a:t>
            </a:r>
            <a:r>
              <a:rPr lang="en-US" altLang="ko-KR" sz="3200" b="1" dirty="0">
                <a:solidFill>
                  <a:srgbClr val="202124"/>
                </a:solidFill>
                <a:latin typeface="맑은 고딕" panose="020B0503020000020004" pitchFamily="50" charset="-127"/>
                <a:ea typeface="맑은 고딕" panose="020B0503020000020004" pitchFamily="50" charset="-127"/>
              </a:rPr>
              <a:t>Feature</a:t>
            </a:r>
            <a:r>
              <a:rPr lang="ko-KR" altLang="en-US" sz="3200" dirty="0" err="1">
                <a:solidFill>
                  <a:srgbClr val="202124"/>
                </a:solidFill>
                <a:latin typeface="Spoqa Han Sans Neo" panose="020B0500000000000000" pitchFamily="34" charset="-128"/>
                <a:ea typeface="Spoqa Han Sans Neo" panose="020B0500000000000000" pitchFamily="34" charset="-128"/>
              </a:rPr>
              <a:t>를</a:t>
            </a:r>
            <a:r>
              <a:rPr lang="ko-KR" altLang="en-US" sz="3200" dirty="0">
                <a:solidFill>
                  <a:srgbClr val="202124"/>
                </a:solidFill>
                <a:latin typeface="Spoqa Han Sans Neo" panose="020B0500000000000000" pitchFamily="34" charset="-128"/>
                <a:ea typeface="Spoqa Han Sans Neo" panose="020B0500000000000000" pitchFamily="34" charset="-128"/>
              </a:rPr>
              <a:t> 만드는 과정</a:t>
            </a:r>
            <a:endParaRPr lang="en-US" altLang="ko-KR" sz="3200" dirty="0">
              <a:solidFill>
                <a:srgbClr val="202124"/>
              </a:solidFill>
              <a:latin typeface="Spoqa Han Sans Neo" panose="020B0500000000000000" pitchFamily="34" charset="-128"/>
              <a:ea typeface="Spoqa Han Sans Neo" panose="020B0500000000000000" pitchFamily="34" charset="-128"/>
            </a:endParaRPr>
          </a:p>
          <a:p>
            <a:pPr marL="457200" indent="-457200">
              <a:buFontTx/>
              <a:buChar char="-"/>
            </a:pPr>
            <a:endParaRPr lang="en-US" altLang="ko-KR" sz="2800" dirty="0">
              <a:solidFill>
                <a:srgbClr val="202124"/>
              </a:solidFill>
              <a:latin typeface="Spoqa Han Sans Neo" panose="020B0500000000000000" pitchFamily="34" charset="-128"/>
              <a:ea typeface="Spoqa Han Sans Neo" panose="020B0500000000000000" pitchFamily="34" charset="-128"/>
            </a:endParaRPr>
          </a:p>
          <a:p>
            <a:pPr marL="457200" indent="-457200">
              <a:buFontTx/>
              <a:buChar char="-"/>
            </a:pPr>
            <a:r>
              <a:rPr lang="ko-KR" altLang="en-US" sz="2800" dirty="0">
                <a:solidFill>
                  <a:srgbClr val="202124"/>
                </a:solidFill>
                <a:latin typeface="Spoqa Han Sans Neo" panose="020B0500000000000000" pitchFamily="34" charset="-128"/>
                <a:ea typeface="Spoqa Han Sans Neo" panose="020B0500000000000000" pitchFamily="34" charset="-128"/>
              </a:rPr>
              <a:t>일종의 전처리 과정</a:t>
            </a:r>
            <a:endParaRPr lang="en-US" altLang="ko-KR" sz="2800" dirty="0">
              <a:solidFill>
                <a:srgbClr val="202124"/>
              </a:solidFill>
              <a:latin typeface="Spoqa Han Sans Neo" panose="020B0500000000000000" pitchFamily="34" charset="-128"/>
              <a:ea typeface="Spoqa Han Sans Neo" panose="020B0500000000000000" pitchFamily="34" charset="-128"/>
            </a:endParaRPr>
          </a:p>
          <a:p>
            <a:pPr marL="457200" indent="-457200">
              <a:buFontTx/>
              <a:buChar char="-"/>
            </a:pPr>
            <a:r>
              <a:rPr lang="ko-KR" altLang="en-US" sz="2800" dirty="0">
                <a:solidFill>
                  <a:srgbClr val="202124"/>
                </a:solidFill>
                <a:latin typeface="Spoqa Han Sans Neo" panose="020B0500000000000000" pitchFamily="34" charset="-128"/>
                <a:ea typeface="Spoqa Han Sans Neo" panose="020B0500000000000000" pitchFamily="34" charset="-128"/>
              </a:rPr>
              <a:t>고도화 된 </a:t>
            </a:r>
            <a:r>
              <a:rPr lang="en-US" altLang="ko-KR" sz="2800" dirty="0">
                <a:solidFill>
                  <a:srgbClr val="202124"/>
                </a:solidFill>
                <a:latin typeface="Spoqa Han Sans Neo" panose="020B0500000000000000" pitchFamily="34" charset="-128"/>
                <a:ea typeface="Spoqa Han Sans Neo" panose="020B0500000000000000" pitchFamily="34" charset="-128"/>
              </a:rPr>
              <a:t>End-to-end </a:t>
            </a:r>
            <a:r>
              <a:rPr lang="ko-KR" altLang="en-US" sz="2800" dirty="0" err="1">
                <a:solidFill>
                  <a:srgbClr val="202124"/>
                </a:solidFill>
                <a:latin typeface="Spoqa Han Sans Neo" panose="020B0500000000000000" pitchFamily="34" charset="-128"/>
                <a:ea typeface="Spoqa Han Sans Neo" panose="020B0500000000000000" pitchFamily="34" charset="-128"/>
              </a:rPr>
              <a:t>딥러닝</a:t>
            </a:r>
            <a:r>
              <a:rPr lang="ko-KR" altLang="en-US" sz="2800" dirty="0">
                <a:solidFill>
                  <a:srgbClr val="202124"/>
                </a:solidFill>
                <a:latin typeface="Spoqa Han Sans Neo" panose="020B0500000000000000" pitchFamily="34" charset="-128"/>
                <a:ea typeface="Spoqa Han Sans Neo" panose="020B0500000000000000" pitchFamily="34" charset="-128"/>
              </a:rPr>
              <a:t> 모델의 경우 이 과정이 생략되는 경우도 있음</a:t>
            </a:r>
            <a:r>
              <a:rPr lang="en-US" altLang="ko-KR" sz="2800" dirty="0">
                <a:solidFill>
                  <a:srgbClr val="202124"/>
                </a:solidFill>
                <a:latin typeface="Spoqa Han Sans Neo" panose="020B0500000000000000" pitchFamily="34" charset="-128"/>
                <a:ea typeface="Spoqa Han Sans Neo" panose="020B0500000000000000" pitchFamily="34" charset="-128"/>
              </a:rPr>
              <a:t>.</a:t>
            </a:r>
          </a:p>
          <a:p>
            <a:pPr marL="457200" indent="-457200">
              <a:buFontTx/>
              <a:buChar char="-"/>
            </a:pPr>
            <a:endParaRPr lang="en-US" altLang="ko-KR" sz="2800" dirty="0">
              <a:solidFill>
                <a:srgbClr val="202124"/>
              </a:solidFill>
              <a:latin typeface="Spoqa Han Sans Neo" panose="020B0500000000000000" pitchFamily="34" charset="-128"/>
              <a:ea typeface="Spoqa Han Sans Neo" panose="020B0500000000000000" pitchFamily="34" charset="-128"/>
            </a:endParaRPr>
          </a:p>
          <a:p>
            <a:r>
              <a:rPr lang="ko-KR" altLang="en-US" sz="2800" b="1" dirty="0">
                <a:solidFill>
                  <a:srgbClr val="202124"/>
                </a:solidFill>
                <a:latin typeface="맑은 고딕" panose="020B0503020000020004" pitchFamily="50" charset="-127"/>
                <a:ea typeface="맑은 고딕" panose="020B0503020000020004" pitchFamily="50" charset="-127"/>
              </a:rPr>
              <a:t>모델링</a:t>
            </a:r>
            <a:r>
              <a:rPr lang="en-US" altLang="ko-KR" sz="2800" dirty="0">
                <a:solidFill>
                  <a:srgbClr val="202124"/>
                </a:solidFill>
                <a:latin typeface="Spoqa Han Sans Neo" panose="020B0500000000000000" pitchFamily="34" charset="-128"/>
                <a:ea typeface="Spoqa Han Sans Neo" panose="020B0500000000000000" pitchFamily="34" charset="-128"/>
              </a:rPr>
              <a:t>:</a:t>
            </a:r>
            <a:r>
              <a:rPr lang="ko-KR" altLang="en-US" sz="2800" dirty="0">
                <a:solidFill>
                  <a:srgbClr val="202124"/>
                </a:solidFill>
                <a:latin typeface="Spoqa Han Sans Neo" panose="020B0500000000000000" pitchFamily="34" charset="-128"/>
                <a:ea typeface="Spoqa Han Sans Neo" panose="020B0500000000000000" pitchFamily="34" charset="-128"/>
              </a:rPr>
              <a:t> </a:t>
            </a:r>
            <a:r>
              <a:rPr lang="ko-KR" altLang="en-US" sz="2800" dirty="0" err="1">
                <a:solidFill>
                  <a:srgbClr val="202124"/>
                </a:solidFill>
                <a:latin typeface="Spoqa Han Sans Neo" panose="020B0500000000000000" pitchFamily="34" charset="-128"/>
                <a:ea typeface="Spoqa Han Sans Neo" panose="020B0500000000000000" pitchFamily="34" charset="-128"/>
              </a:rPr>
              <a:t>머신러닝</a:t>
            </a:r>
            <a:r>
              <a:rPr lang="ko-KR" altLang="en-US" sz="2800" dirty="0">
                <a:solidFill>
                  <a:srgbClr val="202124"/>
                </a:solidFill>
                <a:latin typeface="Spoqa Han Sans Neo" panose="020B0500000000000000" pitchFamily="34" charset="-128"/>
                <a:ea typeface="Spoqa Han Sans Neo" panose="020B0500000000000000" pitchFamily="34" charset="-128"/>
              </a:rPr>
              <a:t> 모델을 정의하는 과정</a:t>
            </a:r>
            <a:endParaRPr lang="en-US" altLang="ko-KR" sz="2800" dirty="0">
              <a:solidFill>
                <a:srgbClr val="202124"/>
              </a:solidFill>
              <a:latin typeface="Spoqa Han Sans Neo" panose="020B0500000000000000" pitchFamily="34" charset="-128"/>
              <a:ea typeface="Spoqa Han Sans Neo" panose="020B0500000000000000" pitchFamily="34" charset="-128"/>
            </a:endParaRPr>
          </a:p>
        </p:txBody>
      </p:sp>
      <p:sp>
        <p:nvSpPr>
          <p:cNvPr id="14" name="Shape 224">
            <a:extLst>
              <a:ext uri="{FF2B5EF4-FFF2-40B4-BE49-F238E27FC236}">
                <a16:creationId xmlns:a16="http://schemas.microsoft.com/office/drawing/2014/main" id="{FE45D585-A048-6D46-8337-9F83CA7710EC}"/>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8860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5. </a:t>
            </a:r>
            <a:r>
              <a:rPr kumimoji="1" lang="ko-KR" altLang="en-US" sz="4000" dirty="0">
                <a:latin typeface="Spoqa Han Sans Neo" panose="020B0500000000000000" pitchFamily="34" charset="-128"/>
                <a:ea typeface="Spoqa Han Sans Neo" panose="020B0500000000000000" pitchFamily="34" charset="-128"/>
              </a:rPr>
              <a:t>모델 최적화의 목표인 손실 함수</a:t>
            </a:r>
            <a:r>
              <a:rPr kumimoji="1" lang="en-US" altLang="ko-KR" sz="4000" dirty="0">
                <a:latin typeface="Spoqa Han Sans Neo" panose="020B0500000000000000" pitchFamily="34" charset="-128"/>
                <a:ea typeface="Spoqa Han Sans Neo" panose="020B0500000000000000" pitchFamily="34" charset="-128"/>
              </a:rPr>
              <a:t>(loss function)</a:t>
            </a:r>
            <a:r>
              <a:rPr kumimoji="1" lang="ko-KR" altLang="en-US" sz="4000" dirty="0" err="1">
                <a:latin typeface="Spoqa Han Sans Neo" panose="020B0500000000000000" pitchFamily="34" charset="-128"/>
                <a:ea typeface="Spoqa Han Sans Neo" panose="020B0500000000000000" pitchFamily="34" charset="-128"/>
              </a:rPr>
              <a:t>를</a:t>
            </a:r>
            <a:r>
              <a:rPr kumimoji="1" lang="ko-KR" altLang="en-US" sz="4000" dirty="0">
                <a:latin typeface="Spoqa Han Sans Neo" panose="020B0500000000000000" pitchFamily="34" charset="-128"/>
                <a:ea typeface="Spoqa Han Sans Neo" panose="020B0500000000000000" pitchFamily="34" charset="-128"/>
              </a:rPr>
              <a:t> 정의한다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44A57A79-E097-2441-81CA-17A03CC6200A}"/>
              </a:ext>
            </a:extLst>
          </p:cNvPr>
          <p:cNvSpPr/>
          <p:nvPr/>
        </p:nvSpPr>
        <p:spPr>
          <a:xfrm>
            <a:off x="3697538" y="4933700"/>
            <a:ext cx="16987335" cy="8586966"/>
          </a:xfrm>
          <a:prstGeom prst="rect">
            <a:avLst/>
          </a:prstGeom>
        </p:spPr>
        <p:txBody>
          <a:bodyPr wrap="square">
            <a:spAutoFit/>
          </a:bodyPr>
          <a:lstStyle/>
          <a:p>
            <a:endParaRPr lang="en-US" altLang="ko-KR" sz="3600" dirty="0">
              <a:solidFill>
                <a:srgbClr val="222222"/>
              </a:solidFill>
              <a:latin typeface="Spoqa Han Sans Neo" panose="020B0500000000000000" pitchFamily="34" charset="-128"/>
              <a:ea typeface="Spoqa Han Sans Neo" panose="020B0500000000000000" pitchFamily="34" charset="-128"/>
            </a:endParaRPr>
          </a:p>
          <a:p>
            <a:r>
              <a:rPr lang="ko-KR" altLang="en-US" sz="4000" b="1" dirty="0">
                <a:solidFill>
                  <a:srgbClr val="222222"/>
                </a:solidFill>
                <a:latin typeface="맑은 고딕" panose="020B0503020000020004" pitchFamily="50" charset="-127"/>
                <a:ea typeface="맑은 고딕" panose="020B0503020000020004" pitchFamily="50" charset="-127"/>
              </a:rPr>
              <a:t>손실 함수</a:t>
            </a:r>
            <a:r>
              <a:rPr lang="en-US" altLang="ko-KR" sz="4000" b="1" dirty="0">
                <a:solidFill>
                  <a:srgbClr val="222222"/>
                </a:solidFill>
                <a:latin typeface="맑은 고딕" panose="020B0503020000020004" pitchFamily="50" charset="-127"/>
                <a:ea typeface="맑은 고딕" panose="020B0503020000020004" pitchFamily="50" charset="-127"/>
              </a:rPr>
              <a:t>(loss function)</a:t>
            </a:r>
            <a:r>
              <a:rPr lang="ko-KR" altLang="en-US" sz="4000" b="1" dirty="0">
                <a:solidFill>
                  <a:srgbClr val="222222"/>
                </a:solidFill>
                <a:latin typeface="맑은 고딕" panose="020B0503020000020004" pitchFamily="50" charset="-127"/>
                <a:ea typeface="맑은 고딕" panose="020B0503020000020004" pitchFamily="50" charset="-127"/>
              </a:rPr>
              <a:t> 이란</a:t>
            </a:r>
            <a:r>
              <a:rPr lang="en-US" altLang="ko-KR" sz="4000" b="1" dirty="0">
                <a:solidFill>
                  <a:srgbClr val="222222"/>
                </a:solidFill>
                <a:latin typeface="맑은 고딕" panose="020B0503020000020004" pitchFamily="50" charset="-127"/>
                <a:ea typeface="맑은 고딕" panose="020B0503020000020004" pitchFamily="50" charset="-127"/>
              </a:rPr>
              <a:t>?</a:t>
            </a:r>
            <a:endParaRPr lang="en-US" altLang="ko-KR" sz="44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endParaRPr lang="en-US" altLang="ko-KR" sz="20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이벤트로 생성된 값과 실제 값 사이의 비용</a:t>
            </a:r>
            <a:r>
              <a:rPr lang="en-US" altLang="ko-KR" sz="3600" dirty="0">
                <a:solidFill>
                  <a:srgbClr val="222222"/>
                </a:solidFill>
                <a:latin typeface="Spoqa Han Sans Neo" panose="020B0500000000000000" pitchFamily="34" charset="-128"/>
                <a:ea typeface="Spoqa Han Sans Neo" panose="020B0500000000000000" pitchFamily="34" charset="-128"/>
              </a:rPr>
              <a:t>(cost)</a:t>
            </a:r>
            <a:r>
              <a:rPr lang="ko-KR" altLang="en-US" sz="3600" dirty="0">
                <a:solidFill>
                  <a:srgbClr val="222222"/>
                </a:solidFill>
                <a:latin typeface="Spoqa Han Sans Neo" panose="020B0500000000000000" pitchFamily="34" charset="-128"/>
                <a:ea typeface="Spoqa Han Sans Neo" panose="020B0500000000000000" pitchFamily="34" charset="-128"/>
              </a:rPr>
              <a:t> 즉 차이</a:t>
            </a:r>
            <a:r>
              <a:rPr lang="en-US" altLang="ko-KR" sz="3600" dirty="0">
                <a:solidFill>
                  <a:srgbClr val="222222"/>
                </a:solidFill>
                <a:latin typeface="Spoqa Han Sans Neo" panose="020B0500000000000000" pitchFamily="34" charset="-128"/>
                <a:ea typeface="Spoqa Han Sans Neo" panose="020B0500000000000000" pitchFamily="34" charset="-128"/>
              </a:rPr>
              <a:t>(loss)</a:t>
            </a:r>
            <a:r>
              <a:rPr lang="ko-KR" altLang="en-US" sz="3600" dirty="0">
                <a:solidFill>
                  <a:srgbClr val="222222"/>
                </a:solidFill>
                <a:latin typeface="Spoqa Han Sans Neo" panose="020B0500000000000000" pitchFamily="34" charset="-128"/>
                <a:ea typeface="Spoqa Han Sans Neo" panose="020B0500000000000000" pitchFamily="34" charset="-128"/>
              </a:rPr>
              <a:t>을 나타내는 함수</a:t>
            </a: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에러 함수</a:t>
            </a:r>
            <a:r>
              <a:rPr lang="en-US" altLang="ko-KR" sz="3600" dirty="0">
                <a:solidFill>
                  <a:srgbClr val="222222"/>
                </a:solidFill>
                <a:latin typeface="Spoqa Han Sans Neo" panose="020B0500000000000000" pitchFamily="34" charset="-128"/>
                <a:ea typeface="Spoqa Han Sans Neo" panose="020B0500000000000000" pitchFamily="34" charset="-128"/>
              </a:rPr>
              <a:t>(error function), </a:t>
            </a:r>
            <a:r>
              <a:rPr lang="ko-KR" altLang="en-US" sz="3600" dirty="0">
                <a:solidFill>
                  <a:srgbClr val="222222"/>
                </a:solidFill>
                <a:latin typeface="Spoqa Han Sans Neo" panose="020B0500000000000000" pitchFamily="34" charset="-128"/>
                <a:ea typeface="Spoqa Han Sans Neo" panose="020B0500000000000000" pitchFamily="34" charset="-128"/>
              </a:rPr>
              <a:t>비용 함수 </a:t>
            </a:r>
            <a:r>
              <a:rPr lang="en-US" altLang="ko-KR" sz="3600" dirty="0">
                <a:solidFill>
                  <a:srgbClr val="222222"/>
                </a:solidFill>
                <a:latin typeface="Spoqa Han Sans Neo" panose="020B0500000000000000" pitchFamily="34" charset="-128"/>
                <a:ea typeface="Spoqa Han Sans Neo" panose="020B0500000000000000" pitchFamily="34" charset="-128"/>
              </a:rPr>
              <a:t>(cost function)</a:t>
            </a:r>
            <a:r>
              <a:rPr lang="ko-KR" altLang="en-US" sz="3600" dirty="0">
                <a:solidFill>
                  <a:srgbClr val="222222"/>
                </a:solidFill>
                <a:latin typeface="Spoqa Han Sans Neo" panose="020B0500000000000000" pitchFamily="34" charset="-128"/>
                <a:ea typeface="Spoqa Han Sans Neo" panose="020B0500000000000000" pitchFamily="34" charset="-128"/>
              </a:rPr>
              <a:t>도 비슷한 맥락</a:t>
            </a:r>
            <a:r>
              <a:rPr lang="en-US" altLang="ko-KR" sz="36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en-US" altLang="ko-KR" sz="3600" dirty="0">
                <a:solidFill>
                  <a:srgbClr val="222222"/>
                </a:solidFill>
                <a:latin typeface="Spoqa Han Sans Neo" panose="020B0500000000000000" pitchFamily="34" charset="-128"/>
                <a:ea typeface="Spoqa Han Sans Neo" panose="020B0500000000000000" pitchFamily="34" charset="-128"/>
              </a:rPr>
              <a:t>i.e. cross entropy loss, Bayesian expected loss, logistic loss, L1, L2</a:t>
            </a: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endParaRPr lang="en-US" altLang="ko-KR" sz="3600" dirty="0">
              <a:solidFill>
                <a:srgbClr val="222222"/>
              </a:solidFill>
              <a:latin typeface="Spoqa Han Sans Neo" panose="020B0500000000000000" pitchFamily="34" charset="-128"/>
              <a:ea typeface="Spoqa Han Sans Neo" panose="020B0500000000000000" pitchFamily="34" charset="-128"/>
            </a:endParaRPr>
          </a:p>
          <a:p>
            <a:r>
              <a:rPr lang="ko-KR" altLang="en-US" sz="4000" b="1" dirty="0">
                <a:solidFill>
                  <a:srgbClr val="222222"/>
                </a:solidFill>
                <a:latin typeface="맑은 고딕" panose="020B0503020000020004" pitchFamily="50" charset="-127"/>
                <a:ea typeface="맑은 고딕" panose="020B0503020000020004" pitchFamily="50" charset="-127"/>
              </a:rPr>
              <a:t>최적화를 위한 목적 함수</a:t>
            </a:r>
            <a:r>
              <a:rPr lang="en-US" altLang="ko-KR" sz="4000" b="1" dirty="0">
                <a:solidFill>
                  <a:srgbClr val="222222"/>
                </a:solidFill>
                <a:latin typeface="맑은 고딕" panose="020B0503020000020004" pitchFamily="50" charset="-127"/>
                <a:ea typeface="맑은 고딕" panose="020B0503020000020004" pitchFamily="50" charset="-127"/>
              </a:rPr>
              <a:t>(objective function)</a:t>
            </a:r>
            <a:r>
              <a:rPr lang="ko-KR" altLang="en-US" sz="4000" b="1" dirty="0">
                <a:solidFill>
                  <a:srgbClr val="222222"/>
                </a:solidFill>
                <a:latin typeface="맑은 고딕" panose="020B0503020000020004" pitchFamily="50" charset="-127"/>
                <a:ea typeface="맑은 고딕" panose="020B0503020000020004" pitchFamily="50" charset="-127"/>
              </a:rPr>
              <a:t>는</a:t>
            </a:r>
            <a:r>
              <a:rPr lang="en-US" altLang="ko-KR" sz="4000" b="1" dirty="0">
                <a:solidFill>
                  <a:srgbClr val="222222"/>
                </a:solidFill>
                <a:latin typeface="맑은 고딕" panose="020B0503020000020004" pitchFamily="50" charset="-127"/>
                <a:ea typeface="맑은 고딕" panose="020B0503020000020004" pitchFamily="50" charset="-127"/>
              </a:rPr>
              <a:t>?</a:t>
            </a:r>
          </a:p>
          <a:p>
            <a:pPr marL="571500" indent="-571500">
              <a:buFont typeface="Arial" panose="020B0604020202020204" pitchFamily="34" charset="0"/>
              <a:buChar char="•"/>
            </a:pPr>
            <a:endParaRPr lang="en-US" altLang="ko-KR" sz="2000" b="1" dirty="0">
              <a:solidFill>
                <a:srgbClr val="222222"/>
              </a:solidFill>
              <a:latin typeface="맑은 고딕" panose="020B0503020000020004" pitchFamily="50" charset="-127"/>
              <a:ea typeface="맑은 고딕" panose="020B0503020000020004" pitchFamily="50" charset="-127"/>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최적화 알고리즘에 태워지는 궁극적인 함수</a:t>
            </a:r>
            <a:r>
              <a:rPr lang="en-US" altLang="ko-KR" sz="36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보통</a:t>
            </a:r>
            <a:r>
              <a:rPr lang="en-US" altLang="ko-KR" sz="3600" dirty="0">
                <a:solidFill>
                  <a:srgbClr val="222222"/>
                </a:solidFill>
                <a:latin typeface="Spoqa Han Sans Neo" panose="020B0500000000000000" pitchFamily="34" charset="-128"/>
                <a:ea typeface="Spoqa Han Sans Neo" panose="020B0500000000000000" pitchFamily="34" charset="-128"/>
              </a:rPr>
              <a:t>,</a:t>
            </a:r>
            <a:r>
              <a:rPr lang="ko-KR" altLang="en-US" sz="3600" dirty="0">
                <a:solidFill>
                  <a:srgbClr val="222222"/>
                </a:solidFill>
                <a:latin typeface="Spoqa Han Sans Neo" panose="020B0500000000000000" pitchFamily="34" charset="-128"/>
                <a:ea typeface="Spoqa Han Sans Neo" panose="020B0500000000000000" pitchFamily="34" charset="-128"/>
              </a:rPr>
              <a:t> 손실 함수 자체이거나 손실 함수의 음수 값</a:t>
            </a:r>
            <a:endParaRPr lang="en-US" altLang="ko-KR" sz="4000" dirty="0">
              <a:solidFill>
                <a:srgbClr val="222222"/>
              </a:solidFill>
              <a:latin typeface="Spoqa Han Sans Neo" panose="020B0500000000000000" pitchFamily="34" charset="-128"/>
              <a:ea typeface="Spoqa Han Sans Neo" panose="020B0500000000000000" pitchFamily="34" charset="-128"/>
            </a:endParaRPr>
          </a:p>
        </p:txBody>
      </p:sp>
      <p:sp>
        <p:nvSpPr>
          <p:cNvPr id="8" name="Shape 224">
            <a:extLst>
              <a:ext uri="{FF2B5EF4-FFF2-40B4-BE49-F238E27FC236}">
                <a16:creationId xmlns:a16="http://schemas.microsoft.com/office/drawing/2014/main" id="{5E16CA3A-1735-7E44-BFCC-6F6DA12D6FEC}"/>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34972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6.  </a:t>
            </a:r>
            <a:r>
              <a:rPr kumimoji="1" lang="ko-KR" altLang="en-US" sz="4000" dirty="0">
                <a:latin typeface="Spoqa Han Sans Neo" panose="020B0500000000000000" pitchFamily="34" charset="-128"/>
                <a:ea typeface="Spoqa Han Sans Neo" panose="020B0500000000000000" pitchFamily="34" charset="-128"/>
              </a:rPr>
              <a:t>목적 함수를 최소값으로 최적화</a:t>
            </a:r>
            <a:r>
              <a:rPr kumimoji="1" lang="en-US" altLang="ko-KR" sz="4000" dirty="0">
                <a:latin typeface="Spoqa Han Sans Neo" panose="020B0500000000000000" pitchFamily="34" charset="-128"/>
                <a:ea typeface="Spoqa Han Sans Neo" panose="020B0500000000000000" pitchFamily="34" charset="-128"/>
              </a:rPr>
              <a:t>(optimization)</a:t>
            </a:r>
            <a:r>
              <a:rPr kumimoji="1" lang="ko-KR" altLang="en-US" sz="4000" dirty="0">
                <a:latin typeface="Spoqa Han Sans Neo" panose="020B0500000000000000" pitchFamily="34" charset="-128"/>
                <a:ea typeface="Spoqa Han Sans Neo" panose="020B0500000000000000" pitchFamily="34" charset="-128"/>
              </a:rPr>
              <a:t>할 기법을 선택한다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44A57A79-E097-2441-81CA-17A03CC6200A}"/>
              </a:ext>
            </a:extLst>
          </p:cNvPr>
          <p:cNvSpPr/>
          <p:nvPr/>
        </p:nvSpPr>
        <p:spPr>
          <a:xfrm>
            <a:off x="3697538" y="4933700"/>
            <a:ext cx="16987335" cy="4031873"/>
          </a:xfrm>
          <a:prstGeom prst="rect">
            <a:avLst/>
          </a:prstGeom>
        </p:spPr>
        <p:txBody>
          <a:bodyPr wrap="square">
            <a:spAutoFit/>
          </a:bodyPr>
          <a:lstStyle/>
          <a:p>
            <a:endParaRPr lang="en-US" altLang="ko-KR" sz="3600" dirty="0">
              <a:solidFill>
                <a:srgbClr val="222222"/>
              </a:solidFill>
              <a:latin typeface="Spoqa Han Sans Neo" panose="020B0500000000000000" pitchFamily="34" charset="-128"/>
              <a:ea typeface="Spoqa Han Sans Neo" panose="020B0500000000000000" pitchFamily="34" charset="-128"/>
            </a:endParaRPr>
          </a:p>
          <a:p>
            <a:r>
              <a:rPr lang="en-US" altLang="ko-KR" sz="4000" b="1" dirty="0">
                <a:solidFill>
                  <a:srgbClr val="222222"/>
                </a:solidFill>
                <a:latin typeface="맑은 고딕" panose="020B0503020000020004" pitchFamily="50" charset="-127"/>
                <a:ea typeface="맑은 고딕" panose="020B0503020000020004" pitchFamily="50" charset="-127"/>
              </a:rPr>
              <a:t>“</a:t>
            </a:r>
            <a:r>
              <a:rPr lang="ko-KR" altLang="en-US" sz="4000" b="1" dirty="0">
                <a:solidFill>
                  <a:srgbClr val="222222"/>
                </a:solidFill>
                <a:latin typeface="맑은 고딕" panose="020B0503020000020004" pitchFamily="50" charset="-127"/>
                <a:ea typeface="맑은 고딕" panose="020B0503020000020004" pitchFamily="50" charset="-127"/>
              </a:rPr>
              <a:t>최적화</a:t>
            </a:r>
            <a:r>
              <a:rPr lang="en-US" altLang="ko-KR" sz="4000" b="1" dirty="0">
                <a:solidFill>
                  <a:srgbClr val="222222"/>
                </a:solidFill>
                <a:latin typeface="맑은 고딕" panose="020B0503020000020004" pitchFamily="50" charset="-127"/>
                <a:ea typeface="맑은 고딕" panose="020B0503020000020004" pitchFamily="50" charset="-127"/>
              </a:rPr>
              <a:t>(optimization)</a:t>
            </a:r>
            <a:r>
              <a:rPr lang="ko-KR" altLang="en-US" sz="4000" b="1" dirty="0">
                <a:solidFill>
                  <a:srgbClr val="222222"/>
                </a:solidFill>
                <a:latin typeface="맑은 고딕" panose="020B0503020000020004" pitchFamily="50" charset="-127"/>
                <a:ea typeface="맑은 고딕" panose="020B0503020000020004" pitchFamily="50" charset="-127"/>
              </a:rPr>
              <a:t> 문제</a:t>
            </a:r>
            <a:r>
              <a:rPr lang="en-US" altLang="ko-KR" sz="4000" b="1" dirty="0">
                <a:solidFill>
                  <a:srgbClr val="222222"/>
                </a:solidFill>
                <a:latin typeface="맑은 고딕" panose="020B0503020000020004" pitchFamily="50" charset="-127"/>
                <a:ea typeface="맑은 고딕" panose="020B0503020000020004" pitchFamily="50" charset="-127"/>
              </a:rPr>
              <a:t>”</a:t>
            </a:r>
            <a:r>
              <a:rPr lang="ko-KR" altLang="en-US" sz="4000" b="1" dirty="0">
                <a:solidFill>
                  <a:srgbClr val="222222"/>
                </a:solidFill>
                <a:latin typeface="맑은 고딕" panose="020B0503020000020004" pitchFamily="50" charset="-127"/>
                <a:ea typeface="맑은 고딕" panose="020B0503020000020004" pitchFamily="50" charset="-127"/>
              </a:rPr>
              <a:t>란</a:t>
            </a:r>
            <a:r>
              <a:rPr lang="en-US" altLang="ko-KR" sz="4000" b="1" dirty="0">
                <a:solidFill>
                  <a:srgbClr val="222222"/>
                </a:solidFill>
                <a:latin typeface="맑은 고딕" panose="020B0503020000020004" pitchFamily="50" charset="-127"/>
                <a:ea typeface="맑은 고딕" panose="020B0503020000020004" pitchFamily="50" charset="-127"/>
              </a:rPr>
              <a:t>?</a:t>
            </a:r>
            <a:endParaRPr lang="en-US" altLang="ko-KR" sz="44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최적화 변수 값을 각 탐색 범위 내에서 조절함으로써 주어진 목적함수를 최소화 혹은 최대화하는 해를 찾아내는 기법</a:t>
            </a:r>
            <a:r>
              <a:rPr lang="en-US" altLang="ko-KR" sz="3600" dirty="0">
                <a:solidFill>
                  <a:srgbClr val="222222"/>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endParaRPr lang="en-US" altLang="ko-KR" sz="3600" dirty="0">
              <a:solidFill>
                <a:srgbClr val="222222"/>
              </a:solidFill>
              <a:latin typeface="Spoqa Han Sans Neo" panose="020B0500000000000000" pitchFamily="34" charset="-128"/>
              <a:ea typeface="Spoqa Han Sans Neo" panose="020B0500000000000000" pitchFamily="34" charset="-128"/>
            </a:endParaRPr>
          </a:p>
        </p:txBody>
      </p:sp>
      <p:pic>
        <p:nvPicPr>
          <p:cNvPr id="12290" name="Picture 2" descr="gradient-descent">
            <a:extLst>
              <a:ext uri="{FF2B5EF4-FFF2-40B4-BE49-F238E27FC236}">
                <a16:creationId xmlns:a16="http://schemas.microsoft.com/office/drawing/2014/main" id="{F1B9C2EB-C1A9-E045-A4B9-D7BB98EF2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290" y="8627020"/>
            <a:ext cx="89281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347009A-22D9-3242-9EFC-7F38CD8BD3A8}"/>
              </a:ext>
            </a:extLst>
          </p:cNvPr>
          <p:cNvSpPr/>
          <p:nvPr/>
        </p:nvSpPr>
        <p:spPr>
          <a:xfrm>
            <a:off x="2686150" y="13275220"/>
            <a:ext cx="7039812" cy="369332"/>
          </a:xfrm>
          <a:prstGeom prst="rect">
            <a:avLst/>
          </a:prstGeom>
        </p:spPr>
        <p:txBody>
          <a:bodyPr wrap="none">
            <a:spAutoFit/>
          </a:bodyPr>
          <a:lstStyle/>
          <a:p>
            <a:r>
              <a:rPr lang="ko-Kore-KR" altLang="en-US" dirty="0"/>
              <a:t>http://blog.datumbox.com/tuning-the-learning-rate-in-gradient-descent/</a:t>
            </a:r>
          </a:p>
        </p:txBody>
      </p:sp>
      <p:sp>
        <p:nvSpPr>
          <p:cNvPr id="5" name="직사각형 4">
            <a:extLst>
              <a:ext uri="{FF2B5EF4-FFF2-40B4-BE49-F238E27FC236}">
                <a16:creationId xmlns:a16="http://schemas.microsoft.com/office/drawing/2014/main" id="{91E0F018-3B4D-2D41-BC70-CA03C8DC08FF}"/>
              </a:ext>
            </a:extLst>
          </p:cNvPr>
          <p:cNvSpPr/>
          <p:nvPr/>
        </p:nvSpPr>
        <p:spPr>
          <a:xfrm>
            <a:off x="11147128" y="8118111"/>
            <a:ext cx="7937599" cy="4524315"/>
          </a:xfrm>
          <a:prstGeom prst="rect">
            <a:avLst/>
          </a:prstGeom>
        </p:spPr>
        <p:txBody>
          <a:bodyPr wrap="square">
            <a:spAutoFit/>
          </a:bodyPr>
          <a:lstStyle/>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경사 </a:t>
            </a:r>
            <a:r>
              <a:rPr lang="ko-KR" altLang="en-US" sz="3600" dirty="0" err="1">
                <a:solidFill>
                  <a:srgbClr val="222222"/>
                </a:solidFill>
                <a:latin typeface="Spoqa Han Sans Neo" panose="020B0500000000000000" pitchFamily="34" charset="-128"/>
                <a:ea typeface="Spoqa Han Sans Neo" panose="020B0500000000000000" pitchFamily="34" charset="-128"/>
              </a:rPr>
              <a:t>하강법</a:t>
            </a:r>
            <a:r>
              <a:rPr lang="ko-KR" altLang="en-US" sz="3600" dirty="0">
                <a:solidFill>
                  <a:srgbClr val="222222"/>
                </a:solidFill>
                <a:latin typeface="Spoqa Han Sans Neo" panose="020B0500000000000000" pitchFamily="34" charset="-128"/>
                <a:ea typeface="Spoqa Han Sans Neo" panose="020B0500000000000000" pitchFamily="34" charset="-128"/>
              </a:rPr>
              <a:t> </a:t>
            </a:r>
            <a:r>
              <a:rPr lang="en-US" altLang="ko-KR" sz="3600" dirty="0">
                <a:solidFill>
                  <a:srgbClr val="222222"/>
                </a:solidFill>
                <a:latin typeface="Spoqa Han Sans Neo" panose="020B0500000000000000" pitchFamily="34" charset="-128"/>
                <a:ea typeface="Spoqa Han Sans Neo" panose="020B0500000000000000" pitchFamily="34" charset="-128"/>
              </a:rPr>
              <a:t>(gradient descent)</a:t>
            </a:r>
          </a:p>
          <a:p>
            <a:pPr marL="1028642" lvl="1" indent="-571500">
              <a:buFont typeface="Arial" panose="020B0604020202020204" pitchFamily="34" charset="0"/>
              <a:buChar char="•"/>
            </a:pPr>
            <a:r>
              <a:rPr lang="ko-KR" altLang="en-US" sz="3600" dirty="0" err="1">
                <a:solidFill>
                  <a:srgbClr val="222222"/>
                </a:solidFill>
                <a:latin typeface="Spoqa Han Sans Neo" panose="020B0500000000000000" pitchFamily="34" charset="-128"/>
                <a:ea typeface="Spoqa Han Sans Neo" panose="020B0500000000000000" pitchFamily="34" charset="-128"/>
              </a:rPr>
              <a:t>뉴턴법</a:t>
            </a:r>
            <a:r>
              <a:rPr lang="ko-KR" altLang="en-US" sz="3600" dirty="0">
                <a:solidFill>
                  <a:srgbClr val="222222"/>
                </a:solidFill>
                <a:latin typeface="Spoqa Han Sans Neo" panose="020B0500000000000000" pitchFamily="34" charset="-128"/>
                <a:ea typeface="Spoqa Han Sans Neo" panose="020B0500000000000000" pitchFamily="34" charset="-128"/>
              </a:rPr>
              <a:t> </a:t>
            </a:r>
            <a:r>
              <a:rPr lang="en-US" altLang="ko-KR" sz="3600" dirty="0">
                <a:solidFill>
                  <a:srgbClr val="222222"/>
                </a:solidFill>
                <a:latin typeface="Spoqa Han Sans Neo" panose="020B0500000000000000" pitchFamily="34" charset="-128"/>
                <a:ea typeface="Spoqa Han Sans Neo" panose="020B0500000000000000" pitchFamily="34" charset="-128"/>
              </a:rPr>
              <a:t>/</a:t>
            </a:r>
            <a:r>
              <a:rPr lang="ko-KR" altLang="en-US" sz="3600" dirty="0">
                <a:solidFill>
                  <a:srgbClr val="222222"/>
                </a:solidFill>
                <a:latin typeface="Spoqa Han Sans Neo" panose="020B0500000000000000" pitchFamily="34" charset="-128"/>
                <a:ea typeface="Spoqa Han Sans Neo" panose="020B0500000000000000" pitchFamily="34" charset="-128"/>
              </a:rPr>
              <a:t> 뉴턴</a:t>
            </a:r>
            <a:r>
              <a:rPr lang="en-US" altLang="ko-KR" sz="3600" dirty="0">
                <a:solidFill>
                  <a:srgbClr val="222222"/>
                </a:solidFill>
                <a:latin typeface="Spoqa Han Sans Neo" panose="020B0500000000000000" pitchFamily="34" charset="-128"/>
                <a:ea typeface="Spoqa Han Sans Neo" panose="020B0500000000000000" pitchFamily="34" charset="-128"/>
              </a:rPr>
              <a:t>-</a:t>
            </a:r>
            <a:r>
              <a:rPr lang="ko-KR" altLang="en-US" sz="3600" dirty="0" err="1">
                <a:solidFill>
                  <a:srgbClr val="222222"/>
                </a:solidFill>
                <a:latin typeface="Spoqa Han Sans Neo" panose="020B0500000000000000" pitchFamily="34" charset="-128"/>
                <a:ea typeface="Spoqa Han Sans Neo" panose="020B0500000000000000" pitchFamily="34" charset="-128"/>
              </a:rPr>
              <a:t>랩슨법</a:t>
            </a:r>
            <a:r>
              <a:rPr lang="ko-KR" altLang="en-US" sz="3600" dirty="0">
                <a:solidFill>
                  <a:srgbClr val="222222"/>
                </a:solidFill>
                <a:latin typeface="Spoqa Han Sans Neo" panose="020B0500000000000000" pitchFamily="34" charset="-128"/>
                <a:ea typeface="Spoqa Han Sans Neo" panose="020B0500000000000000" pitchFamily="34" charset="-128"/>
              </a:rPr>
              <a:t> </a:t>
            </a:r>
            <a:r>
              <a:rPr lang="en-US" altLang="ko-KR" sz="3600" dirty="0">
                <a:solidFill>
                  <a:srgbClr val="222222"/>
                </a:solidFill>
                <a:latin typeface="Spoqa Han Sans Neo" panose="020B0500000000000000" pitchFamily="34" charset="-128"/>
                <a:ea typeface="Spoqa Han Sans Neo" panose="020B0500000000000000" pitchFamily="34" charset="-128"/>
              </a:rPr>
              <a:t>(Newton’s step,</a:t>
            </a:r>
            <a:r>
              <a:rPr lang="ko-KR" altLang="en-US" sz="3600" dirty="0">
                <a:solidFill>
                  <a:srgbClr val="222222"/>
                </a:solidFill>
                <a:latin typeface="Spoqa Han Sans Neo" panose="020B0500000000000000" pitchFamily="34" charset="-128"/>
                <a:ea typeface="Spoqa Han Sans Neo" panose="020B0500000000000000" pitchFamily="34" charset="-128"/>
              </a:rPr>
              <a:t> </a:t>
            </a:r>
            <a:r>
              <a:rPr lang="en-US" altLang="ko-KR" sz="3600" dirty="0" err="1">
                <a:solidFill>
                  <a:srgbClr val="222222"/>
                </a:solidFill>
                <a:latin typeface="Spoqa Han Sans Neo" panose="020B0500000000000000" pitchFamily="34" charset="-128"/>
                <a:ea typeface="Spoqa Han Sans Neo" panose="020B0500000000000000" pitchFamily="34" charset="-128"/>
              </a:rPr>
              <a:t>Netwon</a:t>
            </a:r>
            <a:r>
              <a:rPr lang="en-US" altLang="ko-KR" sz="3600" dirty="0">
                <a:solidFill>
                  <a:srgbClr val="222222"/>
                </a:solidFill>
                <a:latin typeface="Spoqa Han Sans Neo" panose="020B0500000000000000" pitchFamily="34" charset="-128"/>
                <a:ea typeface="Spoqa Han Sans Neo" panose="020B0500000000000000" pitchFamily="34" charset="-128"/>
              </a:rPr>
              <a:t>-Raphson)</a:t>
            </a:r>
          </a:p>
          <a:p>
            <a:pPr marL="1028642" lvl="1" indent="-571500">
              <a:buFont typeface="Arial" panose="020B0604020202020204" pitchFamily="34" charset="0"/>
              <a:buChar char="•"/>
            </a:pPr>
            <a:endParaRPr lang="en-US" altLang="ko-KR" sz="3600" dirty="0">
              <a:solidFill>
                <a:srgbClr val="222222"/>
              </a:solidFill>
              <a:latin typeface="Spoqa Han Sans Neo" panose="020B0500000000000000" pitchFamily="34" charset="-128"/>
              <a:ea typeface="Spoqa Han Sans Neo" panose="020B0500000000000000" pitchFamily="34" charset="-128"/>
            </a:endParaRPr>
          </a:p>
          <a:p>
            <a:pPr marL="1028642" lvl="1" indent="-571500">
              <a:buFont typeface="Arial" panose="020B0604020202020204" pitchFamily="34" charset="0"/>
              <a:buChar char="•"/>
            </a:pPr>
            <a:r>
              <a:rPr lang="ko-KR" altLang="en-US" sz="3600" dirty="0">
                <a:solidFill>
                  <a:srgbClr val="222222"/>
                </a:solidFill>
                <a:latin typeface="Spoqa Han Sans Neo" panose="020B0500000000000000" pitchFamily="34" charset="-128"/>
                <a:ea typeface="Spoqa Han Sans Neo" panose="020B0500000000000000" pitchFamily="34" charset="-128"/>
              </a:rPr>
              <a:t>경사 </a:t>
            </a:r>
            <a:r>
              <a:rPr lang="ko-KR" altLang="en-US" sz="3600" dirty="0" err="1">
                <a:solidFill>
                  <a:srgbClr val="222222"/>
                </a:solidFill>
                <a:latin typeface="Spoqa Han Sans Neo" panose="020B0500000000000000" pitchFamily="34" charset="-128"/>
                <a:ea typeface="Spoqa Han Sans Neo" panose="020B0500000000000000" pitchFamily="34" charset="-128"/>
              </a:rPr>
              <a:t>하강법이</a:t>
            </a:r>
            <a:r>
              <a:rPr lang="ko-KR" altLang="en-US" sz="3600" dirty="0">
                <a:solidFill>
                  <a:srgbClr val="222222"/>
                </a:solidFill>
                <a:latin typeface="Spoqa Han Sans Neo" panose="020B0500000000000000" pitchFamily="34" charset="-128"/>
                <a:ea typeface="Spoqa Han Sans Neo" panose="020B0500000000000000" pitchFamily="34" charset="-128"/>
              </a:rPr>
              <a:t> 일반적으로 많이 쓰이며</a:t>
            </a:r>
            <a:r>
              <a:rPr lang="en-US" altLang="ko-KR" sz="3600" dirty="0">
                <a:solidFill>
                  <a:srgbClr val="222222"/>
                </a:solidFill>
                <a:latin typeface="Spoqa Han Sans Neo" panose="020B0500000000000000" pitchFamily="34" charset="-128"/>
                <a:ea typeface="Spoqa Han Sans Neo" panose="020B0500000000000000" pitchFamily="34" charset="-128"/>
              </a:rPr>
              <a:t>,</a:t>
            </a:r>
            <a:r>
              <a:rPr lang="ko-KR" altLang="en-US" sz="3600" dirty="0">
                <a:solidFill>
                  <a:srgbClr val="222222"/>
                </a:solidFill>
                <a:latin typeface="Spoqa Han Sans Neo" panose="020B0500000000000000" pitchFamily="34" charset="-128"/>
                <a:ea typeface="Spoqa Han Sans Neo" panose="020B0500000000000000" pitchFamily="34" charset="-128"/>
              </a:rPr>
              <a:t> 여러 파생 연구들이 많음</a:t>
            </a:r>
            <a:r>
              <a:rPr lang="en-US" altLang="ko-KR" sz="3600" dirty="0">
                <a:solidFill>
                  <a:srgbClr val="222222"/>
                </a:solidFill>
                <a:latin typeface="Spoqa Han Sans Neo" panose="020B0500000000000000" pitchFamily="34" charset="-128"/>
                <a:ea typeface="Spoqa Han Sans Neo" panose="020B0500000000000000" pitchFamily="34" charset="-128"/>
              </a:rPr>
              <a:t>.</a:t>
            </a:r>
          </a:p>
          <a:p>
            <a:pPr marL="1942929" lvl="3" indent="-571500">
              <a:buFont typeface="Arial" panose="020B0604020202020204" pitchFamily="34" charset="0"/>
              <a:buChar char="•"/>
            </a:pPr>
            <a:r>
              <a:rPr lang="en-US" altLang="ko-KR" sz="3600" dirty="0">
                <a:solidFill>
                  <a:srgbClr val="222222"/>
                </a:solidFill>
                <a:latin typeface="Spoqa Han Sans Neo" panose="020B0500000000000000" pitchFamily="34" charset="-128"/>
                <a:ea typeface="Spoqa Han Sans Neo" panose="020B0500000000000000" pitchFamily="34" charset="-128"/>
              </a:rPr>
              <a:t>SGD, Adam, Momentum </a:t>
            </a:r>
            <a:r>
              <a:rPr lang="ko-KR" altLang="en-US" sz="3600" dirty="0">
                <a:solidFill>
                  <a:srgbClr val="222222"/>
                </a:solidFill>
                <a:latin typeface="Spoqa Han Sans Neo" panose="020B0500000000000000" pitchFamily="34" charset="-128"/>
                <a:ea typeface="Spoqa Han Sans Neo" panose="020B0500000000000000" pitchFamily="34" charset="-128"/>
              </a:rPr>
              <a:t>등</a:t>
            </a:r>
            <a:endParaRPr lang="en-US" altLang="ko-KR" sz="3600" dirty="0">
              <a:solidFill>
                <a:srgbClr val="222222"/>
              </a:solidFill>
              <a:latin typeface="Spoqa Han Sans Neo" panose="020B0500000000000000" pitchFamily="34" charset="-128"/>
              <a:ea typeface="Spoqa Han Sans Neo" panose="020B0500000000000000" pitchFamily="34" charset="-128"/>
            </a:endParaRPr>
          </a:p>
        </p:txBody>
      </p:sp>
      <p:sp>
        <p:nvSpPr>
          <p:cNvPr id="11" name="Shape 224">
            <a:extLst>
              <a:ext uri="{FF2B5EF4-FFF2-40B4-BE49-F238E27FC236}">
                <a16:creationId xmlns:a16="http://schemas.microsoft.com/office/drawing/2014/main" id="{A744949A-D7D8-1449-A743-90A20CCF867D}"/>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87961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6398577" cy="255454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7.</a:t>
            </a:r>
            <a:r>
              <a:rPr kumimoji="1" lang="ko-KR" altLang="en-US" sz="4000" dirty="0">
                <a:latin typeface="Spoqa Han Sans Neo" panose="020B0500000000000000" pitchFamily="34" charset="-128"/>
                <a:ea typeface="Spoqa Han Sans Neo" panose="020B0500000000000000" pitchFamily="34" charset="-128"/>
              </a:rPr>
              <a:t> 모델 학습을 진행하고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목표한 대로 나왔는지 확인한다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14338" name="Picture 2">
            <a:extLst>
              <a:ext uri="{FF2B5EF4-FFF2-40B4-BE49-F238E27FC236}">
                <a16:creationId xmlns:a16="http://schemas.microsoft.com/office/drawing/2014/main" id="{83DF0F7F-43B3-9245-8B1F-5E7D14F9E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988" y="4785270"/>
            <a:ext cx="10160000" cy="76835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713A826A-91A2-384B-B0DC-CE8F131C6AC1}"/>
              </a:ext>
            </a:extLst>
          </p:cNvPr>
          <p:cNvSpPr/>
          <p:nvPr/>
        </p:nvSpPr>
        <p:spPr>
          <a:xfrm>
            <a:off x="5423655" y="12665987"/>
            <a:ext cx="4676665" cy="369332"/>
          </a:xfrm>
          <a:prstGeom prst="rect">
            <a:avLst/>
          </a:prstGeom>
        </p:spPr>
        <p:txBody>
          <a:bodyPr wrap="none">
            <a:spAutoFit/>
          </a:bodyPr>
          <a:lstStyle/>
          <a:p>
            <a:r>
              <a:rPr lang="ko-Kore-KR" altLang="en-US" dirty="0"/>
              <a:t>https://www.tensorflow.org/tensorboard?hl=ko</a:t>
            </a:r>
          </a:p>
        </p:txBody>
      </p:sp>
      <p:pic>
        <p:nvPicPr>
          <p:cNvPr id="14340" name="Picture 4" descr="Organizing Hyperparameter Sweeps in PyTorch with W&amp;amp;B - Colaboratory">
            <a:extLst>
              <a:ext uri="{FF2B5EF4-FFF2-40B4-BE49-F238E27FC236}">
                <a16:creationId xmlns:a16="http://schemas.microsoft.com/office/drawing/2014/main" id="{6ADA68D0-B5D3-2348-B7F9-00E3EEF4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9358" y="5450126"/>
            <a:ext cx="6599409" cy="635378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139D2211-2555-894C-AC8E-98FAD2364512}"/>
              </a:ext>
            </a:extLst>
          </p:cNvPr>
          <p:cNvSpPr/>
          <p:nvPr/>
        </p:nvSpPr>
        <p:spPr>
          <a:xfrm>
            <a:off x="15120310" y="12665987"/>
            <a:ext cx="2185214" cy="369332"/>
          </a:xfrm>
          <a:prstGeom prst="rect">
            <a:avLst/>
          </a:prstGeom>
        </p:spPr>
        <p:txBody>
          <a:bodyPr wrap="none">
            <a:spAutoFit/>
          </a:bodyPr>
          <a:lstStyle/>
          <a:p>
            <a:r>
              <a:rPr lang="ko-Kore-KR" altLang="en-US" dirty="0"/>
              <a:t>https://wandb.ai/site</a:t>
            </a:r>
          </a:p>
        </p:txBody>
      </p:sp>
      <p:sp>
        <p:nvSpPr>
          <p:cNvPr id="11" name="Shape 224">
            <a:extLst>
              <a:ext uri="{FF2B5EF4-FFF2-40B4-BE49-F238E27FC236}">
                <a16:creationId xmlns:a16="http://schemas.microsoft.com/office/drawing/2014/main" id="{16DC4478-8A90-964F-B374-16D3BDDB1C82}"/>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10938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1102271" cy="1938992"/>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7.</a:t>
            </a:r>
            <a:r>
              <a:rPr kumimoji="1" lang="ko-KR" altLang="en-US" sz="4000" dirty="0">
                <a:latin typeface="Spoqa Han Sans Neo" panose="020B0500000000000000" pitchFamily="34" charset="-128"/>
                <a:ea typeface="Spoqa Han Sans Neo" panose="020B0500000000000000" pitchFamily="34" charset="-128"/>
              </a:rPr>
              <a:t> 모델 학습을 진행하고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목표한 대로 나왔는지 확인한다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1026" name="Picture 2" descr="DLB-05-02">
            <a:extLst>
              <a:ext uri="{FF2B5EF4-FFF2-40B4-BE49-F238E27FC236}">
                <a16:creationId xmlns:a16="http://schemas.microsoft.com/office/drawing/2014/main" id="{FA2D1D78-DA0B-214B-A095-600BF0263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7" r="10412" b="51871"/>
          <a:stretch/>
        </p:blipFill>
        <p:spPr bwMode="auto">
          <a:xfrm>
            <a:off x="14066945" y="2694885"/>
            <a:ext cx="10533022" cy="523186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8B3A0FE-6905-A94C-A32A-2763C232B779}"/>
              </a:ext>
            </a:extLst>
          </p:cNvPr>
          <p:cNvSpPr/>
          <p:nvPr/>
        </p:nvSpPr>
        <p:spPr>
          <a:xfrm>
            <a:off x="14831519" y="7876856"/>
            <a:ext cx="9003875"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a:t>
            </a:r>
            <a:r>
              <a:rPr lang="en" altLang="ko-Kore-KR" dirty="0" err="1">
                <a:solidFill>
                  <a:srgbClr val="222222"/>
                </a:solidFill>
                <a:latin typeface="Arial" panose="020B0604020202020204" pitchFamily="34" charset="0"/>
              </a:rPr>
              <a:t>Yoshua</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Bengio</a:t>
            </a:r>
            <a:r>
              <a:rPr lang="en" altLang="ko-Kore-KR" dirty="0">
                <a:solidFill>
                  <a:srgbClr val="222222"/>
                </a:solidFill>
                <a:latin typeface="Arial" panose="020B0604020202020204" pitchFamily="34" charset="0"/>
              </a:rPr>
              <a:t>, and Aaron Courville.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MIT press, 2016.</a:t>
            </a:r>
            <a:endParaRPr lang="ko-Kore-KR" altLang="en-US" dirty="0"/>
          </a:p>
        </p:txBody>
      </p:sp>
      <p:sp>
        <p:nvSpPr>
          <p:cNvPr id="3" name="직사각형 2">
            <a:extLst>
              <a:ext uri="{FF2B5EF4-FFF2-40B4-BE49-F238E27FC236}">
                <a16:creationId xmlns:a16="http://schemas.microsoft.com/office/drawing/2014/main" id="{B1AFFD34-675A-7347-94BE-9F2AA56FB4C5}"/>
              </a:ext>
            </a:extLst>
          </p:cNvPr>
          <p:cNvSpPr/>
          <p:nvPr/>
        </p:nvSpPr>
        <p:spPr>
          <a:xfrm>
            <a:off x="2110086" y="5657630"/>
            <a:ext cx="11449272" cy="2554545"/>
          </a:xfrm>
          <a:prstGeom prst="rect">
            <a:avLst/>
          </a:prstGeom>
        </p:spPr>
        <p:txBody>
          <a:bodyPr wrap="square">
            <a:spAutoFit/>
          </a:bodyPr>
          <a:lstStyle/>
          <a:p>
            <a:pPr marL="571500" indent="-571500" algn="just">
              <a:buFont typeface="Arial" panose="020B0604020202020204" pitchFamily="34" charset="0"/>
              <a:buChar char="•"/>
            </a:pPr>
            <a:r>
              <a:rPr lang="en" altLang="ko-Kore-KR" sz="4000" dirty="0">
                <a:solidFill>
                  <a:srgbClr val="555555"/>
                </a:solidFill>
                <a:latin typeface="Spoqa Han Sans Neo" panose="020B0500000000000000" pitchFamily="34" charset="-128"/>
                <a:ea typeface="Spoqa Han Sans Neo" panose="020B0500000000000000" pitchFamily="34" charset="-128"/>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rPr>
              <a:t>을 작게</a:t>
            </a:r>
            <a:r>
              <a:rPr lang="en-US" altLang="ko-KR" sz="4000" dirty="0">
                <a:solidFill>
                  <a:srgbClr val="555555"/>
                </a:solidFill>
                <a:latin typeface="Spoqa Han Sans Neo" panose="020B0500000000000000" pitchFamily="34" charset="-128"/>
                <a:ea typeface="Spoqa Han Sans Neo" panose="020B0500000000000000" pitchFamily="34" charset="-128"/>
              </a:rPr>
              <a:t>!</a:t>
            </a:r>
            <a:endParaRPr lang="en" altLang="ko-KR" sz="4000" dirty="0">
              <a:solidFill>
                <a:srgbClr val="555555"/>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 altLang="ko-Kore-KR" sz="4000" dirty="0">
                <a:solidFill>
                  <a:srgbClr val="555555"/>
                </a:solidFill>
                <a:latin typeface="Spoqa Han Sans Neo" panose="020B0500000000000000" pitchFamily="34" charset="-128"/>
                <a:ea typeface="Spoqa Han Sans Neo" panose="020B0500000000000000" pitchFamily="34" charset="-128"/>
              </a:rPr>
              <a:t>test error</a:t>
            </a:r>
            <a:r>
              <a:rPr lang="ko-KR" altLang="en-US" sz="4000" dirty="0">
                <a:solidFill>
                  <a:srgbClr val="555555"/>
                </a:solidFill>
                <a:latin typeface="Spoqa Han Sans Neo" panose="020B0500000000000000" pitchFamily="34" charset="-128"/>
                <a:ea typeface="Spoqa Han Sans Neo" panose="020B0500000000000000" pitchFamily="34" charset="-128"/>
              </a:rPr>
              <a:t>와 </a:t>
            </a:r>
            <a:r>
              <a:rPr lang="en" altLang="ko-Kore-KR" sz="4000" dirty="0">
                <a:solidFill>
                  <a:srgbClr val="555555"/>
                </a:solidFill>
                <a:latin typeface="Spoqa Han Sans Neo" panose="020B0500000000000000" pitchFamily="34" charset="-128"/>
                <a:ea typeface="Spoqa Han Sans Neo" panose="020B0500000000000000" pitchFamily="34" charset="-128"/>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rPr>
              <a:t>의 차이를 작게</a:t>
            </a:r>
            <a:r>
              <a:rPr lang="en-US" altLang="ko-KR" sz="4000" dirty="0">
                <a:solidFill>
                  <a:srgbClr val="555555"/>
                </a:solidFill>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r>
              <a:rPr lang="ko-KR" altLang="en-US" sz="4000" dirty="0">
                <a:solidFill>
                  <a:srgbClr val="555555"/>
                </a:solidFill>
                <a:latin typeface="Spoqa Han Sans Neo" panose="020B0500000000000000" pitchFamily="34" charset="-128"/>
                <a:ea typeface="Spoqa Han Sans Neo" panose="020B0500000000000000" pitchFamily="34" charset="-128"/>
              </a:rPr>
              <a:t>부적합 </a:t>
            </a:r>
            <a:r>
              <a:rPr lang="en-US" altLang="ko-KR" sz="4000" dirty="0">
                <a:solidFill>
                  <a:srgbClr val="555555"/>
                </a:solidFill>
                <a:latin typeface="Spoqa Han Sans Neo" panose="020B0500000000000000" pitchFamily="34" charset="-128"/>
                <a:ea typeface="Spoqa Han Sans Neo" panose="020B0500000000000000" pitchFamily="34" charset="-128"/>
              </a:rPr>
              <a:t>(underfit),</a:t>
            </a:r>
            <a:r>
              <a:rPr lang="ko-KR" altLang="en-US" sz="4000" dirty="0">
                <a:solidFill>
                  <a:srgbClr val="555555"/>
                </a:solidFill>
                <a:latin typeface="Spoqa Han Sans Neo" panose="020B0500000000000000" pitchFamily="34" charset="-128"/>
                <a:ea typeface="Spoqa Han Sans Neo" panose="020B0500000000000000" pitchFamily="34" charset="-128"/>
              </a:rPr>
              <a:t> </a:t>
            </a:r>
            <a:r>
              <a:rPr lang="ko-KR" altLang="en-US" sz="4000" dirty="0" err="1">
                <a:solidFill>
                  <a:srgbClr val="555555"/>
                </a:solidFill>
                <a:latin typeface="Spoqa Han Sans Neo" panose="020B0500000000000000" pitchFamily="34" charset="-128"/>
                <a:ea typeface="Spoqa Han Sans Neo" panose="020B0500000000000000" pitchFamily="34" charset="-128"/>
              </a:rPr>
              <a:t>과적합</a:t>
            </a:r>
            <a:r>
              <a:rPr lang="en-US" altLang="ko-KR" sz="4000" dirty="0">
                <a:solidFill>
                  <a:srgbClr val="555555"/>
                </a:solidFill>
                <a:latin typeface="Spoqa Han Sans Neo" panose="020B0500000000000000" pitchFamily="34" charset="-128"/>
                <a:ea typeface="Spoqa Han Sans Neo" panose="020B0500000000000000" pitchFamily="34" charset="-128"/>
              </a:rPr>
              <a:t>(overfit)</a:t>
            </a:r>
            <a:r>
              <a:rPr lang="ko-KR" altLang="en-US" sz="4000" dirty="0">
                <a:solidFill>
                  <a:srgbClr val="555555"/>
                </a:solidFill>
                <a:latin typeface="Spoqa Han Sans Neo" panose="020B0500000000000000" pitchFamily="34" charset="-128"/>
                <a:ea typeface="Spoqa Han Sans Neo" panose="020B0500000000000000" pitchFamily="34" charset="-128"/>
              </a:rPr>
              <a:t> 은 일어나지 않았는가</a:t>
            </a:r>
            <a:r>
              <a:rPr lang="en-US" altLang="ko-KR" sz="4000" dirty="0">
                <a:solidFill>
                  <a:srgbClr val="555555"/>
                </a:solidFill>
                <a:latin typeface="Spoqa Han Sans Neo" panose="020B0500000000000000" pitchFamily="34" charset="-128"/>
                <a:ea typeface="Spoqa Han Sans Neo" panose="020B0500000000000000" pitchFamily="34" charset="-128"/>
              </a:rPr>
              <a:t>?</a:t>
            </a:r>
            <a:r>
              <a:rPr lang="ko-KR" altLang="en-US" sz="4000" dirty="0">
                <a:solidFill>
                  <a:srgbClr val="555555"/>
                </a:solidFill>
                <a:latin typeface="Spoqa Han Sans Neo" panose="020B0500000000000000" pitchFamily="34" charset="-128"/>
                <a:ea typeface="Spoqa Han Sans Neo" panose="020B0500000000000000" pitchFamily="34" charset="-128"/>
              </a:rPr>
              <a:t> </a:t>
            </a:r>
            <a:endParaRPr lang="en-US" altLang="ko-KR" sz="4000" dirty="0">
              <a:solidFill>
                <a:srgbClr val="555555"/>
              </a:solidFill>
              <a:latin typeface="Spoqa Han Sans Neo" panose="020B0500000000000000" pitchFamily="34" charset="-128"/>
              <a:ea typeface="Spoqa Han Sans Neo" panose="020B0500000000000000" pitchFamily="34" charset="-128"/>
            </a:endParaRPr>
          </a:p>
        </p:txBody>
      </p:sp>
      <p:sp>
        <p:nvSpPr>
          <p:cNvPr id="4" name="TextBox 3">
            <a:extLst>
              <a:ext uri="{FF2B5EF4-FFF2-40B4-BE49-F238E27FC236}">
                <a16:creationId xmlns:a16="http://schemas.microsoft.com/office/drawing/2014/main" id="{30CA8034-166C-0143-8B35-6616AE4ED2FA}"/>
              </a:ext>
            </a:extLst>
          </p:cNvPr>
          <p:cNvSpPr txBox="1"/>
          <p:nvPr/>
        </p:nvSpPr>
        <p:spPr>
          <a:xfrm>
            <a:off x="2686150" y="8849503"/>
            <a:ext cx="14977664" cy="3970318"/>
          </a:xfrm>
          <a:prstGeom prst="rect">
            <a:avLst/>
          </a:prstGeom>
          <a:noFill/>
        </p:spPr>
        <p:txBody>
          <a:bodyPr wrap="square" rtlCol="0">
            <a:spAutoFit/>
          </a:bodyPr>
          <a:lstStyle/>
          <a:p>
            <a:r>
              <a:rPr kumimoji="1" lang="en-US" altLang="ko-Kore-KR" sz="3600" b="1" dirty="0">
                <a:latin typeface="맑은 고딕" panose="020B0503020000020004" pitchFamily="50" charset="-127"/>
                <a:ea typeface="맑은 고딕" panose="020B0503020000020004" pitchFamily="50" charset="-127"/>
              </a:rPr>
              <a:t>Recap</a:t>
            </a:r>
          </a:p>
          <a:p>
            <a:endParaRPr kumimoji="1" lang="en-US" altLang="ko-Kore-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kumimoji="1" lang="en-US" altLang="ko-Kore-KR" sz="3600" b="1" dirty="0">
                <a:latin typeface="맑은 고딕" panose="020B0503020000020004" pitchFamily="50" charset="-127"/>
                <a:ea typeface="맑은 고딕" panose="020B0503020000020004" pitchFamily="50" charset="-127"/>
              </a:rPr>
              <a:t>Underfit(</a:t>
            </a:r>
            <a:r>
              <a:rPr kumimoji="1" lang="ko-Kore-KR" altLang="en-US" sz="3600" b="1" dirty="0">
                <a:latin typeface="맑은 고딕" panose="020B0503020000020004" pitchFamily="50" charset="-127"/>
                <a:ea typeface="맑은 고딕" panose="020B0503020000020004" pitchFamily="50" charset="-127"/>
              </a:rPr>
              <a:t>부적합</a:t>
            </a:r>
            <a:r>
              <a:rPr kumimoji="1" lang="en-US" altLang="ko-Kore-KR" sz="3600" b="1" dirty="0">
                <a:latin typeface="맑은 고딕" panose="020B0503020000020004" pitchFamily="50" charset="-127"/>
                <a:ea typeface="맑은 고딕" panose="020B0503020000020004" pitchFamily="50" charset="-127"/>
              </a:rPr>
              <a:t>): </a:t>
            </a:r>
            <a:r>
              <a:rPr kumimoji="1" lang="en-US" altLang="ko-Kore-KR" sz="3600" dirty="0">
                <a:latin typeface="Spoqa Han Sans Neo" panose="020B0500000000000000" pitchFamily="34" charset="-128"/>
                <a:ea typeface="Spoqa Han Sans Neo" panose="020B0500000000000000" pitchFamily="34" charset="-128"/>
              </a:rPr>
              <a:t>Train error</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줄이지 못한 경우</a:t>
            </a:r>
            <a:r>
              <a:rPr kumimoji="1" lang="en-US" altLang="ko-KR" sz="3600" dirty="0">
                <a:latin typeface="Spoqa Han Sans Neo" panose="020B0500000000000000" pitchFamily="34" charset="-128"/>
                <a:ea typeface="Spoqa Han Sans Neo" panose="020B0500000000000000" pitchFamily="34" charset="-128"/>
              </a:rPr>
              <a:t>!</a:t>
            </a:r>
          </a:p>
          <a:p>
            <a:pPr lvl="1"/>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모델의 용량</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(model capacity)</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을 키운다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kumimoji="1" lang="en-US" altLang="ko-Kore-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kumimoji="1" lang="en-US" altLang="ko-Kore-KR" sz="3600" b="1" dirty="0">
                <a:latin typeface="맑은 고딕" panose="020B0503020000020004" pitchFamily="50" charset="-127"/>
                <a:ea typeface="맑은 고딕" panose="020B0503020000020004" pitchFamily="50" charset="-127"/>
              </a:rPr>
              <a:t>Overfit(</a:t>
            </a:r>
            <a:r>
              <a:rPr kumimoji="1" lang="ko-KR" altLang="en-US" sz="3600" b="1" dirty="0" err="1">
                <a:latin typeface="맑은 고딕" panose="020B0503020000020004" pitchFamily="50" charset="-127"/>
                <a:ea typeface="맑은 고딕" panose="020B0503020000020004" pitchFamily="50" charset="-127"/>
              </a:rPr>
              <a:t>과적합</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dirty="0">
                <a:latin typeface="Spoqa Han Sans Neo" panose="020B0500000000000000" pitchFamily="34" charset="-128"/>
                <a:ea typeface="Spoqa Han Sans Neo" panose="020B0500000000000000" pitchFamily="34" charset="-128"/>
              </a:rPr>
              <a:t>Train error</a:t>
            </a:r>
            <a:r>
              <a:rPr kumimoji="1" lang="ko-KR" altLang="en-US" sz="3600" dirty="0">
                <a:latin typeface="Spoqa Han Sans Neo" panose="020B0500000000000000" pitchFamily="34" charset="-128"/>
                <a:ea typeface="Spoqa Han Sans Neo" panose="020B0500000000000000" pitchFamily="34" charset="-128"/>
              </a:rPr>
              <a:t>는 줄였으나</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Test Error</a:t>
            </a:r>
            <a:r>
              <a:rPr kumimoji="1" lang="ko-KR" altLang="en-US" sz="3600" dirty="0">
                <a:latin typeface="Spoqa Han Sans Neo" panose="020B0500000000000000" pitchFamily="34" charset="-128"/>
                <a:ea typeface="Spoqa Han Sans Neo" panose="020B0500000000000000" pitchFamily="34" charset="-128"/>
              </a:rPr>
              <a:t>가 너무 큰 경우</a:t>
            </a:r>
            <a:r>
              <a:rPr kumimoji="1" lang="en-US" altLang="ko-KR" sz="3600" dirty="0">
                <a:latin typeface="Spoqa Han Sans Neo" panose="020B0500000000000000" pitchFamily="34" charset="-128"/>
                <a:ea typeface="Spoqa Han Sans Neo" panose="020B0500000000000000" pitchFamily="34" charset="-128"/>
              </a:rPr>
              <a:t>!</a:t>
            </a:r>
          </a:p>
          <a:p>
            <a:pPr lvl="1"/>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일반적으로는</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모델을 용량을 줄인다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en-US" altLang="ko-Kore-KR" sz="3600" dirty="0">
                <a:latin typeface="Spoqa Han Sans Neo" panose="020B0500000000000000" pitchFamily="34" charset="-128"/>
                <a:ea typeface="Spoqa Han Sans Neo" panose="020B0500000000000000" pitchFamily="34" charset="-128"/>
              </a:rPr>
              <a:t>  </a:t>
            </a:r>
            <a:r>
              <a:rPr kumimoji="1" lang="ko-KR" altLang="en-US" sz="3600" dirty="0">
                <a:latin typeface="Spoqa Han Sans Neo" panose="020B0500000000000000" pitchFamily="34" charset="-128"/>
                <a:ea typeface="Spoqa Han Sans Neo" panose="020B0500000000000000" pitchFamily="34" charset="-128"/>
              </a:rPr>
              <a:t> </a:t>
            </a:r>
            <a:endParaRPr kumimoji="1" lang="ko-Kore-KR" altLang="en-US" sz="3600" dirty="0">
              <a:latin typeface="Spoqa Han Sans Neo" panose="020B0500000000000000" pitchFamily="34" charset="-128"/>
              <a:ea typeface="Spoqa Han Sans Neo" panose="020B0500000000000000" pitchFamily="34" charset="-128"/>
            </a:endParaRPr>
          </a:p>
        </p:txBody>
      </p:sp>
      <p:sp>
        <p:nvSpPr>
          <p:cNvPr id="11" name="Shape 224">
            <a:extLst>
              <a:ext uri="{FF2B5EF4-FFF2-40B4-BE49-F238E27FC236}">
                <a16:creationId xmlns:a16="http://schemas.microsoft.com/office/drawing/2014/main" id="{9E40C9E2-BB74-164E-BCBA-3631F15F342E}"/>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53655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1102271" cy="1938992"/>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7.</a:t>
            </a:r>
            <a:r>
              <a:rPr kumimoji="1" lang="ko-KR" altLang="en-US" sz="4000" dirty="0">
                <a:latin typeface="Spoqa Han Sans Neo" panose="020B0500000000000000" pitchFamily="34" charset="-128"/>
                <a:ea typeface="Spoqa Han Sans Neo" panose="020B0500000000000000" pitchFamily="34" charset="-128"/>
              </a:rPr>
              <a:t> 모델 학습을 진행하고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목표한 대로 나왔는지 확인한다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1026" name="Picture 2" descr="DLB-05-02">
            <a:extLst>
              <a:ext uri="{FF2B5EF4-FFF2-40B4-BE49-F238E27FC236}">
                <a16:creationId xmlns:a16="http://schemas.microsoft.com/office/drawing/2014/main" id="{FA2D1D78-DA0B-214B-A095-600BF02636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27" r="10412" b="51871"/>
          <a:stretch/>
        </p:blipFill>
        <p:spPr bwMode="auto">
          <a:xfrm>
            <a:off x="14066945" y="2694885"/>
            <a:ext cx="10533022" cy="523186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8B3A0FE-6905-A94C-A32A-2763C232B779}"/>
              </a:ext>
            </a:extLst>
          </p:cNvPr>
          <p:cNvSpPr/>
          <p:nvPr/>
        </p:nvSpPr>
        <p:spPr>
          <a:xfrm>
            <a:off x="14831519" y="7876856"/>
            <a:ext cx="9003875"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a:t>
            </a:r>
            <a:r>
              <a:rPr lang="en" altLang="ko-Kore-KR" dirty="0" err="1">
                <a:solidFill>
                  <a:srgbClr val="222222"/>
                </a:solidFill>
                <a:latin typeface="Arial" panose="020B0604020202020204" pitchFamily="34" charset="0"/>
              </a:rPr>
              <a:t>Yoshua</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Bengio</a:t>
            </a:r>
            <a:r>
              <a:rPr lang="en" altLang="ko-Kore-KR" dirty="0">
                <a:solidFill>
                  <a:srgbClr val="222222"/>
                </a:solidFill>
                <a:latin typeface="Arial" panose="020B0604020202020204" pitchFamily="34" charset="0"/>
              </a:rPr>
              <a:t>, and Aaron Courville.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MIT press, 2016.</a:t>
            </a:r>
            <a:endParaRPr lang="ko-Kore-KR" altLang="en-US" dirty="0"/>
          </a:p>
        </p:txBody>
      </p:sp>
      <p:sp>
        <p:nvSpPr>
          <p:cNvPr id="4" name="TextBox 3">
            <a:extLst>
              <a:ext uri="{FF2B5EF4-FFF2-40B4-BE49-F238E27FC236}">
                <a16:creationId xmlns:a16="http://schemas.microsoft.com/office/drawing/2014/main" id="{30CA8034-166C-0143-8B35-6616AE4ED2FA}"/>
              </a:ext>
            </a:extLst>
          </p:cNvPr>
          <p:cNvSpPr txBox="1"/>
          <p:nvPr/>
        </p:nvSpPr>
        <p:spPr>
          <a:xfrm>
            <a:off x="2298204" y="5634208"/>
            <a:ext cx="14977664" cy="8032968"/>
          </a:xfrm>
          <a:prstGeom prst="rect">
            <a:avLst/>
          </a:prstGeom>
          <a:noFill/>
        </p:spPr>
        <p:txBody>
          <a:bodyPr wrap="square" rtlCol="0">
            <a:spAutoFit/>
          </a:bodyPr>
          <a:lstStyle/>
          <a:p>
            <a:pPr marL="571500" indent="-571500">
              <a:buFont typeface="Arial" panose="020B0604020202020204" pitchFamily="34" charset="0"/>
              <a:buChar char="•"/>
            </a:pPr>
            <a:r>
              <a:rPr kumimoji="1" lang="en-US" altLang="ko-Kore-KR" sz="3600" b="1" dirty="0">
                <a:latin typeface="맑은 고딕" panose="020B0503020000020004" pitchFamily="50" charset="-127"/>
                <a:ea typeface="맑은 고딕" panose="020B0503020000020004" pitchFamily="50" charset="-127"/>
              </a:rPr>
              <a:t>Overfit(</a:t>
            </a:r>
            <a:r>
              <a:rPr kumimoji="1" lang="ko-KR" altLang="en-US" sz="3600" b="1" dirty="0" err="1">
                <a:latin typeface="맑은 고딕" panose="020B0503020000020004" pitchFamily="50" charset="-127"/>
                <a:ea typeface="맑은 고딕" panose="020B0503020000020004" pitchFamily="50" charset="-127"/>
              </a:rPr>
              <a:t>과적합</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을 방지하려면</a:t>
            </a:r>
            <a:r>
              <a:rPr kumimoji="1" lang="en-US" altLang="ko-KR" sz="3600" b="1" dirty="0">
                <a:latin typeface="맑은 고딕" panose="020B0503020000020004" pitchFamily="50" charset="-127"/>
                <a:ea typeface="맑은 고딕" panose="020B0503020000020004" pitchFamily="50" charset="-127"/>
              </a:rPr>
              <a:t>?</a:t>
            </a:r>
          </a:p>
          <a:p>
            <a:endParaRPr kumimoji="1" lang="en-US" altLang="ko-KR" sz="3600" b="1" dirty="0">
              <a:latin typeface="맑은 고딕" panose="020B0503020000020004" pitchFamily="50" charset="-127"/>
              <a:ea typeface="맑은 고딕" panose="020B0503020000020004" pitchFamily="50" charset="-127"/>
            </a:endParaRPr>
          </a:p>
          <a:p>
            <a:pPr marL="571500" indent="-571500">
              <a:buFont typeface="Arial" panose="020B0604020202020204" pitchFamily="34" charset="0"/>
              <a:buChar char="•"/>
            </a:pPr>
            <a:endParaRPr kumimoji="1" lang="en-US" altLang="ko-KR" sz="3600" b="1" dirty="0">
              <a:latin typeface="맑은 고딕" panose="020B0503020000020004" pitchFamily="50" charset="-127"/>
              <a:ea typeface="맑은 고딕" panose="020B0503020000020004" pitchFamily="50" charset="-127"/>
            </a:endParaRPr>
          </a:p>
          <a:p>
            <a:pPr marL="1200092" lvl="1" indent="-742950">
              <a:buFont typeface="+mj-lt"/>
              <a:buAutoNum type="arabicPeriod"/>
            </a:pPr>
            <a:r>
              <a:rPr kumimoji="1" lang="en-US" altLang="ko-KR" sz="3200" dirty="0">
                <a:latin typeface="Spoqa Han Sans Neo" panose="020B0500000000000000" pitchFamily="34" charset="-128"/>
                <a:ea typeface="Spoqa Han Sans Neo" panose="020B0500000000000000" pitchFamily="34" charset="-128"/>
              </a:rPr>
              <a:t>Train data</a:t>
            </a:r>
            <a:r>
              <a:rPr kumimoji="1" lang="ko-KR" altLang="en-US" sz="3200" dirty="0">
                <a:latin typeface="Spoqa Han Sans Neo" panose="020B0500000000000000" pitchFamily="34" charset="-128"/>
                <a:ea typeface="Spoqa Han Sans Neo" panose="020B0500000000000000" pitchFamily="34" charset="-128"/>
              </a:rPr>
              <a:t>을 많이 모은다 </a:t>
            </a:r>
            <a:r>
              <a:rPr kumimoji="1" lang="en-US" altLang="ko-KR" sz="3200" dirty="0">
                <a:latin typeface="Spoqa Han Sans Neo" panose="020B0500000000000000" pitchFamily="34" charset="-128"/>
                <a:ea typeface="Spoqa Han Sans Neo" panose="020B0500000000000000" pitchFamily="34" charset="-128"/>
              </a:rPr>
              <a:t>!</a:t>
            </a:r>
            <a:br>
              <a:rPr kumimoji="1" lang="en-US" altLang="ko-KR" sz="3200" dirty="0">
                <a:latin typeface="Spoqa Han Sans Neo" panose="020B0500000000000000" pitchFamily="34" charset="-128"/>
                <a:ea typeface="Spoqa Han Sans Neo" panose="020B0500000000000000" pitchFamily="34" charset="-128"/>
              </a:rPr>
            </a:br>
            <a:r>
              <a:rPr kumimoji="1" lang="ko-KR" altLang="en-US" sz="3200" dirty="0">
                <a:latin typeface="Spoqa Han Sans Neo" panose="020B0500000000000000" pitchFamily="34" charset="-128"/>
                <a:ea typeface="Spoqa Han Sans Neo" panose="020B0500000000000000" pitchFamily="34" charset="-128"/>
              </a:rPr>
              <a:t>혹은 데이터 증강 기법</a:t>
            </a:r>
            <a:r>
              <a:rPr kumimoji="1" lang="en-US" altLang="ko-KR" sz="3200" dirty="0">
                <a:latin typeface="Spoqa Han Sans Neo" panose="020B0500000000000000" pitchFamily="34" charset="-128"/>
                <a:ea typeface="Spoqa Han Sans Neo" panose="020B0500000000000000" pitchFamily="34" charset="-128"/>
              </a:rPr>
              <a:t>(data augmentation)</a:t>
            </a:r>
            <a:r>
              <a:rPr kumimoji="1" lang="ko-KR" altLang="en-US" sz="3200" dirty="0">
                <a:latin typeface="Spoqa Han Sans Neo" panose="020B0500000000000000" pitchFamily="34" charset="-128"/>
                <a:ea typeface="Spoqa Han Sans Neo" panose="020B0500000000000000" pitchFamily="34" charset="-128"/>
              </a:rPr>
              <a:t> </a:t>
            </a:r>
            <a:r>
              <a:rPr kumimoji="1" lang="en-US" altLang="ko-KR" sz="3200" dirty="0">
                <a:latin typeface="Spoqa Han Sans Neo" panose="020B0500000000000000" pitchFamily="34" charset="-128"/>
                <a:ea typeface="Spoqa Han Sans Neo" panose="020B0500000000000000" pitchFamily="34" charset="-128"/>
              </a:rPr>
              <a:t>(TBD)</a:t>
            </a:r>
            <a:r>
              <a:rPr kumimoji="1" lang="ko-KR" altLang="en-US" sz="3200" dirty="0">
                <a:latin typeface="Spoqa Han Sans Neo" panose="020B0500000000000000" pitchFamily="34" charset="-128"/>
                <a:ea typeface="Spoqa Han Sans Neo" panose="020B0500000000000000" pitchFamily="34" charset="-128"/>
              </a:rPr>
              <a:t>을 사용한다</a:t>
            </a:r>
            <a:r>
              <a:rPr kumimoji="1" lang="en-US" altLang="ko-KR" sz="3200" dirty="0">
                <a:latin typeface="Spoqa Han Sans Neo" panose="020B0500000000000000" pitchFamily="34" charset="-128"/>
                <a:ea typeface="Spoqa Han Sans Neo" panose="020B0500000000000000" pitchFamily="34" charset="-128"/>
              </a:rPr>
              <a:t>.</a:t>
            </a:r>
          </a:p>
          <a:p>
            <a:pPr marL="1200092" lvl="1" indent="-742950">
              <a:buFont typeface="+mj-lt"/>
              <a:buAutoNum type="arabicPeriod"/>
            </a:pPr>
            <a:endParaRPr kumimoji="1" lang="en-US" altLang="ko-KR" sz="3200" dirty="0">
              <a:latin typeface="Spoqa Han Sans Neo" panose="020B0500000000000000" pitchFamily="34" charset="-128"/>
              <a:ea typeface="Spoqa Han Sans Neo" panose="020B0500000000000000" pitchFamily="34" charset="-128"/>
            </a:endParaRPr>
          </a:p>
          <a:p>
            <a:pPr marL="1200092" lvl="1" indent="-742950">
              <a:buFont typeface="+mj-lt"/>
              <a:buAutoNum type="arabicPeriod"/>
            </a:pPr>
            <a:r>
              <a:rPr kumimoji="1" lang="ko-KR" altLang="en-US" sz="3200" dirty="0">
                <a:latin typeface="Spoqa Han Sans Neo" panose="020B0500000000000000" pitchFamily="34" charset="-128"/>
                <a:ea typeface="Spoqa Han Sans Neo" panose="020B0500000000000000" pitchFamily="34" charset="-128"/>
              </a:rPr>
              <a:t>피처의 개수를 줄여본다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정형화가 쉽게 가능해진다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latin typeface="Spoqa Han Sans Neo" panose="020B0500000000000000" pitchFamily="34" charset="-128"/>
              <a:ea typeface="Spoqa Han Sans Neo" panose="020B0500000000000000" pitchFamily="34" charset="-128"/>
            </a:endParaRPr>
          </a:p>
          <a:p>
            <a:pPr marL="1200092" lvl="1" indent="-742950">
              <a:buFont typeface="+mj-lt"/>
              <a:buAutoNum type="arabicPeriod"/>
            </a:pPr>
            <a:endParaRPr kumimoji="1" lang="en-US" altLang="ko-KR" sz="3200" dirty="0">
              <a:latin typeface="Spoqa Han Sans Neo" panose="020B0500000000000000" pitchFamily="34" charset="-128"/>
              <a:ea typeface="Spoqa Han Sans Neo" panose="020B0500000000000000" pitchFamily="34" charset="-128"/>
            </a:endParaRPr>
          </a:p>
          <a:p>
            <a:pPr marL="1200092" lvl="1" indent="-742950">
              <a:buFont typeface="+mj-lt"/>
              <a:buAutoNum type="arabicPeriod"/>
            </a:pPr>
            <a:r>
              <a:rPr kumimoji="1" lang="en-US" altLang="ko-KR" sz="3200" dirty="0">
                <a:latin typeface="Spoqa Han Sans Neo" panose="020B0500000000000000" pitchFamily="34" charset="-128"/>
                <a:ea typeface="Spoqa Han Sans Neo" panose="020B0500000000000000" pitchFamily="34" charset="-128"/>
              </a:rPr>
              <a:t>Regularization</a:t>
            </a:r>
            <a:r>
              <a:rPr kumimoji="1" lang="ko-KR" altLang="en-US" sz="3200" dirty="0">
                <a:latin typeface="Spoqa Han Sans Neo" panose="020B0500000000000000" pitchFamily="34" charset="-128"/>
                <a:ea typeface="Spoqa Han Sans Neo" panose="020B0500000000000000" pitchFamily="34" charset="-128"/>
              </a:rPr>
              <a:t> </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정형화</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을 사용한다</a:t>
            </a:r>
            <a:r>
              <a:rPr kumimoji="1" lang="en-US" altLang="ko-KR" sz="3200" dirty="0">
                <a:latin typeface="Spoqa Han Sans Neo" panose="020B0500000000000000" pitchFamily="34" charset="-128"/>
                <a:ea typeface="Spoqa Han Sans Neo" panose="020B0500000000000000" pitchFamily="34" charset="-128"/>
              </a:rPr>
              <a:t>. (TBD)</a:t>
            </a:r>
          </a:p>
          <a:p>
            <a:pPr marL="1200092" lvl="1" indent="-742950">
              <a:buFont typeface="+mj-lt"/>
              <a:buAutoNum type="arabicPeriod"/>
            </a:pPr>
            <a:endParaRPr kumimoji="1" lang="en-US" altLang="ko-KR" sz="3200" dirty="0">
              <a:latin typeface="Spoqa Han Sans Neo" panose="020B0500000000000000" pitchFamily="34" charset="-128"/>
              <a:ea typeface="Spoqa Han Sans Neo" panose="020B0500000000000000" pitchFamily="34" charset="-128"/>
            </a:endParaRPr>
          </a:p>
          <a:p>
            <a:pPr lvl="1"/>
            <a:endParaRPr kumimoji="1" lang="en-US" altLang="ko-KR" sz="3200" dirty="0">
              <a:latin typeface="Spoqa Han Sans Neo" panose="020B0500000000000000" pitchFamily="34" charset="-128"/>
              <a:ea typeface="Spoqa Han Sans Neo" panose="020B0500000000000000" pitchFamily="34" charset="-128"/>
            </a:endParaRPr>
          </a:p>
          <a:p>
            <a:pPr lvl="1"/>
            <a:r>
              <a:rPr kumimoji="1" lang="en-US" altLang="ko-KR" sz="3200" dirty="0">
                <a:latin typeface="Spoqa Han Sans Neo" panose="020B0500000000000000" pitchFamily="34" charset="-128"/>
                <a:ea typeface="Spoqa Han Sans Neo" panose="020B0500000000000000" pitchFamily="34" charset="-128"/>
              </a:rPr>
              <a:t>Recent view: </a:t>
            </a:r>
            <a:r>
              <a:rPr kumimoji="1" lang="ko-KR" altLang="en-US" sz="3200" dirty="0" err="1">
                <a:latin typeface="Spoqa Han Sans Neo" panose="020B0500000000000000" pitchFamily="34" charset="-128"/>
                <a:ea typeface="Spoqa Han Sans Neo" panose="020B0500000000000000" pitchFamily="34" charset="-128"/>
              </a:rPr>
              <a:t>딥러닝을</a:t>
            </a:r>
            <a:r>
              <a:rPr kumimoji="1" lang="ko-KR" altLang="en-US" sz="3200" dirty="0">
                <a:latin typeface="Spoqa Han Sans Neo" panose="020B0500000000000000" pitchFamily="34" charset="-128"/>
                <a:ea typeface="Spoqa Han Sans Neo" panose="020B0500000000000000" pitchFamily="34" charset="-128"/>
              </a:rPr>
              <a:t> 사용하고 데이터가 많으면서</a:t>
            </a:r>
            <a:br>
              <a:rPr kumimoji="1" lang="en-US" altLang="ko-KR" sz="3200" dirty="0">
                <a:latin typeface="Spoqa Han Sans Neo" panose="020B0500000000000000" pitchFamily="34" charset="-128"/>
                <a:ea typeface="Spoqa Han Sans Neo" panose="020B0500000000000000" pitchFamily="34" charset="-128"/>
              </a:rPr>
            </a:br>
            <a:r>
              <a:rPr kumimoji="1" lang="ko-KR" altLang="en-US" sz="3200" dirty="0">
                <a:latin typeface="Spoqa Han Sans Neo" panose="020B0500000000000000" pitchFamily="34" charset="-128"/>
                <a:ea typeface="Spoqa Han Sans Neo" panose="020B0500000000000000" pitchFamily="34" charset="-128"/>
              </a:rPr>
              <a:t>충분히 모델이 깊다면</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보다 더 </a:t>
            </a:r>
            <a:r>
              <a:rPr kumimoji="1" lang="ko-KR" altLang="en-US" sz="3200" dirty="0" err="1">
                <a:latin typeface="Spoqa Han Sans Neo" panose="020B0500000000000000" pitchFamily="34" charset="-128"/>
                <a:ea typeface="Spoqa Han Sans Neo" panose="020B0500000000000000" pitchFamily="34" charset="-128"/>
              </a:rPr>
              <a:t>과적합</a:t>
            </a:r>
            <a:r>
              <a:rPr kumimoji="1" lang="ko-KR" altLang="en-US" sz="3200" dirty="0">
                <a:latin typeface="Spoqa Han Sans Neo" panose="020B0500000000000000" pitchFamily="34" charset="-128"/>
                <a:ea typeface="Spoqa Han Sans Neo" panose="020B0500000000000000" pitchFamily="34" charset="-128"/>
              </a:rPr>
              <a:t> 시켜도 된다</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br>
              <a:rPr kumimoji="1" lang="en-US" altLang="ko-KR" sz="3200" dirty="0">
                <a:latin typeface="Spoqa Han Sans Neo" panose="020B0500000000000000" pitchFamily="34" charset="-128"/>
                <a:ea typeface="Spoqa Han Sans Neo" panose="020B0500000000000000" pitchFamily="34" charset="-128"/>
              </a:rPr>
            </a:br>
            <a:br>
              <a:rPr kumimoji="1" lang="en-US" altLang="ko-KR" sz="3200" dirty="0">
                <a:latin typeface="Spoqa Han Sans Neo" panose="020B0500000000000000" pitchFamily="34" charset="-128"/>
                <a:ea typeface="Spoqa Han Sans Neo" panose="020B0500000000000000" pitchFamily="34" charset="-128"/>
              </a:rPr>
            </a:b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Deep Double Descent (2019)</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latin typeface="Spoqa Han Sans Neo" panose="020B0500000000000000" pitchFamily="34" charset="-128"/>
                <a:ea typeface="Spoqa Han Sans Neo" panose="020B0500000000000000" pitchFamily="34" charset="-128"/>
              </a:rPr>
              <a:t>(TBD)</a:t>
            </a:r>
          </a:p>
          <a:p>
            <a:pPr marL="1200092" lvl="1" indent="-742950">
              <a:buFont typeface="+mj-lt"/>
              <a:buAutoNum type="arabicPeriod"/>
            </a:pPr>
            <a:endParaRPr kumimoji="1" lang="en-US" altLang="ko-KR" sz="2400" dirty="0">
              <a:latin typeface="맑은 고딕" panose="020B0503020000020004" pitchFamily="50" charset="-127"/>
              <a:ea typeface="맑은 고딕" panose="020B0503020000020004" pitchFamily="50" charset="-127"/>
            </a:endParaRPr>
          </a:p>
        </p:txBody>
      </p:sp>
      <p:pic>
        <p:nvPicPr>
          <p:cNvPr id="15362" name="Picture 2" descr="Deep Double Descent">
            <a:extLst>
              <a:ext uri="{FF2B5EF4-FFF2-40B4-BE49-F238E27FC236}">
                <a16:creationId xmlns:a16="http://schemas.microsoft.com/office/drawing/2014/main" id="{B763AE1A-1B4E-6E43-AA48-BCE65A8AC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1286" y="9067869"/>
            <a:ext cx="6453725" cy="3212786"/>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23510F3C-386B-3941-8A84-CA3F1C81909B}"/>
              </a:ext>
            </a:extLst>
          </p:cNvPr>
          <p:cNvSpPr/>
          <p:nvPr/>
        </p:nvSpPr>
        <p:spPr>
          <a:xfrm>
            <a:off x="12537747" y="12438996"/>
            <a:ext cx="7200801" cy="653146"/>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12" name="Shape 224">
            <a:extLst>
              <a:ext uri="{FF2B5EF4-FFF2-40B4-BE49-F238E27FC236}">
                <a16:creationId xmlns:a16="http://schemas.microsoft.com/office/drawing/2014/main" id="{AB3ECDF9-306F-314A-8A8C-B4CE632B693E}"/>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74101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20224"/>
            <a:ext cx="16398577" cy="9510296"/>
          </a:xfrm>
          <a:prstGeom prst="rect">
            <a:avLst/>
          </a:prstGeom>
          <a:noFill/>
        </p:spPr>
        <p:txBody>
          <a:bodyPr wrap="square" rtlCol="0">
            <a:spAutoFit/>
          </a:bodyPr>
          <a:lstStyle/>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먼저 해결할 일</a:t>
            </a:r>
            <a:r>
              <a:rPr kumimoji="1" lang="en-US" altLang="ko-KR" sz="3600" dirty="0">
                <a:latin typeface="Spoqa Han Sans Neo" panose="020B0500000000000000" pitchFamily="34" charset="-128"/>
                <a:ea typeface="Spoqa Han Sans Neo" panose="020B0500000000000000" pitchFamily="34" charset="-128"/>
              </a:rPr>
              <a:t>(task)</a:t>
            </a:r>
            <a:r>
              <a:rPr kumimoji="1" lang="ko-KR" altLang="en-US" sz="3600" dirty="0">
                <a:latin typeface="Spoqa Han Sans Neo" panose="020B0500000000000000" pitchFamily="34" charset="-128"/>
                <a:ea typeface="Spoqa Han Sans Neo" panose="020B0500000000000000" pitchFamily="34" charset="-128"/>
              </a:rPr>
              <a:t>에 대해</a:t>
            </a:r>
            <a:r>
              <a:rPr kumimoji="1" lang="en-US" altLang="ko-KR" sz="3600" dirty="0">
                <a:latin typeface="Spoqa Han Sans Neo" panose="020B0500000000000000" pitchFamily="34" charset="-128"/>
                <a:ea typeface="Spoqa Han Sans Neo" panose="020B0500000000000000" pitchFamily="34" charset="-128"/>
              </a:rPr>
              <a:t> input, output</a:t>
            </a:r>
            <a:r>
              <a:rPr kumimoji="1" lang="ko-KR" altLang="en-US" sz="3600" dirty="0">
                <a:latin typeface="Spoqa Han Sans Neo" panose="020B0500000000000000" pitchFamily="34" charset="-128"/>
                <a:ea typeface="Spoqa Han Sans Neo" panose="020B0500000000000000" pitchFamily="34" charset="-128"/>
              </a:rPr>
              <a:t>이 무엇인지 분석한다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관련된 데이터를 이해한다</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(Exploratory data analysis; EDA)</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en-US" altLang="ko-KR" sz="3600" dirty="0">
                <a:latin typeface="Spoqa Han Sans Neo" panose="020B0500000000000000" pitchFamily="34" charset="-128"/>
                <a:ea typeface="Spoqa Han Sans Neo" panose="020B0500000000000000" pitchFamily="34" charset="-128"/>
              </a:rPr>
              <a:t>Train,</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Test</a:t>
            </a:r>
            <a:r>
              <a:rPr kumimoji="1" lang="ko-KR" altLang="en-US" sz="3600" dirty="0">
                <a:latin typeface="Spoqa Han Sans Neo" panose="020B0500000000000000" pitchFamily="34" charset="-128"/>
                <a:ea typeface="Spoqa Han Sans Neo" panose="020B0500000000000000" pitchFamily="34" charset="-128"/>
              </a:rPr>
              <a:t> 데이터를 대표성을 띄도록 임의로 나누고</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모델의 성능을 평가할 </a:t>
            </a:r>
            <a:r>
              <a:rPr kumimoji="1" lang="en-US" altLang="ko-KR" sz="3600" dirty="0">
                <a:latin typeface="Spoqa Han Sans Neo" panose="020B0500000000000000" pitchFamily="34" charset="-128"/>
                <a:ea typeface="Spoqa Han Sans Neo" panose="020B0500000000000000" pitchFamily="34" charset="-128"/>
              </a:rPr>
              <a:t>metric</a:t>
            </a:r>
            <a:r>
              <a:rPr kumimoji="1" lang="ko-KR" altLang="en-US" sz="3600" dirty="0">
                <a:latin typeface="Spoqa Han Sans Neo" panose="020B0500000000000000" pitchFamily="34" charset="-128"/>
                <a:ea typeface="Spoqa Han Sans Neo" panose="020B0500000000000000" pitchFamily="34" charset="-128"/>
              </a:rPr>
              <a:t>을 정의한다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ore-KR" altLang="en-US" sz="3600" dirty="0">
                <a:latin typeface="Spoqa Han Sans Neo" panose="020B0500000000000000" pitchFamily="34" charset="-128"/>
                <a:ea typeface="Spoqa Han Sans Neo" panose="020B0500000000000000" pitchFamily="34" charset="-128"/>
              </a:rPr>
              <a:t>피처엔지니어링</a:t>
            </a:r>
            <a:r>
              <a:rPr kumimoji="1" lang="ko-KR" altLang="en-US" sz="3600" dirty="0">
                <a:latin typeface="Spoqa Han Sans Neo" panose="020B0500000000000000" pitchFamily="34" charset="-128"/>
                <a:ea typeface="Spoqa Han Sans Neo" panose="020B0500000000000000" pitchFamily="34" charset="-128"/>
              </a:rPr>
              <a:t>과 </a:t>
            </a:r>
            <a:r>
              <a:rPr kumimoji="1" lang="ko-Kore-KR" altLang="en-US" sz="3600" dirty="0">
                <a:latin typeface="Spoqa Han Sans Neo" panose="020B0500000000000000" pitchFamily="34" charset="-128"/>
                <a:ea typeface="Spoqa Han Sans Neo" panose="020B0500000000000000" pitchFamily="34" charset="-128"/>
              </a:rPr>
              <a:t>모델링을</a:t>
            </a:r>
            <a:r>
              <a:rPr kumimoji="1" lang="ko-KR" altLang="en-US" sz="3600" dirty="0">
                <a:latin typeface="Spoqa Han Sans Neo" panose="020B0500000000000000" pitchFamily="34" charset="-128"/>
                <a:ea typeface="Spoqa Han Sans Neo" panose="020B0500000000000000" pitchFamily="34" charset="-128"/>
              </a:rPr>
              <a:t> 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모델 최적화의 목표인 손실 함수</a:t>
            </a:r>
            <a:r>
              <a:rPr kumimoji="1" lang="en-US" altLang="ko-KR" sz="3600" dirty="0">
                <a:latin typeface="Spoqa Han Sans Neo" panose="020B0500000000000000" pitchFamily="34" charset="-128"/>
                <a:ea typeface="Spoqa Han Sans Neo" panose="020B0500000000000000" pitchFamily="34" charset="-128"/>
              </a:rPr>
              <a:t>(loss function)</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정의한다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목적 함수</a:t>
            </a:r>
            <a:r>
              <a:rPr kumimoji="1" lang="en-US" altLang="ko-KR" sz="3600" dirty="0">
                <a:latin typeface="Spoqa Han Sans Neo" panose="020B0500000000000000" pitchFamily="34" charset="-128"/>
                <a:ea typeface="Spoqa Han Sans Neo" panose="020B0500000000000000" pitchFamily="34" charset="-128"/>
              </a:rPr>
              <a:t>(objective function)</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최소값으로 최적화</a:t>
            </a:r>
            <a:r>
              <a:rPr kumimoji="1" lang="en-US" altLang="ko-KR" sz="3600" dirty="0">
                <a:latin typeface="Spoqa Han Sans Neo" panose="020B0500000000000000" pitchFamily="34" charset="-128"/>
                <a:ea typeface="Spoqa Han Sans Neo" panose="020B0500000000000000" pitchFamily="34" charset="-128"/>
              </a:rPr>
              <a:t>(optimization)</a:t>
            </a:r>
            <a:r>
              <a:rPr kumimoji="1" lang="ko-KR" altLang="en-US" sz="3600" dirty="0">
                <a:latin typeface="Spoqa Han Sans Neo" panose="020B0500000000000000" pitchFamily="34" charset="-128"/>
                <a:ea typeface="Spoqa Han Sans Neo" panose="020B0500000000000000" pitchFamily="34" charset="-128"/>
              </a:rPr>
              <a:t>할 기법을 선택한다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ko-KR" altLang="en-US" sz="3600" dirty="0">
                <a:latin typeface="Spoqa Han Sans Neo" panose="020B0500000000000000" pitchFamily="34" charset="-128"/>
                <a:ea typeface="Spoqa Han Sans Neo" panose="020B0500000000000000" pitchFamily="34" charset="-128"/>
              </a:rPr>
              <a:t>모델 학습을 진행하고</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목표한 대로 나왔는지 확인한다</a:t>
            </a:r>
            <a:r>
              <a:rPr kumimoji="1" lang="en-US" altLang="ko-KR" sz="3600" dirty="0">
                <a:latin typeface="Spoqa Han Sans Neo" panose="020B0500000000000000" pitchFamily="34" charset="-128"/>
                <a:ea typeface="Spoqa Han Sans Neo" panose="020B0500000000000000" pitchFamily="34" charset="-128"/>
              </a:rPr>
              <a:t>.</a:t>
            </a:r>
          </a:p>
          <a:p>
            <a:pPr marL="742950" indent="-742950">
              <a:buFont typeface="+mj-lt"/>
              <a:buAutoNum type="arabicPeriod"/>
            </a:pPr>
            <a:endParaRPr kumimoji="1" lang="en-US" altLang="ko-Kore-KR" sz="3600" dirty="0">
              <a:latin typeface="Spoqa Han Sans Neo" panose="020B0500000000000000" pitchFamily="34" charset="-128"/>
              <a:ea typeface="Spoqa Han Sans Neo" panose="020B0500000000000000" pitchFamily="34" charset="-128"/>
            </a:endParaRPr>
          </a:p>
          <a:p>
            <a:pPr marL="742950" indent="-742950">
              <a:buFont typeface="+mj-lt"/>
              <a:buAutoNum type="arabicPeriod"/>
            </a:pPr>
            <a:r>
              <a:rPr kumimoji="1" lang="en-US" altLang="ko-KR" sz="3600" b="1" dirty="0">
                <a:latin typeface="맑은 고딕" panose="020B0503020000020004" pitchFamily="50" charset="-127"/>
                <a:ea typeface="맑은 고딕" panose="020B0503020000020004" pitchFamily="50" charset="-127"/>
              </a:rPr>
              <a:t>1~7</a:t>
            </a:r>
            <a:r>
              <a:rPr kumimoji="1" lang="ko-KR" altLang="en-US" sz="3600" b="1" dirty="0">
                <a:latin typeface="맑은 고딕" panose="020B0503020000020004" pitchFamily="50" charset="-127"/>
                <a:ea typeface="맑은 고딕" panose="020B0503020000020004" pitchFamily="50" charset="-127"/>
              </a:rPr>
              <a:t>을 반복한다</a:t>
            </a:r>
            <a:r>
              <a:rPr kumimoji="1" lang="en-US" altLang="ko-KR" sz="3600" b="1" dirty="0">
                <a:latin typeface="맑은 고딕" panose="020B0503020000020004" pitchFamily="50" charset="-127"/>
                <a:ea typeface="맑은 고딕" panose="020B0503020000020004" pitchFamily="50" charset="-127"/>
              </a:rPr>
              <a:t>.</a:t>
            </a:r>
            <a:endParaRPr kumimoji="1" lang="ko-Kore-KR" altLang="en-US" sz="3600" b="1" dirty="0">
              <a:latin typeface="맑은 고딕" panose="020B0503020000020004" pitchFamily="50" charset="-127"/>
              <a:ea typeface="맑은 고딕" panose="020B0503020000020004" pitchFamily="50" charset="-127"/>
            </a:endParaRPr>
          </a:p>
        </p:txBody>
      </p:sp>
      <p:sp>
        <p:nvSpPr>
          <p:cNvPr id="8" name="Shape 224">
            <a:extLst>
              <a:ext uri="{FF2B5EF4-FFF2-40B4-BE49-F238E27FC236}">
                <a16:creationId xmlns:a16="http://schemas.microsoft.com/office/drawing/2014/main" id="{10F7CE9C-FB8D-2D49-98DB-08382877BDB5}"/>
              </a:ext>
            </a:extLst>
          </p:cNvPr>
          <p:cNvSpPr/>
          <p:nvPr/>
        </p:nvSpPr>
        <p:spPr>
          <a:xfrm>
            <a:off x="1524000" y="1460302"/>
            <a:ext cx="807491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기계학습으로 문제를 해결하는 일반적인 순서</a:t>
            </a:r>
            <a:endParaRPr lang="en-US" altLang="ko-Kore-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23961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4445000" cy="948978"/>
          </a:xfrm>
          <a:prstGeom prst="rect">
            <a:avLst/>
          </a:prstGeom>
          <a:ln w="12700">
            <a:miter lim="400000"/>
          </a:ln>
          <a:extLst>
            <a:ext uri="{C572A759-6A51-4108-AA02-DFA0A04FC94B}">
              <ma14:wrappingTextBoxFlag xmlns="" xmlns:ma14="http://schemas.microsoft.com/office/mac/drawingml/2011/main" val="1"/>
            </a:ext>
          </a:extLst>
        </p:spPr>
        <p:txBody>
          <a:bodyPr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Machine Learning? Deep Learning?</a:t>
            </a: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TextBox 1">
            <a:extLst>
              <a:ext uri="{FF2B5EF4-FFF2-40B4-BE49-F238E27FC236}">
                <a16:creationId xmlns:a16="http://schemas.microsoft.com/office/drawing/2014/main" id="{265EBBD6-9EF8-8848-81DF-DB445959FA14}"/>
              </a:ext>
            </a:extLst>
          </p:cNvPr>
          <p:cNvSpPr txBox="1"/>
          <p:nvPr/>
        </p:nvSpPr>
        <p:spPr>
          <a:xfrm>
            <a:off x="2038078" y="4819466"/>
            <a:ext cx="19675404" cy="5262979"/>
          </a:xfrm>
          <a:prstGeom prst="rect">
            <a:avLst/>
          </a:prstGeom>
          <a:noFill/>
        </p:spPr>
        <p:txBody>
          <a:bodyPr wrap="square" rtlCol="0">
            <a:spAutoFit/>
          </a:bodyPr>
          <a:lstStyle/>
          <a:p>
            <a:r>
              <a:rPr kumimoji="1" lang="ko-KR" altLang="en-US" sz="4800" dirty="0">
                <a:latin typeface="Spoqa Han Sans Neo" panose="020B0500000000000000" pitchFamily="34" charset="-128"/>
                <a:ea typeface="Spoqa Han Sans Neo" panose="020B0500000000000000" pitchFamily="34" charset="-128"/>
              </a:rPr>
              <a:t>인공 지능</a:t>
            </a:r>
            <a:r>
              <a:rPr kumimoji="1" lang="en-US" altLang="ko-KR" sz="4800" dirty="0">
                <a:latin typeface="Spoqa Han Sans Neo" panose="020B0500000000000000" pitchFamily="34" charset="-128"/>
                <a:ea typeface="Spoqa Han Sans Neo" panose="020B0500000000000000" pitchFamily="34" charset="-128"/>
              </a:rPr>
              <a:t> (</a:t>
            </a:r>
            <a:r>
              <a:rPr kumimoji="1" lang="en-US" altLang="ko-Kore-KR" sz="4800" dirty="0">
                <a:latin typeface="Spoqa Han Sans Neo" panose="020B0500000000000000" pitchFamily="34" charset="-128"/>
                <a:ea typeface="Spoqa Han Sans Neo" panose="020B0500000000000000" pitchFamily="34" charset="-128"/>
              </a:rPr>
              <a:t>artificial intelligence; AI)  </a:t>
            </a:r>
            <a:r>
              <a:rPr kumimoji="1" lang="en-US" altLang="ko-Kore-KR" sz="3600" dirty="0">
                <a:latin typeface="Spoqa Han Sans Neo" panose="020B0500000000000000" pitchFamily="34" charset="-128"/>
                <a:ea typeface="Spoqa Han Sans Neo" panose="020B0500000000000000" pitchFamily="34" charset="-128"/>
              </a:rPr>
              <a:t>(i.e. automated planning)</a:t>
            </a:r>
            <a:endParaRPr kumimoji="1" lang="en-US" altLang="ko-Kore-KR" sz="4800" dirty="0">
              <a:latin typeface="Spoqa Han Sans Neo" panose="020B0500000000000000" pitchFamily="34" charset="-128"/>
              <a:ea typeface="Spoqa Han Sans Neo" panose="020B0500000000000000" pitchFamily="34" charset="-128"/>
            </a:endParaRPr>
          </a:p>
          <a:p>
            <a:br>
              <a:rPr kumimoji="1" lang="en-US" altLang="ko-Kore-KR" sz="4800" dirty="0">
                <a:latin typeface="Spoqa Han Sans Neo" panose="020B0500000000000000" pitchFamily="34" charset="-128"/>
                <a:ea typeface="Spoqa Han Sans Neo" panose="020B0500000000000000" pitchFamily="34" charset="-128"/>
              </a:rPr>
            </a:br>
            <a:r>
              <a:rPr kumimoji="1" lang="en-US" altLang="ko-Kore-KR" sz="4800" dirty="0">
                <a:latin typeface="Spoqa Han Sans Neo" panose="020B0500000000000000" pitchFamily="34" charset="-128"/>
                <a:ea typeface="Spoqa Han Sans Neo" panose="020B0500000000000000" pitchFamily="34" charset="-128"/>
              </a:rPr>
              <a:t>&gt; </a:t>
            </a:r>
            <a:r>
              <a:rPr kumimoji="1" lang="ko-KR" altLang="en-US" sz="4800" dirty="0">
                <a:latin typeface="Spoqa Han Sans Neo" panose="020B0500000000000000" pitchFamily="34" charset="-128"/>
                <a:ea typeface="Spoqa Han Sans Neo" panose="020B0500000000000000" pitchFamily="34" charset="-128"/>
              </a:rPr>
              <a:t>머신 러닝</a:t>
            </a:r>
            <a:r>
              <a:rPr kumimoji="1" lang="en-US" altLang="ko-KR" sz="4800" dirty="0">
                <a:latin typeface="Spoqa Han Sans Neo" panose="020B0500000000000000" pitchFamily="34" charset="-128"/>
                <a:ea typeface="Spoqa Han Sans Neo" panose="020B0500000000000000" pitchFamily="34" charset="-128"/>
              </a:rPr>
              <a:t> (m</a:t>
            </a:r>
            <a:r>
              <a:rPr kumimoji="1" lang="en-US" altLang="ko-Kore-KR" sz="4800" dirty="0">
                <a:latin typeface="Spoqa Han Sans Neo" panose="020B0500000000000000" pitchFamily="34" charset="-128"/>
                <a:ea typeface="Spoqa Han Sans Neo" panose="020B0500000000000000" pitchFamily="34" charset="-128"/>
              </a:rPr>
              <a:t>achine learning; ML</a:t>
            </a:r>
            <a:r>
              <a:rPr kumimoji="1" lang="en-US" altLang="ko-KR" sz="4800" dirty="0">
                <a:latin typeface="Spoqa Han Sans Neo" panose="020B0500000000000000" pitchFamily="34" charset="-128"/>
                <a:ea typeface="Spoqa Han Sans Neo" panose="020B0500000000000000" pitchFamily="34" charset="-128"/>
              </a:rPr>
              <a:t>)</a:t>
            </a:r>
            <a:r>
              <a:rPr kumimoji="1" lang="en-US" altLang="ko-Kore-KR" sz="4800" dirty="0">
                <a:latin typeface="Spoqa Han Sans Neo" panose="020B0500000000000000" pitchFamily="34" charset="-128"/>
                <a:ea typeface="Spoqa Han Sans Neo" panose="020B0500000000000000" pitchFamily="34" charset="-128"/>
              </a:rPr>
              <a:t>  </a:t>
            </a:r>
            <a:r>
              <a:rPr kumimoji="1" lang="en-US" altLang="ko-Kore-KR" sz="3600" dirty="0">
                <a:latin typeface="Spoqa Han Sans Neo" panose="020B0500000000000000" pitchFamily="34" charset="-128"/>
                <a:ea typeface="Spoqa Han Sans Neo" panose="020B0500000000000000" pitchFamily="34" charset="-128"/>
              </a:rPr>
              <a:t>(i.e. logistic regression)</a:t>
            </a:r>
          </a:p>
          <a:p>
            <a:br>
              <a:rPr kumimoji="1" lang="en-US" altLang="ko-Kore-KR" sz="4800" dirty="0">
                <a:latin typeface="Spoqa Han Sans Neo" panose="020B0500000000000000" pitchFamily="34" charset="-128"/>
                <a:ea typeface="Spoqa Han Sans Neo" panose="020B0500000000000000" pitchFamily="34" charset="-128"/>
              </a:rPr>
            </a:br>
            <a:r>
              <a:rPr kumimoji="1" lang="en-US" altLang="ko-Kore-KR" sz="4800" dirty="0">
                <a:latin typeface="Spoqa Han Sans Neo" panose="020B0500000000000000" pitchFamily="34" charset="-128"/>
                <a:ea typeface="Spoqa Han Sans Neo" panose="020B0500000000000000" pitchFamily="34" charset="-128"/>
              </a:rPr>
              <a:t>&gt; </a:t>
            </a:r>
            <a:r>
              <a:rPr kumimoji="1" lang="ko-KR" altLang="en-US" sz="4800" dirty="0">
                <a:latin typeface="Spoqa Han Sans Neo" panose="020B0500000000000000" pitchFamily="34" charset="-128"/>
                <a:ea typeface="Spoqa Han Sans Neo" panose="020B0500000000000000" pitchFamily="34" charset="-128"/>
              </a:rPr>
              <a:t>표현 학습</a:t>
            </a:r>
            <a:r>
              <a:rPr kumimoji="1" lang="en-US" altLang="ko-KR" sz="4800" dirty="0">
                <a:latin typeface="Spoqa Han Sans Neo" panose="020B0500000000000000" pitchFamily="34" charset="-128"/>
                <a:ea typeface="Spoqa Han Sans Neo" panose="020B0500000000000000" pitchFamily="34" charset="-128"/>
              </a:rPr>
              <a:t> (representation learning)  </a:t>
            </a:r>
            <a:r>
              <a:rPr kumimoji="1" lang="en-US" altLang="ko-KR" sz="3600" dirty="0">
                <a:latin typeface="Spoqa Han Sans Neo" panose="020B0500000000000000" pitchFamily="34" charset="-128"/>
                <a:ea typeface="Spoqa Han Sans Neo" panose="020B0500000000000000" pitchFamily="34" charset="-128"/>
              </a:rPr>
              <a:t>(i.e. shallow neural network)</a:t>
            </a:r>
            <a:endParaRPr kumimoji="1" lang="en-US" altLang="ko-Kore-KR" sz="3600" dirty="0">
              <a:latin typeface="Spoqa Han Sans Neo" panose="020B0500000000000000" pitchFamily="34" charset="-128"/>
              <a:ea typeface="Spoqa Han Sans Neo" panose="020B0500000000000000" pitchFamily="34" charset="-128"/>
            </a:endParaRPr>
          </a:p>
          <a:p>
            <a:br>
              <a:rPr kumimoji="1" lang="en-US" altLang="ko-Kore-KR" sz="4800" dirty="0">
                <a:latin typeface="Spoqa Han Sans Neo" panose="020B0500000000000000" pitchFamily="34" charset="-128"/>
                <a:ea typeface="Spoqa Han Sans Neo" panose="020B0500000000000000" pitchFamily="34" charset="-128"/>
              </a:rPr>
            </a:br>
            <a:r>
              <a:rPr kumimoji="1" lang="en-US" altLang="ko-Kore-KR" sz="4800" dirty="0">
                <a:latin typeface="Spoqa Han Sans Neo" panose="020B0500000000000000" pitchFamily="34" charset="-128"/>
                <a:ea typeface="Spoqa Han Sans Neo" panose="020B0500000000000000" pitchFamily="34" charset="-128"/>
              </a:rPr>
              <a:t>&gt; </a:t>
            </a:r>
            <a:r>
              <a:rPr kumimoji="1" lang="ko-KR" altLang="en-US" sz="4800" dirty="0" err="1">
                <a:latin typeface="Spoqa Han Sans Neo" panose="020B0500000000000000" pitchFamily="34" charset="-128"/>
                <a:ea typeface="Spoqa Han Sans Neo" panose="020B0500000000000000" pitchFamily="34" charset="-128"/>
              </a:rPr>
              <a:t>딥러닝</a:t>
            </a:r>
            <a:r>
              <a:rPr kumimoji="1" lang="ko-KR" altLang="en-US" sz="4800" dirty="0">
                <a:latin typeface="Spoqa Han Sans Neo" panose="020B0500000000000000" pitchFamily="34" charset="-128"/>
                <a:ea typeface="Spoqa Han Sans Neo" panose="020B0500000000000000" pitchFamily="34" charset="-128"/>
              </a:rPr>
              <a:t> </a:t>
            </a:r>
            <a:r>
              <a:rPr kumimoji="1" lang="en-US" altLang="ko-KR" sz="4800" dirty="0">
                <a:latin typeface="Spoqa Han Sans Neo" panose="020B0500000000000000" pitchFamily="34" charset="-128"/>
                <a:ea typeface="Spoqa Han Sans Neo" panose="020B0500000000000000" pitchFamily="34" charset="-128"/>
              </a:rPr>
              <a:t>(</a:t>
            </a:r>
            <a:r>
              <a:rPr kumimoji="1" lang="en-US" altLang="ko-Kore-KR" sz="4800" dirty="0">
                <a:latin typeface="Spoqa Han Sans Neo" panose="020B0500000000000000" pitchFamily="34" charset="-128"/>
                <a:ea typeface="Spoqa Han Sans Neo" panose="020B0500000000000000" pitchFamily="34" charset="-128"/>
              </a:rPr>
              <a:t>Deep learning</a:t>
            </a:r>
            <a:r>
              <a:rPr kumimoji="1" lang="en-US" altLang="ko-KR" sz="4800" dirty="0">
                <a:latin typeface="Spoqa Han Sans Neo" panose="020B0500000000000000" pitchFamily="34" charset="-128"/>
                <a:ea typeface="Spoqa Han Sans Neo" panose="020B0500000000000000" pitchFamily="34" charset="-128"/>
              </a:rPr>
              <a:t>)</a:t>
            </a:r>
            <a:endParaRPr kumimoji="1" lang="en-US" altLang="ko-Kore-KR" sz="4800" dirty="0">
              <a:latin typeface="Spoqa Han Sans Neo" panose="020B0500000000000000" pitchFamily="34" charset="-128"/>
              <a:ea typeface="Spoqa Han Sans Neo" panose="020B0500000000000000" pitchFamily="34" charset="-128"/>
            </a:endParaRPr>
          </a:p>
        </p:txBody>
      </p:sp>
      <p:sp>
        <p:nvSpPr>
          <p:cNvPr id="3" name="직사각형 2">
            <a:extLst>
              <a:ext uri="{FF2B5EF4-FFF2-40B4-BE49-F238E27FC236}">
                <a16:creationId xmlns:a16="http://schemas.microsoft.com/office/drawing/2014/main" id="{629577AC-7DFB-C94A-9174-2E8AA742823E}"/>
              </a:ext>
            </a:extLst>
          </p:cNvPr>
          <p:cNvSpPr/>
          <p:nvPr/>
        </p:nvSpPr>
        <p:spPr>
          <a:xfrm>
            <a:off x="2404626" y="11970203"/>
            <a:ext cx="11431334" cy="461665"/>
          </a:xfrm>
          <a:prstGeom prst="rect">
            <a:avLst/>
          </a:prstGeom>
        </p:spPr>
        <p:txBody>
          <a:bodyPr wrap="none">
            <a:spAutoFit/>
          </a:bodyPr>
          <a:lstStyle/>
          <a:p>
            <a:r>
              <a:rPr kumimoji="1" lang="ko-KR" altLang="en-US" sz="2400" dirty="0">
                <a:latin typeface="Spoqa Han Sans Neo" panose="020B0500000000000000" pitchFamily="34" charset="-128"/>
                <a:ea typeface="Spoqa Han Sans Neo" panose="020B0500000000000000" pitchFamily="34" charset="-128"/>
              </a:rPr>
              <a:t>즉</a:t>
            </a:r>
            <a:r>
              <a:rPr kumimoji="1" lang="en-US" altLang="ko-KR" sz="2400" dirty="0">
                <a:latin typeface="Spoqa Han Sans Neo" panose="020B0500000000000000" pitchFamily="34" charset="-128"/>
                <a:ea typeface="Spoqa Han Sans Neo" panose="020B0500000000000000" pitchFamily="34" charset="-128"/>
              </a:rPr>
              <a:t>,</a:t>
            </a:r>
            <a:r>
              <a:rPr kumimoji="1" lang="ko-KR" altLang="en-US" sz="2400" dirty="0">
                <a:latin typeface="Spoqa Han Sans Neo" panose="020B0500000000000000" pitchFamily="34" charset="-128"/>
                <a:ea typeface="Spoqa Han Sans Neo" panose="020B0500000000000000" pitchFamily="34" charset="-128"/>
              </a:rPr>
              <a:t> </a:t>
            </a:r>
            <a:r>
              <a:rPr kumimoji="1" lang="ko-KR" altLang="en-US" sz="2400" dirty="0" err="1">
                <a:latin typeface="Spoqa Han Sans Neo" panose="020B0500000000000000" pitchFamily="34" charset="-128"/>
                <a:ea typeface="Spoqa Han Sans Neo" panose="020B0500000000000000" pitchFamily="34" charset="-128"/>
              </a:rPr>
              <a:t>딥러닝을</a:t>
            </a:r>
            <a:r>
              <a:rPr kumimoji="1" lang="ko-KR" altLang="en-US" sz="2400" dirty="0">
                <a:latin typeface="Spoqa Han Sans Neo" panose="020B0500000000000000" pitchFamily="34" charset="-128"/>
                <a:ea typeface="Spoqa Han Sans Neo" panose="020B0500000000000000" pitchFamily="34" charset="-128"/>
              </a:rPr>
              <a:t> 이해하기 위해서는 </a:t>
            </a:r>
            <a:r>
              <a:rPr kumimoji="1" lang="en-US" altLang="ko-KR" sz="2400" dirty="0">
                <a:latin typeface="Spoqa Han Sans Neo" panose="020B0500000000000000" pitchFamily="34" charset="-128"/>
                <a:ea typeface="Spoqa Han Sans Neo" panose="020B0500000000000000" pitchFamily="34" charset="-128"/>
              </a:rPr>
              <a:t>AI, ML, Representation Learning</a:t>
            </a:r>
            <a:r>
              <a:rPr kumimoji="1" lang="ko-KR" altLang="en-US" sz="2400" dirty="0">
                <a:latin typeface="Spoqa Han Sans Neo" panose="020B0500000000000000" pitchFamily="34" charset="-128"/>
                <a:ea typeface="Spoqa Han Sans Neo" panose="020B0500000000000000" pitchFamily="34" charset="-128"/>
              </a:rPr>
              <a:t>을 이해하는 것이 필요</a:t>
            </a:r>
            <a:r>
              <a:rPr kumimoji="1" lang="en-US" altLang="ko-KR" sz="2400" dirty="0">
                <a:latin typeface="Spoqa Han Sans Neo" panose="020B0500000000000000" pitchFamily="34" charset="-128"/>
                <a:ea typeface="Spoqa Han Sans Neo" panose="020B0500000000000000" pitchFamily="34" charset="-128"/>
              </a:rPr>
              <a:t>!</a:t>
            </a:r>
            <a:endParaRPr lang="ko-Kore-KR" altLang="en-US" sz="2400" dirty="0"/>
          </a:p>
        </p:txBody>
      </p:sp>
    </p:spTree>
    <p:extLst>
      <p:ext uri="{BB962C8B-B14F-4D97-AF65-F5344CB8AC3E}">
        <p14:creationId xmlns:p14="http://schemas.microsoft.com/office/powerpoint/2010/main" val="283278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7475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맑은 고딕" panose="020B0503020000020004" pitchFamily="50" charset="-127"/>
                <a:ea typeface="맑은 고딕" panose="020B0503020000020004" pitchFamily="50" charset="-127"/>
              </a:rPr>
              <a:t>Theory Session: </a:t>
            </a:r>
            <a:r>
              <a:rPr lang="en-US" b="1" dirty="0" err="1">
                <a:solidFill>
                  <a:schemeClr val="bg1"/>
                </a:solidFill>
                <a:latin typeface="맑은 고딕" panose="020B0503020000020004" pitchFamily="50" charset="-127"/>
                <a:ea typeface="맑은 고딕" panose="020B0503020000020004" pitchFamily="50" charset="-127"/>
              </a:rPr>
              <a:t>딥러닝을</a:t>
            </a:r>
            <a:r>
              <a:rPr lang="en-US" b="1" dirty="0">
                <a:solidFill>
                  <a:schemeClr val="bg1"/>
                </a:solidFill>
                <a:latin typeface="맑은 고딕" panose="020B0503020000020004" pitchFamily="50" charset="-127"/>
                <a:ea typeface="맑은 고딕" panose="020B0503020000020004" pitchFamily="50" charset="-127"/>
              </a:rPr>
              <a:t> </a:t>
            </a:r>
            <a:r>
              <a:rPr lang="en-US" b="1" dirty="0" err="1">
                <a:solidFill>
                  <a:schemeClr val="bg1"/>
                </a:solidFill>
                <a:latin typeface="맑은 고딕" panose="020B0503020000020004" pitchFamily="50" charset="-127"/>
                <a:ea typeface="맑은 고딕" panose="020B0503020000020004" pitchFamily="50" charset="-127"/>
              </a:rPr>
              <a:t>위한</a:t>
            </a:r>
            <a:r>
              <a:rPr lang="en-US" b="1" dirty="0">
                <a:solidFill>
                  <a:schemeClr val="bg1"/>
                </a:solidFill>
                <a:latin typeface="맑은 고딕" panose="020B0503020000020004" pitchFamily="50" charset="-127"/>
                <a:ea typeface="맑은 고딕" panose="020B0503020000020004" pitchFamily="50" charset="-127"/>
              </a:rPr>
              <a:t> ML </a:t>
            </a:r>
            <a:r>
              <a:rPr lang="en-US" b="1" dirty="0" err="1">
                <a:solidFill>
                  <a:schemeClr val="bg1"/>
                </a:solidFill>
                <a:latin typeface="맑은 고딕" panose="020B0503020000020004" pitchFamily="50" charset="-127"/>
                <a:ea typeface="맑은 고딕" panose="020B0503020000020004" pitchFamily="50" charset="-127"/>
              </a:rPr>
              <a:t>기초</a:t>
            </a:r>
            <a:endParaRPr b="1" dirty="0">
              <a:solidFill>
                <a:schemeClr val="bg1"/>
              </a:solidFill>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b="1" dirty="0">
              <a:solidFill>
                <a:schemeClr val="bg1"/>
              </a:solidFill>
              <a:latin typeface="맑은 고딕" panose="020B0503020000020004" pitchFamily="50" charset="-127"/>
              <a:ea typeface="맑은 고딕" panose="020B0503020000020004" pitchFamily="50" charset="-127"/>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latin typeface="맑은 고딕" panose="020B0503020000020004" pitchFamily="50" charset="-127"/>
                <a:ea typeface="맑은 고딕" panose="020B0503020000020004" pitchFamily="50" charset="-127"/>
              </a:rPr>
              <a:t>1.</a:t>
            </a:r>
            <a:r>
              <a:rPr lang="en" altLang="ko-Kore-KR" dirty="0">
                <a:solidFill>
                  <a:schemeClr val="bg1"/>
                </a:solidFill>
                <a:latin typeface="맑은 고딕" panose="020B0503020000020004" pitchFamily="50" charset="-127"/>
                <a:ea typeface="맑은 고딕" panose="020B0503020000020004" pitchFamily="50" charset="-127"/>
              </a:rPr>
              <a:t> </a:t>
            </a:r>
            <a:r>
              <a:rPr lang="ko-Kore-KR" altLang="en-US" dirty="0">
                <a:solidFill>
                  <a:schemeClr val="bg1"/>
                </a:solidFill>
                <a:latin typeface="맑은 고딕" panose="020B0503020000020004" pitchFamily="50" charset="-127"/>
                <a:ea typeface="맑은 고딕" panose="020B0503020000020004" pitchFamily="50" charset="-127"/>
              </a:rPr>
              <a:t>경험적 위험도 </a:t>
            </a:r>
            <a:r>
              <a:rPr lang="en-US" altLang="ko-Kore-KR" dirty="0">
                <a:solidFill>
                  <a:schemeClr val="bg1"/>
                </a:solidFill>
                <a:latin typeface="맑은 고딕" panose="020B0503020000020004" pitchFamily="50" charset="-127"/>
                <a:ea typeface="맑은 고딕" panose="020B0503020000020004" pitchFamily="50" charset="-127"/>
              </a:rPr>
              <a:t>(empirical risk)</a:t>
            </a:r>
            <a:r>
              <a:rPr lang="ko-Kore-KR" altLang="en-US" dirty="0">
                <a:solidFill>
                  <a:schemeClr val="bg1"/>
                </a:solidFill>
                <a:latin typeface="맑은 고딕" panose="020B0503020000020004" pitchFamily="50" charset="-127"/>
                <a:ea typeface="맑은 고딕" panose="020B0503020000020004" pitchFamily="50" charset="-127"/>
              </a:rPr>
              <a:t>와 </a:t>
            </a:r>
            <a:r>
              <a:rPr lang="en-US" altLang="ko-Kore-KR" dirty="0">
                <a:solidFill>
                  <a:schemeClr val="bg1"/>
                </a:solidFill>
                <a:latin typeface="맑은 고딕" panose="020B0503020000020004" pitchFamily="50" charset="-127"/>
                <a:ea typeface="맑은 고딕" panose="020B0503020000020004" pitchFamily="50" charset="-127"/>
              </a:rPr>
              <a:t>ML</a:t>
            </a:r>
            <a:r>
              <a:rPr lang="ko-Kore-KR" altLang="en-US" dirty="0">
                <a:solidFill>
                  <a:schemeClr val="bg1"/>
                </a:solidFill>
                <a:latin typeface="맑은 고딕" panose="020B0503020000020004" pitchFamily="50" charset="-127"/>
                <a:ea typeface="맑은 고딕" panose="020B0503020000020004" pitchFamily="50" charset="-127"/>
              </a:rPr>
              <a:t>의 일반화 </a:t>
            </a:r>
            <a:r>
              <a:rPr lang="en-US" altLang="ko-Kore-KR" dirty="0">
                <a:solidFill>
                  <a:schemeClr val="bg1"/>
                </a:solidFill>
                <a:latin typeface="맑은 고딕" panose="020B0503020000020004" pitchFamily="50" charset="-127"/>
                <a:ea typeface="맑은 고딕" panose="020B0503020000020004" pitchFamily="50" charset="-127"/>
              </a:rPr>
              <a:t>(generalization)</a:t>
            </a:r>
            <a:endParaRPr lang="en" altLang="ko-Kore-KR" dirty="0">
              <a:solidFill>
                <a:schemeClr val="bg1"/>
              </a:solidFill>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40</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816169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경험적 위험도</a:t>
            </a:r>
            <a:r>
              <a:rPr lang="en-US" altLang="ko-KR" dirty="0">
                <a:latin typeface="맑은 고딕" panose="020B0503020000020004" pitchFamily="50" charset="-127"/>
                <a:ea typeface="맑은 고딕" panose="020B0503020000020004" pitchFamily="50" charset="-127"/>
              </a:rPr>
              <a:t>(empirical risk),</a:t>
            </a:r>
            <a:r>
              <a:rPr lang="ko-KR" altLang="en-US" dirty="0">
                <a:latin typeface="맑은 고딕" panose="020B0503020000020004" pitchFamily="50" charset="-127"/>
                <a:ea typeface="맑은 고딕" panose="020B0503020000020004" pitchFamily="50" charset="-127"/>
              </a:rPr>
              <a:t> 그리고 머신</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러닝의 일반화 </a:t>
            </a:r>
            <a:r>
              <a:rPr lang="en-US" altLang="ko-KR" dirty="0">
                <a:latin typeface="맑은 고딕" panose="020B0503020000020004" pitchFamily="50" charset="-127"/>
                <a:ea typeface="맑은 고딕" panose="020B0503020000020004" pitchFamily="50" charset="-127"/>
              </a:rPr>
              <a:t>(generalization)</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60300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일반화 에러</a:t>
            </a:r>
            <a:r>
              <a:rPr lang="en-US" altLang="ko-KR" sz="4800" b="1" dirty="0">
                <a:latin typeface="맑은 고딕" panose="020B0503020000020004" pitchFamily="50" charset="-127"/>
                <a:ea typeface="맑은 고딕" panose="020B0503020000020004" pitchFamily="50" charset="-127"/>
              </a:rPr>
              <a:t>(generalization error), </a:t>
            </a:r>
            <a:r>
              <a:rPr lang="ko-KR" altLang="en-US" sz="4800" b="1" dirty="0">
                <a:latin typeface="맑은 고딕" panose="020B0503020000020004" pitchFamily="50" charset="-127"/>
                <a:ea typeface="맑은 고딕" panose="020B0503020000020004" pitchFamily="50" charset="-127"/>
              </a:rPr>
              <a:t>실제 위험도</a:t>
            </a:r>
            <a:r>
              <a:rPr lang="en-US" altLang="ko-KR" sz="4800" b="1" dirty="0">
                <a:latin typeface="맑은 고딕" panose="020B0503020000020004" pitchFamily="50" charset="-127"/>
                <a:ea typeface="맑은 고딕" panose="020B0503020000020004" pitchFamily="50" charset="-127"/>
              </a:rPr>
              <a:t>(true risk)</a:t>
            </a:r>
            <a:endParaRPr lang="en-US" altLang="ko-KR" sz="3200" dirty="0">
              <a:latin typeface="맑은 고딕" panose="020B0503020000020004" pitchFamily="50" charset="-127"/>
              <a:ea typeface="맑은 고딕" panose="020B0503020000020004" pitchFamily="50" charset="-127"/>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55798AD-EED1-9B47-B3D2-892C833F12BD}"/>
                  </a:ext>
                </a:extLst>
              </p:cNvPr>
              <p:cNvSpPr txBox="1"/>
              <p:nvPr/>
            </p:nvSpPr>
            <p:spPr>
              <a:xfrm>
                <a:off x="3354718" y="4858751"/>
                <a:ext cx="16541420" cy="8149282"/>
              </a:xfrm>
              <a:prstGeom prst="rect">
                <a:avLst/>
              </a:prstGeom>
              <a:noFill/>
            </p:spPr>
            <p:txBody>
              <a:bodyPr wrap="square" rtlCol="0">
                <a:spAutoFit/>
              </a:bodyPr>
              <a:lstStyle/>
              <a:p>
                <a:r>
                  <a:rPr kumimoji="1" lang="ko-KR" altLang="en-US" sz="3600" dirty="0">
                    <a:latin typeface="Spoqa Han Sans Neo" panose="020B0500000000000000" pitchFamily="34" charset="-128"/>
                    <a:ea typeface="Spoqa Han Sans Neo" panose="020B0500000000000000" pitchFamily="34" charset="-128"/>
                  </a:rPr>
                  <a:t>일반적인 지도학습에서</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음수가 아닌 실수</a:t>
                </a:r>
                <a:r>
                  <a:rPr kumimoji="1" lang="en-US" altLang="ko-KR" sz="3600" dirty="0">
                    <a:latin typeface="Spoqa Han Sans Neo" panose="020B0500000000000000" pitchFamily="34" charset="-128"/>
                    <a:ea typeface="Spoqa Han Sans Neo" panose="020B0500000000000000" pitchFamily="34" charset="-128"/>
                  </a:rPr>
                  <a:t>(real-value)</a:t>
                </a:r>
                <a:r>
                  <a:rPr kumimoji="1" lang="ko-KR" altLang="en-US" sz="3600" dirty="0">
                    <a:latin typeface="Spoqa Han Sans Neo" panose="020B0500000000000000" pitchFamily="34" charset="-128"/>
                    <a:ea typeface="Spoqa Han Sans Neo" panose="020B0500000000000000" pitchFamily="34" charset="-128"/>
                  </a:rPr>
                  <a:t>인 손실 함수</a:t>
                </a:r>
                <a:r>
                  <a:rPr kumimoji="1" lang="en-US" altLang="ko-KR" sz="3600" dirty="0">
                    <a:latin typeface="Spoqa Han Sans Neo" panose="020B0500000000000000" pitchFamily="34" charset="-128"/>
                    <a:ea typeface="Spoqa Han Sans Neo" panose="020B0500000000000000" pitchFamily="34" charset="-128"/>
                  </a:rPr>
                  <a:t>(loss)</a:t>
                </a:r>
                <a:r>
                  <a:rPr kumimoji="1" lang="ko-KR" altLang="en-US" sz="3600" dirty="0" err="1">
                    <a:latin typeface="Spoqa Han Sans Neo" panose="020B0500000000000000" pitchFamily="34" charset="-128"/>
                    <a:ea typeface="Spoqa Han Sans Neo" panose="020B0500000000000000" pitchFamily="34" charset="-128"/>
                  </a:rPr>
                  <a:t>를</a:t>
                </a:r>
                <a:r>
                  <a:rPr kumimoji="1" lang="en-US" altLang="ko-KR" sz="3600" dirty="0">
                    <a:latin typeface="Spoqa Han Sans Neo" panose="020B0500000000000000" pitchFamily="34" charset="-128"/>
                    <a:ea typeface="Spoqa Han Sans Neo" panose="020B0500000000000000" pitchFamily="34" charset="-128"/>
                  </a:rPr>
                  <a:t>, </a:t>
                </a:r>
                <a:r>
                  <a:rPr kumimoji="1" lang="ko-KR" altLang="en-US" sz="3600" dirty="0">
                    <a:latin typeface="Spoqa Han Sans Neo" panose="020B0500000000000000" pitchFamily="34" charset="-128"/>
                    <a:ea typeface="Spoqa Han Sans Neo" panose="020B0500000000000000" pitchFamily="34" charset="-128"/>
                  </a:rPr>
                  <a:t>머신 러닝 모델 </a:t>
                </a:r>
                <a14:m>
                  <m:oMath xmlns:m="http://schemas.openxmlformats.org/officeDocument/2006/math">
                    <m:r>
                      <a:rPr kumimoji="1" lang="en-US" altLang="ko-Kore-KR" sz="3600" i="1">
                        <a:latin typeface="Cambria Math" panose="02040503050406030204" pitchFamily="18" charset="0"/>
                        <a:ea typeface="Cambria Math" panose="02040503050406030204" pitchFamily="18" charset="0"/>
                      </a:rPr>
                      <m:t>𝑓</m:t>
                    </m:r>
                  </m:oMath>
                </a14:m>
                <a:r>
                  <a:rPr kumimoji="1" lang="ko-KR" altLang="en-US" sz="3600" dirty="0">
                    <a:latin typeface="Spoqa Han Sans Neo" panose="020B0500000000000000" pitchFamily="34" charset="-128"/>
                    <a:ea typeface="Spoqa Han Sans Neo" panose="020B0500000000000000" pitchFamily="34" charset="-128"/>
                  </a:rPr>
                  <a:t>에 대해서 나타낼 때</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ore-KR" sz="3600" i="1">
                        <a:latin typeface="Cambria Math" panose="02040503050406030204" pitchFamily="18" charset="0"/>
                        <a:ea typeface="Cambria Math" panose="02040503050406030204" pitchFamily="18" charset="0"/>
                      </a:rPr>
                      <m:t>𝐿</m:t>
                    </m:r>
                    <m:d>
                      <m:dPr>
                        <m:ctrlPr>
                          <a:rPr kumimoji="1" lang="en-US" altLang="ko-Kore-KR" sz="3600" i="1">
                            <a:latin typeface="Cambria Math" panose="02040503050406030204" pitchFamily="18" charset="0"/>
                            <a:ea typeface="Cambria Math" panose="02040503050406030204" pitchFamily="18" charset="0"/>
                          </a:rPr>
                        </m:ctrlPr>
                      </m:dPr>
                      <m:e>
                        <m:r>
                          <a:rPr kumimoji="1" lang="en-US" altLang="ko-Kore-KR" sz="3600" b="0" i="1" smtClean="0">
                            <a:latin typeface="Cambria Math" panose="02040503050406030204" pitchFamily="18" charset="0"/>
                            <a:ea typeface="Cambria Math" panose="02040503050406030204" pitchFamily="18" charset="0"/>
                          </a:rPr>
                          <m:t>𝑓</m:t>
                        </m:r>
                        <m:d>
                          <m:dPr>
                            <m:ctrlPr>
                              <a:rPr kumimoji="1" lang="en-US" altLang="ko-Kore-KR" sz="3600" b="0" i="1" smtClean="0">
                                <a:latin typeface="Cambria Math" panose="02040503050406030204" pitchFamily="18" charset="0"/>
                                <a:ea typeface="Cambria Math" panose="02040503050406030204" pitchFamily="18" charset="0"/>
                              </a:rPr>
                            </m:ctrlPr>
                          </m:dPr>
                          <m:e>
                            <m:r>
                              <a:rPr kumimoji="1" lang="en-US" altLang="ko-Kore-KR" sz="3600" b="0" i="1" smtClean="0">
                                <a:latin typeface="Cambria Math" panose="02040503050406030204" pitchFamily="18" charset="0"/>
                                <a:ea typeface="Cambria Math" panose="02040503050406030204" pitchFamily="18" charset="0"/>
                              </a:rPr>
                              <m:t>𝑥</m:t>
                            </m:r>
                          </m:e>
                        </m:d>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e>
                    </m:d>
                    <m:r>
                      <a:rPr kumimoji="1" lang="en-US" altLang="ko-Kore-KR" sz="3600" b="0" i="1" smtClean="0">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𝐿</m:t>
                    </m:r>
                    <m:d>
                      <m:dPr>
                        <m:ctrlPr>
                          <a:rPr kumimoji="1" lang="en-US" altLang="ko-Kore-KR" sz="3600" b="0" i="1" smtClean="0">
                            <a:latin typeface="Cambria Math" panose="02040503050406030204" pitchFamily="18" charset="0"/>
                            <a:ea typeface="Cambria Math" panose="02040503050406030204" pitchFamily="18" charset="0"/>
                          </a:rPr>
                        </m:ctrlPr>
                      </m:dPr>
                      <m:e>
                        <m:acc>
                          <m:accPr>
                            <m:chr m:val="̂"/>
                            <m:ctrlPr>
                              <a:rPr kumimoji="1" lang="en-US" altLang="ko-Kore-KR" sz="3600" b="0" i="1" smtClean="0">
                                <a:latin typeface="Cambria Math" panose="02040503050406030204" pitchFamily="18" charset="0"/>
                                <a:ea typeface="Cambria Math" panose="02040503050406030204" pitchFamily="18" charset="0"/>
                              </a:rPr>
                            </m:ctrlPr>
                          </m:accPr>
                          <m:e>
                            <m:r>
                              <a:rPr kumimoji="1" lang="en-US" altLang="ko-Kore-KR" sz="3600" b="0" i="1" smtClean="0">
                                <a:latin typeface="Cambria Math" panose="02040503050406030204" pitchFamily="18" charset="0"/>
                                <a:ea typeface="Cambria Math" panose="02040503050406030204" pitchFamily="18" charset="0"/>
                              </a:rPr>
                              <m:t>𝑦</m:t>
                            </m:r>
                          </m:e>
                        </m:acc>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e>
                    </m:d>
                    <m:r>
                      <a:rPr kumimoji="1" lang="en-US" altLang="ko-Kore-KR" sz="3600" b="0" i="1" smtClean="0">
                        <a:latin typeface="Cambria Math" panose="02040503050406030204" pitchFamily="18" charset="0"/>
                        <a:ea typeface="Cambria Math" panose="02040503050406030204" pitchFamily="18" charset="0"/>
                      </a:rPr>
                      <m:t> </m:t>
                    </m:r>
                  </m:oMath>
                </a14:m>
                <a:r>
                  <a:rPr kumimoji="1" lang="ko-Kore-KR" altLang="en-US" sz="3600" dirty="0">
                    <a:latin typeface="Spoqa Han Sans Neo" panose="020B0500000000000000" pitchFamily="34" charset="-128"/>
                    <a:ea typeface="Spoqa Han Sans Neo" panose="020B0500000000000000" pitchFamily="34" charset="-128"/>
                  </a:rPr>
                  <a:t>라</a:t>
                </a:r>
                <a:r>
                  <a:rPr kumimoji="1" lang="ko-KR" altLang="en-US" sz="3600" dirty="0">
                    <a:latin typeface="Spoqa Han Sans Neo" panose="020B0500000000000000" pitchFamily="34" charset="-128"/>
                    <a:ea typeface="Spoqa Han Sans Neo" panose="020B0500000000000000" pitchFamily="34" charset="-128"/>
                  </a:rPr>
                  <a:t>면</a:t>
                </a:r>
                <a:r>
                  <a:rPr kumimoji="1" lang="en-US" altLang="ko-KR" sz="3600" dirty="0">
                    <a:latin typeface="Spoqa Han Sans Neo" panose="020B0500000000000000" pitchFamily="34" charset="-128"/>
                    <a:ea typeface="Spoqa Han Sans Neo" panose="020B0500000000000000" pitchFamily="34" charset="-128"/>
                  </a:rPr>
                  <a:t>,</a:t>
                </a:r>
              </a:p>
              <a:p>
                <a:endParaRPr kumimoji="1" lang="en-US" altLang="ko-Kore-KR" sz="3600" dirty="0">
                  <a:latin typeface="Spoqa Han Sans Neo" panose="020B0500000000000000" pitchFamily="34" charset="-128"/>
                  <a:ea typeface="Spoqa Han Sans Neo" panose="020B0500000000000000" pitchFamily="34" charset="-128"/>
                </a:endParaRPr>
              </a:p>
              <a:p>
                <a:r>
                  <a:rPr kumimoji="1" lang="ko-KR" altLang="en-US" sz="3600" dirty="0">
                    <a:latin typeface="Spoqa Han Sans Neo" panose="020B0500000000000000" pitchFamily="34" charset="-128"/>
                    <a:ea typeface="Spoqa Han Sans Neo" panose="020B0500000000000000" pitchFamily="34" charset="-128"/>
                  </a:rPr>
                  <a:t>어떤 새로운 데이터 </a:t>
                </a:r>
                <a14:m>
                  <m:oMath xmlns:m="http://schemas.openxmlformats.org/officeDocument/2006/math">
                    <m:r>
                      <a:rPr kumimoji="1" lang="en-US" altLang="ko-KR" sz="3600" b="0" i="0" smtClean="0">
                        <a:latin typeface="Cambria Math" panose="02040503050406030204" pitchFamily="18" charset="0"/>
                        <a:ea typeface="Cambria Math" panose="02040503050406030204" pitchFamily="18" charset="0"/>
                      </a:rPr>
                      <m:t>(</m:t>
                    </m:r>
                    <m:r>
                      <a:rPr kumimoji="1" lang="en-US" altLang="ko-Kore-KR" sz="3600" i="1">
                        <a:latin typeface="Cambria Math" panose="02040503050406030204" pitchFamily="18" charset="0"/>
                        <a:ea typeface="Cambria Math" panose="02040503050406030204" pitchFamily="18" charset="0"/>
                      </a:rPr>
                      <m:t>𝑥</m:t>
                    </m:r>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r>
                      <a:rPr kumimoji="1" lang="en-US" altLang="ko-KR" sz="3600" b="0" i="1" smtClean="0">
                        <a:latin typeface="Cambria Math" panose="02040503050406030204" pitchFamily="18" charset="0"/>
                        <a:ea typeface="Cambria Math" panose="02040503050406030204" pitchFamily="18" charset="0"/>
                      </a:rPr>
                      <m:t>)</m:t>
                    </m:r>
                  </m:oMath>
                </a14:m>
                <a:r>
                  <a:rPr kumimoji="1" lang="en-US" altLang="ko-KR" sz="3600" dirty="0">
                    <a:latin typeface="Spoqa Han Sans Neo" panose="020B0500000000000000" pitchFamily="34" charset="-128"/>
                    <a:ea typeface="Spoqa Han Sans Neo" panose="020B0500000000000000" pitchFamily="34" charset="-128"/>
                  </a:rPr>
                  <a:t> </a:t>
                </a:r>
                <a:r>
                  <a:rPr kumimoji="1" lang="ko-KR" altLang="en-US" sz="3600" dirty="0">
                    <a:latin typeface="Spoqa Han Sans Neo" panose="020B0500000000000000" pitchFamily="34" charset="-128"/>
                    <a:ea typeface="Spoqa Han Sans Neo" panose="020B0500000000000000" pitchFamily="34" charset="-128"/>
                  </a:rPr>
                  <a:t>에 대해</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ML</a:t>
                </a:r>
                <a:r>
                  <a:rPr kumimoji="1" lang="ko-KR" altLang="en-US" sz="3600" dirty="0">
                    <a:latin typeface="Spoqa Han Sans Neo" panose="020B0500000000000000" pitchFamily="34" charset="-128"/>
                    <a:ea typeface="Spoqa Han Sans Neo" panose="020B0500000000000000" pitchFamily="34" charset="-128"/>
                  </a:rPr>
                  <a:t> 모델 </a:t>
                </a:r>
                <a14:m>
                  <m:oMath xmlns:m="http://schemas.openxmlformats.org/officeDocument/2006/math">
                    <m:r>
                      <a:rPr kumimoji="1" lang="en-US" altLang="ko-Kore-KR" sz="3600" i="1">
                        <a:latin typeface="Cambria Math" panose="02040503050406030204" pitchFamily="18" charset="0"/>
                        <a:ea typeface="Cambria Math" panose="02040503050406030204" pitchFamily="18" charset="0"/>
                      </a:rPr>
                      <m:t>𝑓</m:t>
                    </m:r>
                    <m:r>
                      <a:rPr kumimoji="1" lang="en-US" altLang="ko-Kore-KR" sz="3600" i="1">
                        <a:latin typeface="Cambria Math" panose="02040503050406030204" pitchFamily="18" charset="0"/>
                        <a:ea typeface="Cambria Math" panose="02040503050406030204" pitchFamily="18" charset="0"/>
                      </a:rPr>
                      <m:t> </m:t>
                    </m:r>
                  </m:oMath>
                </a14:m>
                <a:r>
                  <a:rPr kumimoji="1" lang="ko-KR" altLang="en-US" sz="3600" dirty="0">
                    <a:latin typeface="Spoqa Han Sans Neo" panose="020B0500000000000000" pitchFamily="34" charset="-128"/>
                    <a:ea typeface="Spoqa Han Sans Neo" panose="020B0500000000000000" pitchFamily="34" charset="-128"/>
                  </a:rPr>
                  <a:t>의 실제 위험도</a:t>
                </a:r>
                <a:r>
                  <a:rPr kumimoji="1" lang="en-US" altLang="ko-KR" sz="3600" dirty="0">
                    <a:latin typeface="Spoqa Han Sans Neo" panose="020B0500000000000000" pitchFamily="34" charset="-128"/>
                    <a:ea typeface="Spoqa Han Sans Neo" panose="020B0500000000000000" pitchFamily="34" charset="-128"/>
                  </a:rPr>
                  <a:t>(true risk)</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아래와 같이 정의할 수 있다 </a:t>
                </a:r>
                <a:r>
                  <a:rPr kumimoji="1" lang="en-US" altLang="ko-KR" sz="3600" dirty="0">
                    <a:latin typeface="Spoqa Han Sans Neo" panose="020B0500000000000000" pitchFamily="34" charset="-128"/>
                    <a:ea typeface="Spoqa Han Sans Neo" panose="020B0500000000000000" pitchFamily="34" charset="-128"/>
                  </a:rPr>
                  <a:t>!</a:t>
                </a:r>
              </a:p>
              <a:p>
                <a:endParaRPr kumimoji="1" lang="en-US" altLang="ko-KR" sz="3600" dirty="0">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r>
                        <a:rPr kumimoji="1" lang="en-US" altLang="ko-Kore-KR" sz="3600" i="1">
                          <a:latin typeface="Cambria Math" panose="02040503050406030204" pitchFamily="18" charset="0"/>
                        </a:rPr>
                        <m:t>𝑅</m:t>
                      </m:r>
                      <m:r>
                        <a:rPr kumimoji="1" lang="en-US" altLang="ko-Kore-KR" sz="3600" i="1">
                          <a:latin typeface="Cambria Math" panose="02040503050406030204" pitchFamily="18" charset="0"/>
                        </a:rPr>
                        <m:t>(</m:t>
                      </m:r>
                      <m:r>
                        <a:rPr kumimoji="1" lang="en-US" altLang="ko-Kore-KR" sz="3600" b="0" i="1" smtClean="0">
                          <a:latin typeface="Cambria Math" panose="02040503050406030204" pitchFamily="18" charset="0"/>
                        </a:rPr>
                        <m:t>𝑓</m:t>
                      </m:r>
                      <m:r>
                        <a:rPr kumimoji="1" lang="en-US" altLang="ko-Kore-KR" sz="3600" i="1">
                          <a:latin typeface="Cambria Math" panose="02040503050406030204" pitchFamily="18" charset="0"/>
                        </a:rPr>
                        <m:t>)=</m:t>
                      </m:r>
                      <m:r>
                        <a:rPr kumimoji="1" lang="en-US" altLang="ko-Kore-KR" sz="3600" b="0" i="1" smtClean="0">
                          <a:latin typeface="Cambria Math" panose="02040503050406030204" pitchFamily="18" charset="0"/>
                          <a:ea typeface="Cambria Math" panose="02040503050406030204" pitchFamily="18" charset="0"/>
                        </a:rPr>
                        <m:t>𝐸</m:t>
                      </m:r>
                      <m:r>
                        <a:rPr kumimoji="1" lang="en-US" altLang="ko-Kore-KR" sz="3600" i="1">
                          <a:latin typeface="Cambria Math" panose="02040503050406030204" pitchFamily="18" charset="0"/>
                          <a:ea typeface="Cambria Math" panose="02040503050406030204" pitchFamily="18" charset="0"/>
                        </a:rPr>
                        <m:t>[</m:t>
                      </m:r>
                      <m:r>
                        <a:rPr kumimoji="1" lang="en-US" altLang="ko-Kore-KR" sz="3600" i="1">
                          <a:latin typeface="Cambria Math" panose="02040503050406030204" pitchFamily="18" charset="0"/>
                          <a:ea typeface="Cambria Math" panose="02040503050406030204" pitchFamily="18" charset="0"/>
                        </a:rPr>
                        <m:t>𝐿</m:t>
                      </m:r>
                      <m:d>
                        <m:dPr>
                          <m:ctrlPr>
                            <a:rPr kumimoji="1" lang="en-US" altLang="ko-Kore-KR" sz="3600" i="1">
                              <a:latin typeface="Cambria Math" panose="02040503050406030204" pitchFamily="18" charset="0"/>
                              <a:ea typeface="Cambria Math" panose="02040503050406030204" pitchFamily="18" charset="0"/>
                            </a:rPr>
                          </m:ctrlPr>
                        </m:dPr>
                        <m:e>
                          <m:r>
                            <a:rPr kumimoji="1" lang="en-US" altLang="ko-Kore-KR" sz="3600" i="1">
                              <a:latin typeface="Cambria Math" panose="02040503050406030204" pitchFamily="18" charset="0"/>
                              <a:ea typeface="Cambria Math" panose="02040503050406030204" pitchFamily="18" charset="0"/>
                            </a:rPr>
                            <m:t>𝑓</m:t>
                          </m:r>
                          <m:d>
                            <m:dPr>
                              <m:ctrlPr>
                                <a:rPr kumimoji="1" lang="en-US" altLang="ko-Kore-KR" sz="3600" i="1">
                                  <a:latin typeface="Cambria Math" panose="02040503050406030204" pitchFamily="18" charset="0"/>
                                  <a:ea typeface="Cambria Math" panose="02040503050406030204" pitchFamily="18" charset="0"/>
                                </a:rPr>
                              </m:ctrlPr>
                            </m:dPr>
                            <m:e>
                              <m:r>
                                <a:rPr kumimoji="1" lang="en-US" altLang="ko-Kore-KR" sz="3600" i="1">
                                  <a:latin typeface="Cambria Math" panose="02040503050406030204" pitchFamily="18" charset="0"/>
                                  <a:ea typeface="Cambria Math" panose="02040503050406030204" pitchFamily="18" charset="0"/>
                                </a:rPr>
                                <m:t>𝑥</m:t>
                              </m:r>
                            </m:e>
                          </m:d>
                        </m:e>
                      </m:d>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r>
                        <a:rPr kumimoji="1" lang="en-US" altLang="ko-Kore-KR" sz="3600" i="1">
                          <a:latin typeface="Cambria Math" panose="02040503050406030204" pitchFamily="18" charset="0"/>
                          <a:ea typeface="Cambria Math" panose="02040503050406030204" pitchFamily="18" charset="0"/>
                        </a:rPr>
                        <m:t>)]=∫</m:t>
                      </m:r>
                      <m:r>
                        <a:rPr kumimoji="1" lang="en-US" altLang="ko-Kore-KR" sz="3600" i="1">
                          <a:latin typeface="Cambria Math" panose="02040503050406030204" pitchFamily="18" charset="0"/>
                          <a:ea typeface="Cambria Math" panose="02040503050406030204" pitchFamily="18" charset="0"/>
                        </a:rPr>
                        <m:t>𝐿</m:t>
                      </m:r>
                      <m:r>
                        <a:rPr kumimoji="1" lang="en-US" altLang="ko-Kore-KR" sz="3600" i="1">
                          <a:latin typeface="Cambria Math" panose="02040503050406030204" pitchFamily="18" charset="0"/>
                          <a:ea typeface="Cambria Math" panose="02040503050406030204" pitchFamily="18" charset="0"/>
                        </a:rPr>
                        <m:t>(</m:t>
                      </m:r>
                      <m:r>
                        <a:rPr kumimoji="1" lang="en-US" altLang="ko-Kore-KR" sz="3600" i="1">
                          <a:latin typeface="Cambria Math" panose="02040503050406030204" pitchFamily="18" charset="0"/>
                          <a:ea typeface="Cambria Math" panose="02040503050406030204" pitchFamily="18" charset="0"/>
                        </a:rPr>
                        <m:t>𝑓</m:t>
                      </m:r>
                      <m:d>
                        <m:dPr>
                          <m:ctrlPr>
                            <a:rPr kumimoji="1" lang="en-US" altLang="ko-Kore-KR" sz="3600" i="1">
                              <a:latin typeface="Cambria Math" panose="02040503050406030204" pitchFamily="18" charset="0"/>
                              <a:ea typeface="Cambria Math" panose="02040503050406030204" pitchFamily="18" charset="0"/>
                            </a:rPr>
                          </m:ctrlPr>
                        </m:dPr>
                        <m:e>
                          <m:r>
                            <a:rPr kumimoji="1" lang="en-US" altLang="ko-Kore-KR" sz="3600" i="1">
                              <a:latin typeface="Cambria Math" panose="02040503050406030204" pitchFamily="18" charset="0"/>
                              <a:ea typeface="Cambria Math" panose="02040503050406030204" pitchFamily="18" charset="0"/>
                            </a:rPr>
                            <m:t>𝑥</m:t>
                          </m:r>
                        </m:e>
                      </m:d>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𝑑𝑃</m:t>
                      </m:r>
                      <m:r>
                        <a:rPr kumimoji="1" lang="en-US" altLang="ko-Kore-KR" sz="3600" i="1">
                          <a:latin typeface="Cambria Math" panose="02040503050406030204" pitchFamily="18" charset="0"/>
                          <a:ea typeface="Cambria Math" panose="02040503050406030204" pitchFamily="18" charset="0"/>
                        </a:rPr>
                        <m:t>(</m:t>
                      </m:r>
                      <m:r>
                        <a:rPr kumimoji="1" lang="en-US" altLang="ko-Kore-KR" sz="3600" i="1">
                          <a:latin typeface="Cambria Math" panose="02040503050406030204" pitchFamily="18" charset="0"/>
                          <a:ea typeface="Cambria Math" panose="02040503050406030204" pitchFamily="18" charset="0"/>
                        </a:rPr>
                        <m:t>𝑥</m:t>
                      </m:r>
                      <m:r>
                        <a:rPr kumimoji="1" lang="en-US" altLang="ko-Kore-KR" sz="3600" i="1">
                          <a:latin typeface="Cambria Math" panose="02040503050406030204" pitchFamily="18" charset="0"/>
                          <a:ea typeface="Cambria Math" panose="02040503050406030204" pitchFamily="18" charset="0"/>
                        </a:rPr>
                        <m:t>, </m:t>
                      </m:r>
                      <m:r>
                        <a:rPr kumimoji="1" lang="en-US" altLang="ko-Kore-KR" sz="3600" i="1">
                          <a:latin typeface="Cambria Math" panose="02040503050406030204" pitchFamily="18" charset="0"/>
                          <a:ea typeface="Cambria Math" panose="02040503050406030204" pitchFamily="18" charset="0"/>
                        </a:rPr>
                        <m:t>𝑦</m:t>
                      </m:r>
                      <m:r>
                        <a:rPr kumimoji="1" lang="en-US" altLang="ko-Kore-KR" sz="3600" i="1">
                          <a:latin typeface="Cambria Math" panose="02040503050406030204" pitchFamily="18" charset="0"/>
                          <a:ea typeface="Cambria Math" panose="02040503050406030204" pitchFamily="18" charset="0"/>
                        </a:rPr>
                        <m:t>)</m:t>
                      </m:r>
                    </m:oMath>
                  </m:oMathPara>
                </a14:m>
                <a:endParaRPr kumimoji="1" lang="ko-Kore-KR" altLang="en-US" sz="3600" dirty="0"/>
              </a:p>
              <a:p>
                <a:endParaRPr kumimoji="1" lang="en-US" altLang="ko-Kore-KR" sz="3600" dirty="0">
                  <a:latin typeface="Spoqa Han Sans Neo" panose="020B0500000000000000" pitchFamily="34" charset="-128"/>
                  <a:ea typeface="Spoqa Han Sans Neo" panose="020B0500000000000000" pitchFamily="34" charset="-128"/>
                </a:endParaRPr>
              </a:p>
              <a:p>
                <a:endParaRPr kumimoji="1" lang="en-US" altLang="ko-KR" sz="3600" dirty="0">
                  <a:latin typeface="Spoqa Han Sans Neo" panose="020B0500000000000000" pitchFamily="34" charset="-128"/>
                  <a:ea typeface="Spoqa Han Sans Neo" panose="020B0500000000000000" pitchFamily="34" charset="-128"/>
                </a:endParaRPr>
              </a:p>
              <a:p>
                <a:r>
                  <a:rPr kumimoji="1" lang="ko-KR" altLang="en-US" sz="3600" dirty="0">
                    <a:latin typeface="Spoqa Han Sans Neo" panose="020B0500000000000000" pitchFamily="34" charset="-128"/>
                    <a:ea typeface="Spoqa Han Sans Neo" panose="020B0500000000000000" pitchFamily="34" charset="-128"/>
                  </a:rPr>
                  <a:t>이때</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이 값을</a:t>
                </a:r>
                <a:r>
                  <a:rPr kumimoji="1" lang="ko-KR" altLang="en-US" sz="3600" b="1" dirty="0">
                    <a:latin typeface="맑은 고딕" panose="020B0503020000020004" pitchFamily="50" charset="-127"/>
                    <a:ea typeface="맑은 고딕" panose="020B0503020000020004" pitchFamily="50" charset="-127"/>
                  </a:rPr>
                  <a:t> 일반화 에러 </a:t>
                </a:r>
                <a:r>
                  <a:rPr kumimoji="1" lang="en-US" altLang="ko-KR" sz="3600" b="1" dirty="0">
                    <a:latin typeface="맑은 고딕" panose="020B0503020000020004" pitchFamily="50" charset="-127"/>
                    <a:ea typeface="맑은 고딕" panose="020B0503020000020004" pitchFamily="50" charset="-127"/>
                  </a:rPr>
                  <a:t>(generalization error)</a:t>
                </a:r>
                <a:r>
                  <a:rPr kumimoji="1" lang="ko-KR" altLang="en-US" sz="3600" b="1" dirty="0">
                    <a:latin typeface="맑은 고딕" panose="020B0503020000020004" pitchFamily="50" charset="-127"/>
                    <a:ea typeface="맑은 고딕" panose="020B0503020000020004" pitchFamily="50" charset="-127"/>
                  </a:rPr>
                  <a:t> 라고도 한다</a:t>
                </a:r>
                <a:r>
                  <a:rPr kumimoji="1" lang="en-US" altLang="ko-KR" sz="3600" b="1" dirty="0">
                    <a:latin typeface="맑은 고딕" panose="020B0503020000020004" pitchFamily="50" charset="-127"/>
                    <a:ea typeface="맑은 고딕" panose="020B0503020000020004" pitchFamily="50" charset="-127"/>
                  </a:rPr>
                  <a:t>!</a:t>
                </a:r>
              </a:p>
              <a:p>
                <a:endParaRPr kumimoji="1" lang="en-US" altLang="ko-Kore-KR" sz="3600" dirty="0">
                  <a:latin typeface="Spoqa Han Sans Neo" panose="020B0500000000000000" pitchFamily="34" charset="-128"/>
                  <a:ea typeface="Spoqa Han Sans Neo" panose="020B0500000000000000" pitchFamily="34" charset="-128"/>
                </a:endParaRPr>
              </a:p>
              <a:p>
                <a:r>
                  <a:rPr kumimoji="1" lang="ko-KR" altLang="en-US" sz="3600" b="1" dirty="0" err="1">
                    <a:latin typeface="맑은 고딕" panose="020B0503020000020004" pitchFamily="50" charset="-127"/>
                    <a:ea typeface="맑은 고딕" panose="020B0503020000020004" pitchFamily="50" charset="-127"/>
                  </a:rPr>
                  <a:t>딥러닝을</a:t>
                </a:r>
                <a:r>
                  <a:rPr kumimoji="1" lang="ko-KR" altLang="en-US" sz="3600" b="1" dirty="0">
                    <a:latin typeface="맑은 고딕" panose="020B0503020000020004" pitchFamily="50" charset="-127"/>
                    <a:ea typeface="맑은 고딕" panose="020B0503020000020004" pitchFamily="50" charset="-127"/>
                  </a:rPr>
                  <a:t> 포함한 머신 러닝의 목표</a:t>
                </a:r>
                <a:r>
                  <a:rPr kumimoji="1" lang="ko-KR" altLang="en-US" sz="3600" dirty="0">
                    <a:latin typeface="Spoqa Han Sans Neo" panose="020B0500000000000000" pitchFamily="34" charset="-128"/>
                    <a:ea typeface="Spoqa Han Sans Neo" panose="020B0500000000000000" pitchFamily="34" charset="-128"/>
                  </a:rPr>
                  <a:t>는 일반화 에러를 최소화 하는 최고의 모델 </a:t>
                </a:r>
                <a14:m>
                  <m:oMath xmlns:m="http://schemas.openxmlformats.org/officeDocument/2006/math">
                    <m:r>
                      <a:rPr kumimoji="1" lang="en-US" altLang="ko-Kore-KR" sz="3600" i="1">
                        <a:latin typeface="Cambria Math" panose="02040503050406030204" pitchFamily="18" charset="0"/>
                      </a:rPr>
                      <m:t>𝑓</m:t>
                    </m:r>
                  </m:oMath>
                </a14:m>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찾는 것이다 </a:t>
                </a:r>
                <a:r>
                  <a:rPr kumimoji="1" lang="en-US" altLang="ko-KR" sz="3600" dirty="0">
                    <a:latin typeface="Spoqa Han Sans Neo" panose="020B0500000000000000" pitchFamily="34" charset="-128"/>
                    <a:ea typeface="Spoqa Han Sans Neo" panose="020B0500000000000000" pitchFamily="34" charset="-128"/>
                  </a:rPr>
                  <a:t>!</a:t>
                </a:r>
              </a:p>
              <a:p>
                <a:pPr algn="ctr"/>
                <a14:m>
                  <m:oMath xmlns:m="http://schemas.openxmlformats.org/officeDocument/2006/math">
                    <m:sSup>
                      <m:sSupPr>
                        <m:ctrlPr>
                          <a:rPr kumimoji="1" lang="en-US" altLang="ko-Kore-KR" sz="3600" b="0" i="1" smtClean="0">
                            <a:latin typeface="Cambria Math" panose="02040503050406030204" pitchFamily="18" charset="0"/>
                          </a:rPr>
                        </m:ctrlPr>
                      </m:sSupPr>
                      <m:e>
                        <m:r>
                          <a:rPr kumimoji="1" lang="en-US" altLang="ko-Kore-KR" sz="3600" i="1">
                            <a:latin typeface="Cambria Math" panose="02040503050406030204" pitchFamily="18" charset="0"/>
                          </a:rPr>
                          <m:t>𝑓</m:t>
                        </m:r>
                      </m:e>
                      <m:sup>
                        <m:r>
                          <a:rPr kumimoji="1" lang="en-US" altLang="ko-Kore-KR" sz="3600" b="0" i="1" smtClean="0">
                            <a:latin typeface="Cambria Math" panose="02040503050406030204" pitchFamily="18" charset="0"/>
                          </a:rPr>
                          <m:t>∗</m:t>
                        </m:r>
                      </m:sup>
                    </m:sSup>
                    <m:r>
                      <a:rPr kumimoji="1" lang="en-US" altLang="ko-Kore-KR" sz="3600" b="0" i="1" smtClean="0">
                        <a:latin typeface="Cambria Math" panose="02040503050406030204" pitchFamily="18" charset="0"/>
                      </a:rPr>
                      <m:t>=</m:t>
                    </m:r>
                    <m:func>
                      <m:funcPr>
                        <m:ctrlPr>
                          <a:rPr kumimoji="1" lang="en-US" altLang="ko-Kore-KR" sz="3600" b="0" i="1" smtClean="0">
                            <a:latin typeface="Cambria Math" panose="02040503050406030204" pitchFamily="18" charset="0"/>
                          </a:rPr>
                        </m:ctrlPr>
                      </m:funcPr>
                      <m:fName>
                        <m:r>
                          <m:rPr>
                            <m:sty m:val="p"/>
                          </m:rPr>
                          <a:rPr kumimoji="1" lang="en-US" altLang="ko-Kore-KR" sz="3600" b="0" i="0" smtClean="0">
                            <a:latin typeface="Cambria Math" panose="02040503050406030204" pitchFamily="18" charset="0"/>
                          </a:rPr>
                          <m:t>arg</m:t>
                        </m:r>
                      </m:fName>
                      <m:e>
                        <m:func>
                          <m:funcPr>
                            <m:ctrlPr>
                              <a:rPr kumimoji="1" lang="en-US" altLang="ko-Kore-KR" sz="3600" b="0" i="1" smtClean="0">
                                <a:latin typeface="Cambria Math" panose="02040503050406030204" pitchFamily="18" charset="0"/>
                              </a:rPr>
                            </m:ctrlPr>
                          </m:funcPr>
                          <m:fName>
                            <m:limLow>
                              <m:limLowPr>
                                <m:ctrlPr>
                                  <a:rPr kumimoji="1" lang="en-US" altLang="ko-Kore-KR" sz="3600" b="0" i="1" smtClean="0">
                                    <a:latin typeface="Cambria Math" panose="02040503050406030204" pitchFamily="18" charset="0"/>
                                  </a:rPr>
                                </m:ctrlPr>
                              </m:limLowPr>
                              <m:e>
                                <m:r>
                                  <m:rPr>
                                    <m:sty m:val="p"/>
                                  </m:rPr>
                                  <a:rPr kumimoji="1" lang="en-US" altLang="ko-Kore-KR" sz="3600" b="0" i="0" smtClean="0">
                                    <a:latin typeface="Cambria Math" panose="02040503050406030204" pitchFamily="18" charset="0"/>
                                  </a:rPr>
                                  <m:t>min</m:t>
                                </m:r>
                              </m:e>
                              <m:lim>
                                <m:r>
                                  <a:rPr kumimoji="1" lang="en-US" altLang="ko-Kore-KR" sz="3600" b="0" i="1" smtClean="0">
                                    <a:latin typeface="Cambria Math" panose="02040503050406030204" pitchFamily="18" charset="0"/>
                                  </a:rPr>
                                  <m:t>𝑓</m:t>
                                </m:r>
                                <m:r>
                                  <a:rPr kumimoji="1" lang="en-US" altLang="ko-Kore-KR" sz="3600" b="0" i="1" smtClean="0">
                                    <a:latin typeface="Cambria Math" panose="02040503050406030204" pitchFamily="18" charset="0"/>
                                  </a:rPr>
                                  <m:t>∈</m:t>
                                </m:r>
                                <m:r>
                                  <a:rPr kumimoji="1" lang="en-US" altLang="ko-Kore-KR" sz="3600" b="0" i="1" smtClean="0">
                                    <a:latin typeface="Cambria Math" panose="02040503050406030204" pitchFamily="18" charset="0"/>
                                  </a:rPr>
                                  <m:t>𝐹</m:t>
                                </m:r>
                              </m:lim>
                            </m:limLow>
                          </m:fName>
                          <m:e>
                            <m:r>
                              <a:rPr kumimoji="1" lang="en-US" altLang="ko-Kore-KR" sz="3600" b="0" i="1" smtClean="0">
                                <a:latin typeface="Cambria Math" panose="02040503050406030204" pitchFamily="18" charset="0"/>
                              </a:rPr>
                              <m:t>𝑅</m:t>
                            </m:r>
                            <m:r>
                              <a:rPr kumimoji="1" lang="en-US" altLang="ko-Kore-KR" sz="3600" b="0" i="1" smtClean="0">
                                <a:latin typeface="Cambria Math" panose="02040503050406030204" pitchFamily="18" charset="0"/>
                              </a:rPr>
                              <m:t>(</m:t>
                            </m:r>
                            <m:r>
                              <a:rPr kumimoji="1" lang="en-US" altLang="ko-Kore-KR" sz="3600" b="0" i="1" smtClean="0">
                                <a:latin typeface="Cambria Math" panose="02040503050406030204" pitchFamily="18" charset="0"/>
                              </a:rPr>
                              <m:t>𝑓</m:t>
                            </m:r>
                            <m:r>
                              <a:rPr kumimoji="1" lang="en-US" altLang="ko-Kore-KR" sz="3600" b="0" i="1" smtClean="0">
                                <a:latin typeface="Cambria Math" panose="02040503050406030204" pitchFamily="18" charset="0"/>
                              </a:rPr>
                              <m:t>)</m:t>
                            </m:r>
                          </m:e>
                        </m:func>
                      </m:e>
                    </m:func>
                  </m:oMath>
                </a14:m>
                <a:r>
                  <a:rPr kumimoji="1" lang="en-US" altLang="ko-Kore-KR" sz="3600" dirty="0">
                    <a:latin typeface="Spoqa Han Sans Neo" panose="020B0500000000000000" pitchFamily="34" charset="-128"/>
                    <a:ea typeface="Spoqa Han Sans Neo" panose="020B0500000000000000" pitchFamily="34" charset="-128"/>
                  </a:rPr>
                  <a:t> </a:t>
                </a:r>
              </a:p>
            </p:txBody>
          </p:sp>
        </mc:Choice>
        <mc:Fallback>
          <p:sp>
            <p:nvSpPr>
              <p:cNvPr id="2" name="TextBox 1">
                <a:extLst>
                  <a:ext uri="{FF2B5EF4-FFF2-40B4-BE49-F238E27FC236}">
                    <a16:creationId xmlns:a16="http://schemas.microsoft.com/office/drawing/2014/main" id="{255798AD-EED1-9B47-B3D2-892C833F12BD}"/>
                  </a:ext>
                </a:extLst>
              </p:cNvPr>
              <p:cNvSpPr txBox="1">
                <a:spLocks noRot="1" noChangeAspect="1" noMove="1" noResize="1" noEditPoints="1" noAdjustHandles="1" noChangeArrowheads="1" noChangeShapeType="1" noTextEdit="1"/>
              </p:cNvSpPr>
              <p:nvPr/>
            </p:nvSpPr>
            <p:spPr>
              <a:xfrm>
                <a:off x="3354718" y="4858751"/>
                <a:ext cx="16541420" cy="8149282"/>
              </a:xfrm>
              <a:prstGeom prst="rect">
                <a:avLst/>
              </a:prstGeom>
              <a:blipFill>
                <a:blip r:embed="rId3"/>
                <a:stretch>
                  <a:fillRect l="-1105" t="-1421" r="-7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26314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경험적 위험도</a:t>
            </a:r>
            <a:r>
              <a:rPr lang="en-US" altLang="ko-KR" dirty="0">
                <a:latin typeface="맑은 고딕" panose="020B0503020000020004" pitchFamily="50" charset="-127"/>
                <a:ea typeface="맑은 고딕" panose="020B0503020000020004" pitchFamily="50" charset="-127"/>
              </a:rPr>
              <a:t>(empirical risk),</a:t>
            </a:r>
            <a:r>
              <a:rPr lang="ko-KR" altLang="en-US" dirty="0">
                <a:latin typeface="맑은 고딕" panose="020B0503020000020004" pitchFamily="50" charset="-127"/>
                <a:ea typeface="맑은 고딕" panose="020B0503020000020004" pitchFamily="50" charset="-127"/>
              </a:rPr>
              <a:t> 그리고 머신</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러닝의 일반화 </a:t>
            </a:r>
            <a:r>
              <a:rPr lang="en-US" altLang="ko-KR" dirty="0">
                <a:latin typeface="맑은 고딕" panose="020B0503020000020004" pitchFamily="50" charset="-127"/>
                <a:ea typeface="맑은 고딕" panose="020B0503020000020004" pitchFamily="50" charset="-127"/>
              </a:rPr>
              <a:t>(generalization)</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60300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경험적 위험도</a:t>
            </a:r>
            <a:r>
              <a:rPr lang="en-US" altLang="ko-KR" sz="4800" b="1" dirty="0">
                <a:latin typeface="맑은 고딕" panose="020B0503020000020004" pitchFamily="50" charset="-127"/>
                <a:ea typeface="맑은 고딕" panose="020B0503020000020004" pitchFamily="50" charset="-127"/>
              </a:rPr>
              <a:t>(empirical risk)</a:t>
            </a:r>
            <a:endParaRPr lang="en-US" altLang="ko-KR" sz="3200" dirty="0">
              <a:latin typeface="맑은 고딕" panose="020B0503020000020004" pitchFamily="50" charset="-127"/>
              <a:ea typeface="맑은 고딕" panose="020B0503020000020004" pitchFamily="50" charset="-127"/>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55798AD-EED1-9B47-B3D2-892C833F12BD}"/>
                  </a:ext>
                </a:extLst>
              </p:cNvPr>
              <p:cNvSpPr txBox="1"/>
              <p:nvPr/>
            </p:nvSpPr>
            <p:spPr>
              <a:xfrm>
                <a:off x="3354718" y="4858751"/>
                <a:ext cx="18845600" cy="8526180"/>
              </a:xfrm>
              <a:prstGeom prst="rect">
                <a:avLst/>
              </a:prstGeom>
              <a:noFill/>
            </p:spPr>
            <p:txBody>
              <a:bodyPr wrap="square" rtlCol="0">
                <a:spAutoFit/>
              </a:bodyPr>
              <a:lstStyle/>
              <a:p>
                <a:r>
                  <a:rPr kumimoji="1" lang="ko-KR" altLang="en-US" sz="3600" dirty="0">
                    <a:latin typeface="Spoqa Han Sans Neo" panose="020B0500000000000000" pitchFamily="34" charset="-128"/>
                    <a:ea typeface="Spoqa Han Sans Neo" panose="020B0500000000000000" pitchFamily="34" charset="-128"/>
                  </a:rPr>
                  <a:t>그렇지만</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일반적으로 우리는 실제 환경 데이터의 확률 분포 </a:t>
                </a:r>
                <a14:m>
                  <m:oMath xmlns:m="http://schemas.openxmlformats.org/officeDocument/2006/math">
                    <m:r>
                      <a:rPr kumimoji="1" lang="en-US" altLang="ko-KR" sz="3600" b="0" i="1" smtClean="0">
                        <a:latin typeface="Cambria Math" panose="02040503050406030204" pitchFamily="18" charset="0"/>
                        <a:ea typeface="Spoqa Han Sans Neo Bold" panose="020B0500000000000000" pitchFamily="34" charset="-128"/>
                      </a:rPr>
                      <m:t>𝑃</m:t>
                    </m:r>
                    <m:r>
                      <a:rPr kumimoji="1" lang="en-US" altLang="ko-KR" sz="3600" b="0" i="1" smtClean="0">
                        <a:latin typeface="Cambria Math" panose="02040503050406030204" pitchFamily="18" charset="0"/>
                        <a:ea typeface="Spoqa Han Sans Neo Bold" panose="020B0500000000000000" pitchFamily="34" charset="-128"/>
                      </a:rPr>
                      <m:t>(</m:t>
                    </m:r>
                    <m:r>
                      <a:rPr kumimoji="1" lang="en-US" altLang="ko-KR" sz="3600" b="0" i="1" smtClean="0">
                        <a:latin typeface="Cambria Math" panose="02040503050406030204" pitchFamily="18" charset="0"/>
                        <a:ea typeface="Spoqa Han Sans Neo Bold" panose="020B0500000000000000" pitchFamily="34" charset="-128"/>
                      </a:rPr>
                      <m:t>𝑥</m:t>
                    </m:r>
                    <m:r>
                      <a:rPr kumimoji="1" lang="en-US" altLang="ko-KR" sz="3600" b="0" i="1" smtClean="0">
                        <a:latin typeface="Cambria Math" panose="02040503050406030204" pitchFamily="18" charset="0"/>
                        <a:ea typeface="Spoqa Han Sans Neo Bold" panose="020B0500000000000000" pitchFamily="34" charset="-128"/>
                      </a:rPr>
                      <m:t>, </m:t>
                    </m:r>
                    <m:r>
                      <a:rPr kumimoji="1" lang="en-US" altLang="ko-KR" sz="3600" b="0" i="1" smtClean="0">
                        <a:latin typeface="Cambria Math" panose="02040503050406030204" pitchFamily="18" charset="0"/>
                        <a:ea typeface="Spoqa Han Sans Neo Bold" panose="020B0500000000000000" pitchFamily="34" charset="-128"/>
                      </a:rPr>
                      <m:t>𝑦</m:t>
                    </m:r>
                    <m:r>
                      <a:rPr kumimoji="1" lang="en-US" altLang="ko-KR" sz="3600" b="0" i="1" smtClean="0">
                        <a:latin typeface="Cambria Math" panose="02040503050406030204" pitchFamily="18" charset="0"/>
                        <a:ea typeface="Spoqa Han Sans Neo Bold" panose="020B0500000000000000" pitchFamily="34" charset="-128"/>
                      </a:rPr>
                      <m:t>)</m:t>
                    </m:r>
                  </m:oMath>
                </a14:m>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알지 못한다</a:t>
                </a:r>
                <a:r>
                  <a:rPr kumimoji="1" lang="en-US" altLang="ko-KR" sz="3600" dirty="0">
                    <a:latin typeface="Spoqa Han Sans Neo" panose="020B0500000000000000" pitchFamily="34" charset="-128"/>
                    <a:ea typeface="Spoqa Han Sans Neo" panose="020B0500000000000000" pitchFamily="34" charset="-128"/>
                  </a:rPr>
                  <a:t>!</a:t>
                </a:r>
              </a:p>
              <a:p>
                <a:r>
                  <a:rPr kumimoji="1" lang="ko-KR" altLang="en-US" sz="3600" dirty="0">
                    <a:latin typeface="Spoqa Han Sans Neo" panose="020B0500000000000000" pitchFamily="34" charset="-128"/>
                    <a:ea typeface="Spoqa Han Sans Neo" panose="020B0500000000000000" pitchFamily="34" charset="-128"/>
                  </a:rPr>
                  <a:t>즉</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실제 위험도</a:t>
                </a:r>
                <a:r>
                  <a:rPr kumimoji="1" lang="en-US" altLang="ko-KR" sz="3600" dirty="0">
                    <a:latin typeface="Spoqa Han Sans Neo" panose="020B0500000000000000" pitchFamily="34" charset="-128"/>
                    <a:ea typeface="Spoqa Han Sans Neo" panose="020B0500000000000000" pitchFamily="34" charset="-128"/>
                  </a:rPr>
                  <a:t>(risk error)</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알 수 없다 </a:t>
                </a:r>
                <a:r>
                  <a:rPr kumimoji="1" lang="en-US" altLang="ko-KR" sz="3600" dirty="0">
                    <a:latin typeface="Spoqa Han Sans Neo" panose="020B0500000000000000" pitchFamily="34" charset="-128"/>
                    <a:ea typeface="Spoqa Han Sans Neo" panose="020B0500000000000000" pitchFamily="34" charset="-128"/>
                  </a:rPr>
                  <a:t>!</a:t>
                </a:r>
              </a:p>
              <a:p>
                <a:endParaRPr kumimoji="1" lang="en-US" altLang="ko-KR" sz="3600" dirty="0">
                  <a:latin typeface="Spoqa Han Sans Neo" panose="020B0500000000000000" pitchFamily="34" charset="-128"/>
                  <a:ea typeface="Spoqa Han Sans Neo" panose="020B0500000000000000" pitchFamily="34" charset="-128"/>
                </a:endParaRPr>
              </a:p>
              <a:p>
                <a:r>
                  <a:rPr kumimoji="1" lang="ko-KR" altLang="en-US" sz="3600" dirty="0">
                    <a:latin typeface="Spoqa Han Sans Neo" panose="020B0500000000000000" pitchFamily="34" charset="-128"/>
                    <a:ea typeface="Spoqa Han Sans Neo" panose="020B0500000000000000" pitchFamily="34" charset="-128"/>
                  </a:rPr>
                  <a:t>그렇기 때문에 </a:t>
                </a:r>
                <a:r>
                  <a:rPr kumimoji="1" lang="ko-KR" altLang="en-US" sz="3600" b="1" dirty="0">
                    <a:latin typeface="맑은 고딕" panose="020B0503020000020004" pitchFamily="50" charset="-127"/>
                    <a:ea typeface="맑은 고딕" panose="020B0503020000020004" pitchFamily="50" charset="-127"/>
                  </a:rPr>
                  <a:t>경험적 위험도</a:t>
                </a:r>
                <a:r>
                  <a:rPr kumimoji="1" lang="en-US" altLang="ko-KR" sz="3600" b="1" dirty="0">
                    <a:latin typeface="맑은 고딕" panose="020B0503020000020004" pitchFamily="50" charset="-127"/>
                    <a:ea typeface="맑은 고딕" panose="020B0503020000020004" pitchFamily="50" charset="-127"/>
                  </a:rPr>
                  <a:t>(empirical risk)</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대신 최소화하여 </a:t>
                </a:r>
                <a:r>
                  <a:rPr kumimoji="1" lang="ko-KR" altLang="en-US" sz="3600" dirty="0" err="1">
                    <a:latin typeface="Spoqa Han Sans Neo" panose="020B0500000000000000" pitchFamily="34" charset="-128"/>
                    <a:ea typeface="Spoqa Han Sans Neo" panose="020B0500000000000000" pitchFamily="34" charset="-128"/>
                  </a:rPr>
                  <a:t>근사한다</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a:t>
                </a:r>
              </a:p>
              <a:p>
                <a:endParaRPr kumimoji="1" lang="en-US" altLang="ko-KR" sz="3600" dirty="0">
                  <a:latin typeface="Spoqa Han Sans Neo" panose="020B0500000000000000" pitchFamily="34" charset="-128"/>
                  <a:ea typeface="Spoqa Han Sans Neo" panose="020B0500000000000000" pitchFamily="34" charset="-128"/>
                </a:endParaRPr>
              </a:p>
              <a:p>
                <a:pPr algn="ctr"/>
                <a14:m>
                  <m:oMathPara xmlns:m="http://schemas.openxmlformats.org/officeDocument/2006/math">
                    <m:oMathParaPr>
                      <m:jc m:val="centerGroup"/>
                    </m:oMathParaPr>
                    <m:oMath xmlns:m="http://schemas.openxmlformats.org/officeDocument/2006/math">
                      <m:sSub>
                        <m:sSubPr>
                          <m:ctrlPr>
                            <a:rPr kumimoji="1" lang="en-US" altLang="ko-KR" sz="3600" b="0" i="1" smtClean="0">
                              <a:latin typeface="Cambria Math" panose="02040503050406030204" pitchFamily="18" charset="0"/>
                            </a:rPr>
                          </m:ctrlPr>
                        </m:sSubPr>
                        <m:e>
                          <m:r>
                            <a:rPr kumimoji="1" lang="en-US" altLang="ko-Kore-KR" sz="3600" i="1">
                              <a:latin typeface="Cambria Math" panose="02040503050406030204" pitchFamily="18" charset="0"/>
                            </a:rPr>
                            <m:t>𝑅</m:t>
                          </m:r>
                        </m:e>
                        <m:sub>
                          <m:r>
                            <a:rPr kumimoji="1" lang="en-US" altLang="ko-KR" sz="3600" b="0" i="1" smtClean="0">
                              <a:latin typeface="Cambria Math" panose="02040503050406030204" pitchFamily="18" charset="0"/>
                            </a:rPr>
                            <m:t>𝑒𝑚𝑝</m:t>
                          </m:r>
                        </m:sub>
                      </m:sSub>
                      <m:d>
                        <m:dPr>
                          <m:ctrlPr>
                            <a:rPr kumimoji="1" lang="en-US" altLang="ko-Kore-KR" sz="3600" b="0" i="1" smtClean="0">
                              <a:latin typeface="Cambria Math" panose="02040503050406030204" pitchFamily="18" charset="0"/>
                            </a:rPr>
                          </m:ctrlPr>
                        </m:dPr>
                        <m:e>
                          <m:r>
                            <a:rPr kumimoji="1" lang="en-US" altLang="ko-Kore-KR" sz="3600" i="1">
                              <a:latin typeface="Cambria Math" panose="02040503050406030204" pitchFamily="18" charset="0"/>
                            </a:rPr>
                            <m:t>𝑓</m:t>
                          </m:r>
                        </m:e>
                      </m:d>
                      <m:r>
                        <a:rPr kumimoji="1" lang="en-US" altLang="ko-Kore-KR" sz="3600" i="1">
                          <a:latin typeface="Cambria Math" panose="02040503050406030204" pitchFamily="18" charset="0"/>
                        </a:rPr>
                        <m:t>=</m:t>
                      </m:r>
                      <m:f>
                        <m:fPr>
                          <m:ctrlPr>
                            <a:rPr kumimoji="1" lang="en-US" altLang="ko-Kore-KR" sz="3600" b="0" i="1" smtClean="0">
                              <a:latin typeface="Cambria Math" panose="02040503050406030204" pitchFamily="18" charset="0"/>
                            </a:rPr>
                          </m:ctrlPr>
                        </m:fPr>
                        <m:num>
                          <m:r>
                            <a:rPr kumimoji="1" lang="en-US" altLang="ko-Kore-KR" sz="3600" b="0" i="1" smtClean="0">
                              <a:latin typeface="Cambria Math" panose="02040503050406030204" pitchFamily="18" charset="0"/>
                            </a:rPr>
                            <m:t>1</m:t>
                          </m:r>
                        </m:num>
                        <m:den>
                          <m:r>
                            <a:rPr kumimoji="1" lang="en-US" altLang="ko-Kore-KR" sz="3600" b="0" i="1" smtClean="0">
                              <a:latin typeface="Cambria Math" panose="02040503050406030204" pitchFamily="18" charset="0"/>
                            </a:rPr>
                            <m:t>𝑛</m:t>
                          </m:r>
                        </m:den>
                      </m:f>
                      <m:r>
                        <a:rPr kumimoji="1" lang="en-US" altLang="ko-Kore-KR" sz="3600" b="0" i="1" smtClean="0">
                          <a:latin typeface="Cambria Math" panose="02040503050406030204" pitchFamily="18" charset="0"/>
                        </a:rPr>
                        <m:t> </m:t>
                      </m:r>
                      <m:nary>
                        <m:naryPr>
                          <m:chr m:val="∑"/>
                          <m:ctrlPr>
                            <a:rPr kumimoji="1" lang="en-US" altLang="ko-Kore-KR" sz="3600" b="0" i="1" smtClean="0">
                              <a:latin typeface="Cambria Math" panose="02040503050406030204" pitchFamily="18" charset="0"/>
                            </a:rPr>
                          </m:ctrlPr>
                        </m:naryPr>
                        <m:sub>
                          <m:r>
                            <a:rPr kumimoji="1" lang="en-US" altLang="ko-Kore-KR" sz="3600" b="0" i="1" smtClean="0">
                              <a:latin typeface="Cambria Math" panose="02040503050406030204" pitchFamily="18" charset="0"/>
                            </a:rPr>
                            <m:t>𝑖</m:t>
                          </m:r>
                          <m:r>
                            <a:rPr kumimoji="1" lang="en-US" altLang="ko-Kore-KR" sz="3600" b="0" i="1" smtClean="0">
                              <a:latin typeface="Cambria Math" panose="02040503050406030204" pitchFamily="18" charset="0"/>
                            </a:rPr>
                            <m:t>=1</m:t>
                          </m:r>
                        </m:sub>
                        <m:sup>
                          <m:r>
                            <a:rPr kumimoji="1" lang="en-US" altLang="ko-Kore-KR" sz="3600" b="0" i="1" smtClean="0">
                              <a:latin typeface="Cambria Math" panose="02040503050406030204" pitchFamily="18" charset="0"/>
                            </a:rPr>
                            <m:t>𝑛</m:t>
                          </m:r>
                        </m:sup>
                        <m:e>
                          <m:r>
                            <a:rPr kumimoji="1" lang="en-US" altLang="ko-Kore-KR" sz="3600" b="0" i="1" smtClean="0">
                              <a:latin typeface="Cambria Math" panose="02040503050406030204" pitchFamily="18" charset="0"/>
                            </a:rPr>
                            <m:t>𝐿</m:t>
                          </m:r>
                          <m:r>
                            <a:rPr kumimoji="1" lang="en-US" altLang="ko-Kore-KR" sz="3600" b="0" i="1" smtClean="0">
                              <a:latin typeface="Cambria Math" panose="02040503050406030204" pitchFamily="18" charset="0"/>
                            </a:rPr>
                            <m:t>(</m:t>
                          </m:r>
                          <m:r>
                            <a:rPr kumimoji="1" lang="en-US" altLang="ko-Kore-KR" sz="3600" b="0" i="1" smtClean="0">
                              <a:latin typeface="Cambria Math" panose="02040503050406030204" pitchFamily="18" charset="0"/>
                            </a:rPr>
                            <m:t>𝑓</m:t>
                          </m:r>
                          <m:d>
                            <m:dPr>
                              <m:ctrlPr>
                                <a:rPr kumimoji="1" lang="en-US" altLang="ko-Kore-KR" sz="3600" b="0" i="1" smtClean="0">
                                  <a:latin typeface="Cambria Math" panose="02040503050406030204" pitchFamily="18" charset="0"/>
                                </a:rPr>
                              </m:ctrlPr>
                            </m:dPr>
                            <m:e>
                              <m:sSub>
                                <m:sSubPr>
                                  <m:ctrlPr>
                                    <a:rPr kumimoji="1" lang="en-US" altLang="ko-Kore-KR" sz="3600" b="0" i="1" smtClean="0">
                                      <a:latin typeface="Cambria Math" panose="02040503050406030204" pitchFamily="18" charset="0"/>
                                    </a:rPr>
                                  </m:ctrlPr>
                                </m:sSubPr>
                                <m:e>
                                  <m:r>
                                    <a:rPr kumimoji="1" lang="en-US" altLang="ko-Kore-KR" sz="3600" b="0" i="1" smtClean="0">
                                      <a:latin typeface="Cambria Math" panose="02040503050406030204" pitchFamily="18" charset="0"/>
                                    </a:rPr>
                                    <m:t>𝑥</m:t>
                                  </m:r>
                                </m:e>
                                <m:sub>
                                  <m:r>
                                    <a:rPr kumimoji="1" lang="en-US" altLang="ko-Kore-KR" sz="3600" b="0" i="1" smtClean="0">
                                      <a:latin typeface="Cambria Math" panose="02040503050406030204" pitchFamily="18" charset="0"/>
                                    </a:rPr>
                                    <m:t>𝑖</m:t>
                                  </m:r>
                                </m:sub>
                              </m:sSub>
                            </m:e>
                          </m:d>
                          <m:r>
                            <a:rPr kumimoji="1" lang="en-US" altLang="ko-Kore-KR" sz="3600" b="0" i="1" smtClean="0">
                              <a:latin typeface="Cambria Math" panose="02040503050406030204" pitchFamily="18" charset="0"/>
                            </a:rPr>
                            <m:t>, </m:t>
                          </m:r>
                          <m:sSub>
                            <m:sSubPr>
                              <m:ctrlPr>
                                <a:rPr kumimoji="1" lang="en-US" altLang="ko-Kore-KR" sz="3600" b="0" i="1" smtClean="0">
                                  <a:latin typeface="Cambria Math" panose="02040503050406030204" pitchFamily="18" charset="0"/>
                                </a:rPr>
                              </m:ctrlPr>
                            </m:sSubPr>
                            <m:e>
                              <m:r>
                                <a:rPr kumimoji="1" lang="en-US" altLang="ko-Kore-KR" sz="3600" b="0" i="1" smtClean="0">
                                  <a:latin typeface="Cambria Math" panose="02040503050406030204" pitchFamily="18" charset="0"/>
                                </a:rPr>
                                <m:t>𝑦</m:t>
                              </m:r>
                            </m:e>
                            <m:sub>
                              <m:r>
                                <a:rPr kumimoji="1" lang="en-US" altLang="ko-Kore-KR" sz="3600" b="0" i="1" smtClean="0">
                                  <a:latin typeface="Cambria Math" panose="02040503050406030204" pitchFamily="18" charset="0"/>
                                </a:rPr>
                                <m:t>𝑖</m:t>
                              </m:r>
                            </m:sub>
                          </m:sSub>
                          <m:r>
                            <a:rPr kumimoji="1" lang="en-US" altLang="ko-Kore-KR" sz="3600" b="0" i="1" smtClean="0">
                              <a:latin typeface="Cambria Math" panose="02040503050406030204" pitchFamily="18" charset="0"/>
                            </a:rPr>
                            <m:t>)</m:t>
                          </m:r>
                        </m:e>
                      </m:nary>
                    </m:oMath>
                  </m:oMathPara>
                </a14:m>
                <a:endParaRPr kumimoji="1" lang="en-US" altLang="ko-Kore-KR" sz="3600" b="0" i="1" dirty="0">
                  <a:latin typeface="Cambria Math" panose="02040503050406030204" pitchFamily="18" charset="0"/>
                </a:endParaRPr>
              </a:p>
              <a:p>
                <a:pPr algn="ctr"/>
                <a:endParaRPr kumimoji="1" lang="en-US" altLang="ko-Kore-KR" sz="3600" b="0" i="1" dirty="0">
                  <a:latin typeface="Cambria Math" panose="02040503050406030204" pitchFamily="18" charset="0"/>
                </a:endParaRPr>
              </a:p>
              <a:p>
                <a:pPr algn="ctr"/>
                <a14:m>
                  <m:oMath xmlns:m="http://schemas.openxmlformats.org/officeDocument/2006/math">
                    <m:acc>
                      <m:accPr>
                        <m:chr m:val="̂"/>
                        <m:ctrlPr>
                          <a:rPr kumimoji="1" lang="en-US" altLang="ko-Kore-KR" sz="3600" b="0" i="1" smtClean="0">
                            <a:latin typeface="Cambria Math" panose="02040503050406030204" pitchFamily="18" charset="0"/>
                          </a:rPr>
                        </m:ctrlPr>
                      </m:accPr>
                      <m:e>
                        <m:r>
                          <a:rPr kumimoji="1" lang="en-US" altLang="ko-Kore-KR" sz="3600" b="0" i="1" smtClean="0">
                            <a:latin typeface="Cambria Math" panose="02040503050406030204" pitchFamily="18" charset="0"/>
                          </a:rPr>
                          <m:t>𝑓</m:t>
                        </m:r>
                      </m:e>
                    </m:acc>
                    <m:r>
                      <a:rPr kumimoji="1" lang="en-US" altLang="ko-Kore-KR" sz="3600" b="0" i="1" smtClean="0">
                        <a:latin typeface="Cambria Math" panose="02040503050406030204" pitchFamily="18" charset="0"/>
                      </a:rPr>
                      <m:t>=</m:t>
                    </m:r>
                    <m:func>
                      <m:funcPr>
                        <m:ctrlPr>
                          <a:rPr kumimoji="1" lang="en-US" altLang="ko-Kore-KR" sz="3600" b="0" i="1" smtClean="0">
                            <a:latin typeface="Cambria Math" panose="02040503050406030204" pitchFamily="18" charset="0"/>
                          </a:rPr>
                        </m:ctrlPr>
                      </m:funcPr>
                      <m:fName>
                        <m:r>
                          <m:rPr>
                            <m:sty m:val="p"/>
                          </m:rPr>
                          <a:rPr kumimoji="1" lang="en-US" altLang="ko-Kore-KR" sz="3600" b="0" i="0" smtClean="0">
                            <a:latin typeface="Cambria Math" panose="02040503050406030204" pitchFamily="18" charset="0"/>
                          </a:rPr>
                          <m:t>arg</m:t>
                        </m:r>
                      </m:fName>
                      <m:e>
                        <m:func>
                          <m:funcPr>
                            <m:ctrlPr>
                              <a:rPr kumimoji="1" lang="en-US" altLang="ko-Kore-KR" sz="3600" b="0" i="1" smtClean="0">
                                <a:latin typeface="Cambria Math" panose="02040503050406030204" pitchFamily="18" charset="0"/>
                              </a:rPr>
                            </m:ctrlPr>
                          </m:funcPr>
                          <m:fName>
                            <m:limLow>
                              <m:limLowPr>
                                <m:ctrlPr>
                                  <a:rPr kumimoji="1" lang="en-US" altLang="ko-Kore-KR" sz="3600" b="0" i="1" smtClean="0">
                                    <a:latin typeface="Cambria Math" panose="02040503050406030204" pitchFamily="18" charset="0"/>
                                  </a:rPr>
                                </m:ctrlPr>
                              </m:limLowPr>
                              <m:e>
                                <m:r>
                                  <m:rPr>
                                    <m:sty m:val="p"/>
                                  </m:rPr>
                                  <a:rPr kumimoji="1" lang="en-US" altLang="ko-Kore-KR" sz="3600" b="0" i="0" smtClean="0">
                                    <a:latin typeface="Cambria Math" panose="02040503050406030204" pitchFamily="18" charset="0"/>
                                  </a:rPr>
                                  <m:t>min</m:t>
                                </m:r>
                              </m:e>
                              <m:lim>
                                <m:r>
                                  <a:rPr kumimoji="1" lang="en-US" altLang="ko-Kore-KR" sz="3600" b="0" i="1" smtClean="0">
                                    <a:latin typeface="Cambria Math" panose="02040503050406030204" pitchFamily="18" charset="0"/>
                                  </a:rPr>
                                  <m:t>𝑓</m:t>
                                </m:r>
                                <m:r>
                                  <a:rPr kumimoji="1" lang="en-US" altLang="ko-Kore-KR" sz="3600" b="0" i="1" smtClean="0">
                                    <a:latin typeface="Cambria Math" panose="02040503050406030204" pitchFamily="18" charset="0"/>
                                  </a:rPr>
                                  <m:t>∈</m:t>
                                </m:r>
                                <m:r>
                                  <a:rPr kumimoji="1" lang="en-US" altLang="ko-Kore-KR" sz="3600" b="0" i="1" smtClean="0">
                                    <a:latin typeface="Cambria Math" panose="02040503050406030204" pitchFamily="18" charset="0"/>
                                  </a:rPr>
                                  <m:t>𝐹</m:t>
                                </m:r>
                              </m:lim>
                            </m:limLow>
                          </m:fName>
                          <m:e>
                            <m:sSub>
                              <m:sSubPr>
                                <m:ctrlPr>
                                  <a:rPr kumimoji="1" lang="en-US" altLang="ko-Kore-KR" sz="3600" b="0" i="1" smtClean="0">
                                    <a:latin typeface="Cambria Math" panose="02040503050406030204" pitchFamily="18" charset="0"/>
                                  </a:rPr>
                                </m:ctrlPr>
                              </m:sSubPr>
                              <m:e>
                                <m:r>
                                  <a:rPr kumimoji="1" lang="en-US" altLang="ko-Kore-KR" sz="3600" b="0" i="1" smtClean="0">
                                    <a:latin typeface="Cambria Math" panose="02040503050406030204" pitchFamily="18" charset="0"/>
                                  </a:rPr>
                                  <m:t>𝑅</m:t>
                                </m:r>
                              </m:e>
                              <m:sub>
                                <m:r>
                                  <a:rPr kumimoji="1" lang="en-US" altLang="ko-Kore-KR" sz="3600" b="0" i="1" smtClean="0">
                                    <a:latin typeface="Cambria Math" panose="02040503050406030204" pitchFamily="18" charset="0"/>
                                  </a:rPr>
                                  <m:t>𝑒𝑚𝑝</m:t>
                                </m:r>
                              </m:sub>
                            </m:sSub>
                            <m:r>
                              <a:rPr kumimoji="1" lang="en-US" altLang="ko-Kore-KR" sz="3600" b="0" i="1" smtClean="0">
                                <a:latin typeface="Cambria Math" panose="02040503050406030204" pitchFamily="18" charset="0"/>
                              </a:rPr>
                              <m:t>(</m:t>
                            </m:r>
                            <m:r>
                              <a:rPr kumimoji="1" lang="en-US" altLang="ko-Kore-KR" sz="3600" b="0" i="1" smtClean="0">
                                <a:latin typeface="Cambria Math" panose="02040503050406030204" pitchFamily="18" charset="0"/>
                              </a:rPr>
                              <m:t>𝑓</m:t>
                            </m:r>
                            <m:r>
                              <a:rPr kumimoji="1" lang="en-US" altLang="ko-Kore-KR" sz="3600" b="0" i="1" smtClean="0">
                                <a:latin typeface="Cambria Math" panose="02040503050406030204" pitchFamily="18" charset="0"/>
                              </a:rPr>
                              <m:t>)</m:t>
                            </m:r>
                          </m:e>
                        </m:func>
                      </m:e>
                    </m:func>
                  </m:oMath>
                </a14:m>
                <a:r>
                  <a:rPr kumimoji="1" lang="en-US" altLang="ko-Kore-KR" sz="3600" dirty="0">
                    <a:latin typeface="Spoqa Han Sans Neo" panose="020B0500000000000000" pitchFamily="34" charset="-128"/>
                    <a:ea typeface="Spoqa Han Sans Neo" panose="020B0500000000000000" pitchFamily="34" charset="-128"/>
                  </a:rPr>
                  <a:t> </a:t>
                </a:r>
              </a:p>
              <a:p>
                <a:pPr algn="ctr"/>
                <a:endParaRPr kumimoji="1" lang="en-US" altLang="ko-Kore-KR" sz="3600" dirty="0">
                  <a:latin typeface="Spoqa Han Sans Neo" panose="020B0500000000000000" pitchFamily="34" charset="-128"/>
                  <a:ea typeface="Spoqa Han Sans Neo" panose="020B0500000000000000" pitchFamily="34" charset="-128"/>
                </a:endParaRPr>
              </a:p>
              <a:p>
                <a:r>
                  <a:rPr kumimoji="1" lang="ko-KR" altLang="en-US" sz="3600" dirty="0">
                    <a:latin typeface="Spoqa Han Sans Neo" panose="020B0500000000000000" pitchFamily="34" charset="-128"/>
                    <a:ea typeface="Spoqa Han Sans Neo" panose="020B0500000000000000" pitchFamily="34" charset="-128"/>
                  </a:rPr>
                  <a:t>이러한 최소화하는 과정을 경험적 위험도 최소화 </a:t>
                </a:r>
                <a:r>
                  <a:rPr kumimoji="1" lang="en-US" altLang="ko-KR" sz="3600" dirty="0">
                    <a:latin typeface="Spoqa Han Sans Neo" panose="020B0500000000000000" pitchFamily="34" charset="-128"/>
                    <a:ea typeface="Spoqa Han Sans Neo" panose="020B0500000000000000" pitchFamily="34" charset="-128"/>
                  </a:rPr>
                  <a:t>(empirical risk minimization;</a:t>
                </a:r>
                <a:r>
                  <a:rPr kumimoji="1" lang="ko-KR" altLang="en-US" sz="3600" dirty="0">
                    <a:latin typeface="Spoqa Han Sans Neo" panose="020B0500000000000000" pitchFamily="34" charset="-128"/>
                    <a:ea typeface="Spoqa Han Sans Neo" panose="020B0500000000000000" pitchFamily="34" charset="-128"/>
                  </a:rPr>
                  <a:t> </a:t>
                </a:r>
                <a:r>
                  <a:rPr kumimoji="1" lang="en-US" altLang="ko-KR" sz="3600" dirty="0">
                    <a:latin typeface="Spoqa Han Sans Neo" panose="020B0500000000000000" pitchFamily="34" charset="-128"/>
                    <a:ea typeface="Spoqa Han Sans Neo" panose="020B0500000000000000" pitchFamily="34" charset="-128"/>
                  </a:rPr>
                  <a:t>ERM)</a:t>
                </a:r>
                <a:r>
                  <a:rPr kumimoji="1" lang="ko-KR" altLang="en-US" sz="3600" dirty="0">
                    <a:latin typeface="Spoqa Han Sans Neo" panose="020B0500000000000000" pitchFamily="34" charset="-128"/>
                    <a:ea typeface="Spoqa Han Sans Neo" panose="020B0500000000000000" pitchFamily="34" charset="-128"/>
                  </a:rPr>
                  <a:t>이라고 한다</a:t>
                </a:r>
                <a:r>
                  <a:rPr kumimoji="1" lang="en-US" altLang="ko-KR" sz="3600" dirty="0">
                    <a:latin typeface="Spoqa Han Sans Neo" panose="020B0500000000000000" pitchFamily="34" charset="-128"/>
                    <a:ea typeface="Spoqa Han Sans Neo" panose="020B0500000000000000" pitchFamily="34" charset="-128"/>
                  </a:rPr>
                  <a:t>.</a:t>
                </a:r>
              </a:p>
              <a:p>
                <a:r>
                  <a:rPr kumimoji="1" lang="ko-KR" altLang="en-US" sz="3600" b="1" dirty="0">
                    <a:latin typeface="맑은 고딕" panose="020B0503020000020004" pitchFamily="50" charset="-127"/>
                    <a:ea typeface="맑은 고딕" panose="020B0503020000020004" pitchFamily="50" charset="-127"/>
                  </a:rPr>
                  <a:t>그러나</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이 경험적 최소화는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근사</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라는 의미처럼</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실제 위험도의 최소화를 의미하지 않는다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sym typeface="Wingdings" pitchFamily="2" charset="2"/>
                  </a:rPr>
                  <a:t> </a:t>
                </a:r>
                <a:r>
                  <a:rPr kumimoji="1" lang="ko-KR" altLang="en-US" sz="3600" b="1" dirty="0">
                    <a:latin typeface="맑은 고딕" panose="020B0503020000020004" pitchFamily="50" charset="-127"/>
                    <a:ea typeface="맑은 고딕" panose="020B0503020000020004" pitchFamily="50" charset="-127"/>
                    <a:sym typeface="Wingdings" pitchFamily="2" charset="2"/>
                  </a:rPr>
                  <a:t>모델 검증을 위해 </a:t>
                </a:r>
                <a:r>
                  <a:rPr kumimoji="1" lang="en-US" altLang="ko-KR" sz="3600" b="1" dirty="0">
                    <a:latin typeface="맑은 고딕" panose="020B0503020000020004" pitchFamily="50" charset="-127"/>
                    <a:ea typeface="맑은 고딕" panose="020B0503020000020004" pitchFamily="50" charset="-127"/>
                    <a:sym typeface="Wingdings" pitchFamily="2" charset="2"/>
                  </a:rPr>
                  <a:t>Train</a:t>
                </a:r>
                <a:r>
                  <a:rPr kumimoji="1" lang="ko-KR" altLang="en-US" sz="3600" b="1" dirty="0">
                    <a:latin typeface="맑은 고딕" panose="020B0503020000020004" pitchFamily="50" charset="-127"/>
                    <a:ea typeface="맑은 고딕" panose="020B0503020000020004" pitchFamily="50" charset="-127"/>
                    <a:sym typeface="Wingdings" pitchFamily="2" charset="2"/>
                  </a:rPr>
                  <a:t>외에 </a:t>
                </a:r>
                <a:r>
                  <a:rPr kumimoji="1" lang="en-US" altLang="ko-KR" sz="3600" b="1" dirty="0">
                    <a:latin typeface="맑은 고딕" panose="020B0503020000020004" pitchFamily="50" charset="-127"/>
                    <a:ea typeface="맑은 고딕" panose="020B0503020000020004" pitchFamily="50" charset="-127"/>
                    <a:sym typeface="Wingdings" pitchFamily="2" charset="2"/>
                  </a:rPr>
                  <a:t>Valid/Test </a:t>
                </a:r>
                <a:r>
                  <a:rPr kumimoji="1" lang="ko-KR" altLang="en-US" sz="3600" b="1" dirty="0" err="1">
                    <a:latin typeface="맑은 고딕" panose="020B0503020000020004" pitchFamily="50" charset="-127"/>
                    <a:ea typeface="맑은 고딕" panose="020B0503020000020004" pitchFamily="50" charset="-127"/>
                    <a:sym typeface="Wingdings" pitchFamily="2" charset="2"/>
                  </a:rPr>
                  <a:t>를</a:t>
                </a:r>
                <a:r>
                  <a:rPr kumimoji="1" lang="ko-KR" altLang="en-US" sz="3600" b="1" dirty="0">
                    <a:latin typeface="맑은 고딕" panose="020B0503020000020004" pitchFamily="50" charset="-127"/>
                    <a:ea typeface="맑은 고딕" panose="020B0503020000020004" pitchFamily="50" charset="-127"/>
                    <a:sym typeface="Wingdings" pitchFamily="2" charset="2"/>
                  </a:rPr>
                  <a:t> 따로 하는 이유</a:t>
                </a:r>
                <a:r>
                  <a:rPr kumimoji="1" lang="en-US" altLang="ko-KR" sz="3600" b="1" dirty="0">
                    <a:latin typeface="맑은 고딕" panose="020B0503020000020004" pitchFamily="50" charset="-127"/>
                    <a:ea typeface="맑은 고딕" panose="020B0503020000020004" pitchFamily="50" charset="-127"/>
                    <a:sym typeface="Wingdings" pitchFamily="2" charset="2"/>
                  </a:rPr>
                  <a:t>! </a:t>
                </a:r>
                <a:endParaRPr kumimoji="1" lang="en-US" altLang="ko-Kore-KR" sz="3600" b="1" dirty="0">
                  <a:latin typeface="맑은 고딕" panose="020B0503020000020004" pitchFamily="50" charset="-127"/>
                  <a:ea typeface="맑은 고딕" panose="020B0503020000020004" pitchFamily="50" charset="-127"/>
                </a:endParaRPr>
              </a:p>
            </p:txBody>
          </p:sp>
        </mc:Choice>
        <mc:Fallback>
          <p:sp>
            <p:nvSpPr>
              <p:cNvPr id="2" name="TextBox 1">
                <a:extLst>
                  <a:ext uri="{FF2B5EF4-FFF2-40B4-BE49-F238E27FC236}">
                    <a16:creationId xmlns:a16="http://schemas.microsoft.com/office/drawing/2014/main" id="{255798AD-EED1-9B47-B3D2-892C833F12BD}"/>
                  </a:ext>
                </a:extLst>
              </p:cNvPr>
              <p:cNvSpPr txBox="1">
                <a:spLocks noRot="1" noChangeAspect="1" noMove="1" noResize="1" noEditPoints="1" noAdjustHandles="1" noChangeArrowheads="1" noChangeShapeType="1" noTextEdit="1"/>
              </p:cNvSpPr>
              <p:nvPr/>
            </p:nvSpPr>
            <p:spPr>
              <a:xfrm>
                <a:off x="3354718" y="4858751"/>
                <a:ext cx="18845600" cy="8526180"/>
              </a:xfrm>
              <a:prstGeom prst="rect">
                <a:avLst/>
              </a:prstGeom>
              <a:blipFill>
                <a:blip r:embed="rId4"/>
                <a:stretch>
                  <a:fillRect l="-970" t="-1358" r="-420" b="-17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5365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3763550"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Resee: </a:t>
            </a:r>
            <a:r>
              <a:rPr lang="ko-KR" altLang="en-US" dirty="0">
                <a:latin typeface="맑은 고딕" panose="020B0503020000020004" pitchFamily="50" charset="-127"/>
                <a:ea typeface="맑은 고딕" panose="020B0503020000020004" pitchFamily="50" charset="-127"/>
              </a:rPr>
              <a:t>기계학습으로 문제 해결하는 일반적인 순서</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135678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8ACFC09D-4823-5540-A85F-1D614C8C392C}"/>
              </a:ext>
            </a:extLst>
          </p:cNvPr>
          <p:cNvSpPr txBox="1"/>
          <p:nvPr/>
        </p:nvSpPr>
        <p:spPr>
          <a:xfrm>
            <a:off x="2686150" y="3656428"/>
            <a:ext cx="11102271" cy="1938992"/>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rPr>
              <a:t>7.</a:t>
            </a:r>
            <a:r>
              <a:rPr kumimoji="1" lang="ko-KR" altLang="en-US" sz="4000" dirty="0">
                <a:latin typeface="Spoqa Han Sans Neo" panose="020B0500000000000000" pitchFamily="34" charset="-128"/>
                <a:ea typeface="Spoqa Han Sans Neo" panose="020B0500000000000000" pitchFamily="34" charset="-128"/>
              </a:rPr>
              <a:t> 모델 학습을 진행하고</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목표한 대로 나왔는지 확인한다</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p:txBody>
      </p:sp>
      <p:pic>
        <p:nvPicPr>
          <p:cNvPr id="1026" name="Picture 2" descr="DLB-05-02">
            <a:extLst>
              <a:ext uri="{FF2B5EF4-FFF2-40B4-BE49-F238E27FC236}">
                <a16:creationId xmlns:a16="http://schemas.microsoft.com/office/drawing/2014/main" id="{FA2D1D78-DA0B-214B-A095-600BF0263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7" r="10412" b="51871"/>
          <a:stretch/>
        </p:blipFill>
        <p:spPr bwMode="auto">
          <a:xfrm>
            <a:off x="14711486" y="3015035"/>
            <a:ext cx="9670928" cy="491171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8B3A0FE-6905-A94C-A32A-2763C232B779}"/>
              </a:ext>
            </a:extLst>
          </p:cNvPr>
          <p:cNvSpPr/>
          <p:nvPr/>
        </p:nvSpPr>
        <p:spPr>
          <a:xfrm>
            <a:off x="14831519" y="7876856"/>
            <a:ext cx="9003875"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a:t>
            </a:r>
            <a:r>
              <a:rPr lang="en" altLang="ko-Kore-KR" dirty="0" err="1">
                <a:solidFill>
                  <a:srgbClr val="222222"/>
                </a:solidFill>
                <a:latin typeface="Arial" panose="020B0604020202020204" pitchFamily="34" charset="0"/>
              </a:rPr>
              <a:t>Yoshua</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Bengio</a:t>
            </a:r>
            <a:r>
              <a:rPr lang="en" altLang="ko-Kore-KR" dirty="0">
                <a:solidFill>
                  <a:srgbClr val="222222"/>
                </a:solidFill>
                <a:latin typeface="Arial" panose="020B0604020202020204" pitchFamily="34" charset="0"/>
              </a:rPr>
              <a:t>, and Aaron Courville.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MIT press, 2016.</a:t>
            </a:r>
            <a:endParaRPr lang="ko-Kore-KR" altLang="en-US" dirty="0"/>
          </a:p>
        </p:txBody>
      </p:sp>
      <p:sp>
        <p:nvSpPr>
          <p:cNvPr id="3" name="직사각형 2">
            <a:extLst>
              <a:ext uri="{FF2B5EF4-FFF2-40B4-BE49-F238E27FC236}">
                <a16:creationId xmlns:a16="http://schemas.microsoft.com/office/drawing/2014/main" id="{B1AFFD34-675A-7347-94BE-9F2AA56FB4C5}"/>
              </a:ext>
            </a:extLst>
          </p:cNvPr>
          <p:cNvSpPr/>
          <p:nvPr/>
        </p:nvSpPr>
        <p:spPr>
          <a:xfrm>
            <a:off x="2110085" y="5657630"/>
            <a:ext cx="17498020" cy="7478970"/>
          </a:xfrm>
          <a:prstGeom prst="rect">
            <a:avLst/>
          </a:prstGeom>
        </p:spPr>
        <p:txBody>
          <a:bodyPr wrap="square">
            <a:spAutoFit/>
          </a:bodyPr>
          <a:lstStyle/>
          <a:p>
            <a:pPr marL="571500" indent="-571500" algn="just">
              <a:buFont typeface="Arial" panose="020B0604020202020204" pitchFamily="34" charset="0"/>
              <a:buChar char="•"/>
            </a:pPr>
            <a:r>
              <a:rPr lang="en" altLang="ko-Kore-KR" sz="4000" dirty="0">
                <a:solidFill>
                  <a:srgbClr val="555555"/>
                </a:solidFill>
                <a:latin typeface="Spoqa Han Sans Neo" panose="020B0500000000000000" pitchFamily="34" charset="-128"/>
                <a:ea typeface="Spoqa Han Sans Neo" panose="020B0500000000000000" pitchFamily="34" charset="-128"/>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rPr>
              <a:t>을 작게</a:t>
            </a:r>
            <a:r>
              <a:rPr lang="en-US" altLang="ko-KR" sz="4000" dirty="0">
                <a:solidFill>
                  <a:srgbClr val="555555"/>
                </a:solidFill>
                <a:latin typeface="Spoqa Han Sans Neo" panose="020B0500000000000000" pitchFamily="34" charset="-128"/>
                <a:ea typeface="Spoqa Han Sans Neo" panose="020B0500000000000000" pitchFamily="34" charset="-128"/>
              </a:rPr>
              <a:t>!</a:t>
            </a:r>
          </a:p>
          <a:p>
            <a:pPr lvl="2" algn="just"/>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 </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경험적 위험도</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(empirical risk)</a:t>
            </a:r>
            <a:r>
              <a:rPr lang="ko-KR" altLang="en-US" sz="4000" b="1" dirty="0" err="1">
                <a:solidFill>
                  <a:srgbClr val="555555"/>
                </a:solidFill>
                <a:latin typeface="맑은 고딕" panose="020B0503020000020004" pitchFamily="50" charset="-127"/>
                <a:ea typeface="맑은 고딕" panose="020B0503020000020004" pitchFamily="50" charset="-127"/>
                <a:sym typeface="Wingdings" pitchFamily="2" charset="2"/>
              </a:rPr>
              <a:t>를</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 줄인다 </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a:t>
            </a:r>
            <a:endParaRPr lang="en" altLang="ko-KR" sz="4000" b="1" dirty="0">
              <a:solidFill>
                <a:srgbClr val="555555"/>
              </a:solidFill>
              <a:latin typeface="맑은 고딕" panose="020B0503020000020004" pitchFamily="50" charset="-127"/>
              <a:ea typeface="맑은 고딕" panose="020B0503020000020004" pitchFamily="50" charset="-127"/>
            </a:endParaRPr>
          </a:p>
          <a:p>
            <a:pPr marL="571500" indent="-571500">
              <a:buFont typeface="Arial" panose="020B0604020202020204" pitchFamily="34" charset="0"/>
              <a:buChar char="•"/>
            </a:pPr>
            <a:endParaRPr lang="en" altLang="ko-Kore-KR" sz="4000" dirty="0">
              <a:solidFill>
                <a:srgbClr val="555555"/>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 altLang="ko-Kore-KR" sz="4000" dirty="0">
                <a:solidFill>
                  <a:srgbClr val="555555"/>
                </a:solidFill>
                <a:latin typeface="Spoqa Han Sans Neo" panose="020B0500000000000000" pitchFamily="34" charset="-128"/>
                <a:ea typeface="Spoqa Han Sans Neo" panose="020B0500000000000000" pitchFamily="34" charset="-128"/>
              </a:rPr>
              <a:t>test error</a:t>
            </a:r>
            <a:r>
              <a:rPr lang="ko-KR" altLang="en-US" sz="4000" dirty="0">
                <a:solidFill>
                  <a:srgbClr val="555555"/>
                </a:solidFill>
                <a:latin typeface="Spoqa Han Sans Neo" panose="020B0500000000000000" pitchFamily="34" charset="-128"/>
                <a:ea typeface="Spoqa Han Sans Neo" panose="020B0500000000000000" pitchFamily="34" charset="-128"/>
              </a:rPr>
              <a:t>와 </a:t>
            </a:r>
            <a:r>
              <a:rPr lang="en" altLang="ko-Kore-KR" sz="4000" dirty="0">
                <a:solidFill>
                  <a:srgbClr val="555555"/>
                </a:solidFill>
                <a:latin typeface="Spoqa Han Sans Neo" panose="020B0500000000000000" pitchFamily="34" charset="-128"/>
                <a:ea typeface="Spoqa Han Sans Neo" panose="020B0500000000000000" pitchFamily="34" charset="-128"/>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rPr>
              <a:t>의 차이를 작게</a:t>
            </a:r>
            <a:r>
              <a:rPr lang="en-US" altLang="ko-KR" sz="4000" dirty="0">
                <a:solidFill>
                  <a:srgbClr val="555555"/>
                </a:solidFill>
                <a:latin typeface="Spoqa Han Sans Neo" panose="020B0500000000000000" pitchFamily="34" charset="-128"/>
                <a:ea typeface="Spoqa Han Sans Neo" panose="020B0500000000000000" pitchFamily="34" charset="-128"/>
              </a:rPr>
              <a:t>!</a:t>
            </a:r>
          </a:p>
          <a:p>
            <a:pPr lvl="2"/>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 실제 위험도</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(true risk)</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와 </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training error</a:t>
            </a:r>
            <a:r>
              <a:rPr lang="ko-KR" altLang="en-US" sz="4000" b="1" dirty="0" err="1">
                <a:solidFill>
                  <a:srgbClr val="555555"/>
                </a:solidFill>
                <a:latin typeface="맑은 고딕" panose="020B0503020000020004" pitchFamily="50" charset="-127"/>
                <a:ea typeface="맑은 고딕" panose="020B0503020000020004" pitchFamily="50" charset="-127"/>
                <a:sym typeface="Wingdings" pitchFamily="2" charset="2"/>
              </a:rPr>
              <a:t>를</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 작게</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a:t>
            </a:r>
            <a:endParaRPr lang="en-US" altLang="ko-KR" sz="4000" b="1" dirty="0">
              <a:solidFill>
                <a:srgbClr val="555555"/>
              </a:solidFill>
              <a:latin typeface="맑은 고딕" panose="020B0503020000020004" pitchFamily="50" charset="-127"/>
              <a:ea typeface="맑은 고딕" panose="020B0503020000020004" pitchFamily="50" charset="-127"/>
            </a:endParaRPr>
          </a:p>
          <a:p>
            <a:pPr marL="571500" indent="-571500">
              <a:buFont typeface="Arial" panose="020B0604020202020204" pitchFamily="34" charset="0"/>
              <a:buChar char="•"/>
            </a:pPr>
            <a:endParaRPr lang="en-US" altLang="ko-KR" sz="4000" dirty="0">
              <a:solidFill>
                <a:srgbClr val="555555"/>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ko-KR" altLang="en-US" sz="4000" dirty="0">
                <a:solidFill>
                  <a:srgbClr val="555555"/>
                </a:solidFill>
                <a:latin typeface="Spoqa Han Sans Neo" panose="020B0500000000000000" pitchFamily="34" charset="-128"/>
                <a:ea typeface="Spoqa Han Sans Neo" panose="020B0500000000000000" pitchFamily="34" charset="-128"/>
              </a:rPr>
              <a:t>부적합 </a:t>
            </a:r>
            <a:r>
              <a:rPr lang="en-US" altLang="ko-KR" sz="4000" dirty="0">
                <a:solidFill>
                  <a:srgbClr val="555555"/>
                </a:solidFill>
                <a:latin typeface="Spoqa Han Sans Neo" panose="020B0500000000000000" pitchFamily="34" charset="-128"/>
                <a:ea typeface="Spoqa Han Sans Neo" panose="020B0500000000000000" pitchFamily="34" charset="-128"/>
              </a:rPr>
              <a:t>(underfit),</a:t>
            </a:r>
            <a:r>
              <a:rPr lang="ko-KR" altLang="en-US" sz="4000" dirty="0">
                <a:solidFill>
                  <a:srgbClr val="555555"/>
                </a:solidFill>
                <a:latin typeface="Spoqa Han Sans Neo" panose="020B0500000000000000" pitchFamily="34" charset="-128"/>
                <a:ea typeface="Spoqa Han Sans Neo" panose="020B0500000000000000" pitchFamily="34" charset="-128"/>
              </a:rPr>
              <a:t> </a:t>
            </a:r>
            <a:r>
              <a:rPr lang="ko-KR" altLang="en-US" sz="4000" dirty="0" err="1">
                <a:solidFill>
                  <a:srgbClr val="555555"/>
                </a:solidFill>
                <a:latin typeface="Spoqa Han Sans Neo" panose="020B0500000000000000" pitchFamily="34" charset="-128"/>
                <a:ea typeface="Spoqa Han Sans Neo" panose="020B0500000000000000" pitchFamily="34" charset="-128"/>
              </a:rPr>
              <a:t>과적합</a:t>
            </a:r>
            <a:r>
              <a:rPr lang="en-US" altLang="ko-KR" sz="4000" dirty="0">
                <a:solidFill>
                  <a:srgbClr val="555555"/>
                </a:solidFill>
                <a:latin typeface="Spoqa Han Sans Neo" panose="020B0500000000000000" pitchFamily="34" charset="-128"/>
                <a:ea typeface="Spoqa Han Sans Neo" panose="020B0500000000000000" pitchFamily="34" charset="-128"/>
              </a:rPr>
              <a:t>(overfit)</a:t>
            </a:r>
            <a:r>
              <a:rPr lang="ko-KR" altLang="en-US" sz="4000" dirty="0">
                <a:solidFill>
                  <a:srgbClr val="555555"/>
                </a:solidFill>
                <a:latin typeface="Spoqa Han Sans Neo" panose="020B0500000000000000" pitchFamily="34" charset="-128"/>
                <a:ea typeface="Spoqa Han Sans Neo" panose="020B0500000000000000" pitchFamily="34" charset="-128"/>
              </a:rPr>
              <a:t> 은 일어나지 않았는가</a:t>
            </a:r>
            <a:r>
              <a:rPr lang="en-US" altLang="ko-KR" sz="4000" dirty="0">
                <a:solidFill>
                  <a:srgbClr val="555555"/>
                </a:solidFill>
                <a:latin typeface="Spoqa Han Sans Neo" panose="020B0500000000000000" pitchFamily="34" charset="-128"/>
                <a:ea typeface="Spoqa Han Sans Neo" panose="020B0500000000000000" pitchFamily="34" charset="-128"/>
              </a:rPr>
              <a:t>?</a:t>
            </a:r>
            <a:r>
              <a:rPr lang="ko-KR" altLang="en-US" sz="4000" dirty="0">
                <a:solidFill>
                  <a:srgbClr val="555555"/>
                </a:solidFill>
                <a:latin typeface="Spoqa Han Sans Neo" panose="020B0500000000000000" pitchFamily="34" charset="-128"/>
                <a:ea typeface="Spoqa Han Sans Neo" panose="020B0500000000000000" pitchFamily="34" charset="-128"/>
              </a:rPr>
              <a:t> </a:t>
            </a:r>
            <a:endParaRPr lang="en-US" altLang="ko-KR" sz="4000" dirty="0">
              <a:solidFill>
                <a:srgbClr val="555555"/>
              </a:solidFill>
              <a:latin typeface="Spoqa Han Sans Neo" panose="020B0500000000000000" pitchFamily="34" charset="-128"/>
              <a:ea typeface="Spoqa Han Sans Neo" panose="020B0500000000000000" pitchFamily="34" charset="-128"/>
            </a:endParaRPr>
          </a:p>
          <a:p>
            <a:pPr lvl="1"/>
            <a:r>
              <a:rPr lang="en-US" altLang="ko-KR" sz="4000" dirty="0">
                <a:solidFill>
                  <a:srgbClr val="555555"/>
                </a:solidFill>
                <a:latin typeface="Spoqa Han Sans Neo" panose="020B0500000000000000" pitchFamily="34" charset="-128"/>
                <a:ea typeface="Spoqa Han Sans Neo" panose="020B0500000000000000" pitchFamily="34" charset="-128"/>
              </a:rPr>
              <a:t>	</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부적합이 일어났을 때</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가 충분히 작아지지 않았을 때</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p>
          <a:p>
            <a:pPr lvl="1"/>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err="1">
                <a:solidFill>
                  <a:srgbClr val="555555"/>
                </a:solidFill>
                <a:latin typeface="Spoqa Han Sans Neo" panose="020B0500000000000000" pitchFamily="34" charset="-128"/>
                <a:ea typeface="Spoqa Han Sans Neo" panose="020B0500000000000000" pitchFamily="34" charset="-128"/>
                <a:sym typeface="Wingdings" pitchFamily="2" charset="2"/>
              </a:rPr>
              <a:t>과적합이</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일어났을 때</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training error</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와 </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test error</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의 차이가 커졌을 때</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p>
          <a:p>
            <a:pPr lvl="1"/>
            <a:endPar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endParaRPr>
          </a:p>
          <a:p>
            <a:pPr lvl="1"/>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그렇다면</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 underfit,</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overfit</a:t>
            </a:r>
            <a:r>
              <a:rPr lang="ko-KR" altLang="en-US" sz="4000" dirty="0">
                <a:solidFill>
                  <a:srgbClr val="555555"/>
                </a:solidFill>
                <a:latin typeface="Spoqa Han Sans Neo" panose="020B0500000000000000" pitchFamily="34" charset="-128"/>
                <a:ea typeface="Spoqa Han Sans Neo" panose="020B0500000000000000" pitchFamily="34" charset="-128"/>
                <a:sym typeface="Wingdings" pitchFamily="2" charset="2"/>
              </a:rPr>
              <a:t>이 일어났을 때 어떻게 대응하여야 할까</a:t>
            </a:r>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a:t>
            </a:r>
          </a:p>
          <a:p>
            <a:pPr lvl="1"/>
            <a:r>
              <a:rPr lang="en-US" altLang="ko-KR" sz="4000" dirty="0">
                <a:solidFill>
                  <a:srgbClr val="555555"/>
                </a:solidFill>
                <a:latin typeface="Spoqa Han Sans Neo" panose="020B0500000000000000" pitchFamily="34" charset="-128"/>
                <a:ea typeface="Spoqa Han Sans Neo" panose="020B0500000000000000" pitchFamily="34" charset="-128"/>
                <a:sym typeface="Wingdings" pitchFamily="2" charset="2"/>
              </a:rPr>
              <a:t>	</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 모델의 </a:t>
            </a:r>
            <a:r>
              <a:rPr lang="ko-KR" altLang="en-US" sz="4000" b="1" dirty="0" err="1">
                <a:solidFill>
                  <a:srgbClr val="555555"/>
                </a:solidFill>
                <a:latin typeface="맑은 고딕" panose="020B0503020000020004" pitchFamily="50" charset="-127"/>
                <a:ea typeface="맑은 고딕" panose="020B0503020000020004" pitchFamily="50" charset="-127"/>
                <a:sym typeface="Wingdings" pitchFamily="2" charset="2"/>
              </a:rPr>
              <a:t>수용량</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(model capacity)</a:t>
            </a:r>
            <a:r>
              <a:rPr lang="ko-KR" altLang="en-US" sz="4000" b="1" dirty="0">
                <a:solidFill>
                  <a:srgbClr val="555555"/>
                </a:solidFill>
                <a:latin typeface="맑은 고딕" panose="020B0503020000020004" pitchFamily="50" charset="-127"/>
                <a:ea typeface="맑은 고딕" panose="020B0503020000020004" pitchFamily="50" charset="-127"/>
                <a:sym typeface="Wingdings" pitchFamily="2" charset="2"/>
              </a:rPr>
              <a:t>을 조절하자 </a:t>
            </a:r>
            <a:r>
              <a:rPr lang="en-US" altLang="ko-KR" sz="4000" b="1" dirty="0">
                <a:solidFill>
                  <a:srgbClr val="555555"/>
                </a:solidFill>
                <a:latin typeface="맑은 고딕" panose="020B0503020000020004" pitchFamily="50" charset="-127"/>
                <a:ea typeface="맑은 고딕" panose="020B0503020000020004" pitchFamily="50" charset="-127"/>
                <a:sym typeface="Wingdings" pitchFamily="2" charset="2"/>
              </a:rPr>
              <a:t>!</a:t>
            </a:r>
            <a:endParaRPr lang="en-US" altLang="ko-KR" sz="4000" b="1" dirty="0">
              <a:solidFill>
                <a:srgbClr val="555555"/>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04864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모델 </a:t>
            </a:r>
            <a:r>
              <a:rPr lang="ko-KR" altLang="en-US" dirty="0" err="1">
                <a:latin typeface="맑은 고딕" panose="020B0503020000020004" pitchFamily="50" charset="-127"/>
                <a:ea typeface="맑은 고딕" panose="020B0503020000020004" pitchFamily="50" charset="-127"/>
              </a:rPr>
              <a:t>수용량</a:t>
            </a:r>
            <a:r>
              <a:rPr lang="en-US" altLang="ko-KR" dirty="0">
                <a:latin typeface="맑은 고딕" panose="020B0503020000020004" pitchFamily="50" charset="-127"/>
                <a:ea typeface="맑은 고딕" panose="020B0503020000020004" pitchFamily="50" charset="-127"/>
              </a:rPr>
              <a:t>(model capacity)</a:t>
            </a:r>
            <a:r>
              <a:rPr lang="ko-KR" altLang="en-US" dirty="0">
                <a:latin typeface="맑은 고딕" panose="020B0503020000020004" pitchFamily="50" charset="-127"/>
                <a:ea typeface="맑은 고딕" panose="020B0503020000020004" pitchFamily="50" charset="-127"/>
              </a:rPr>
              <a:t>과 그 효과</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2441694"/>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모델 </a:t>
            </a:r>
            <a:r>
              <a:rPr lang="ko-KR" altLang="en-US" sz="4800" b="1" dirty="0" err="1">
                <a:latin typeface="맑은 고딕" panose="020B0503020000020004" pitchFamily="50" charset="-127"/>
                <a:ea typeface="맑은 고딕" panose="020B0503020000020004" pitchFamily="50" charset="-127"/>
              </a:rPr>
              <a:t>수용량</a:t>
            </a:r>
            <a:r>
              <a:rPr lang="en-US" altLang="ko-KR" sz="4800" b="1" dirty="0">
                <a:latin typeface="맑은 고딕" panose="020B0503020000020004" pitchFamily="50" charset="-127"/>
                <a:ea typeface="맑은 고딕" panose="020B0503020000020004" pitchFamily="50" charset="-127"/>
              </a:rPr>
              <a:t>(model capacity)</a:t>
            </a:r>
            <a:r>
              <a:rPr lang="ko-KR" altLang="en-US" sz="4800" b="1" dirty="0">
                <a:latin typeface="맑은 고딕" panose="020B0503020000020004" pitchFamily="50" charset="-127"/>
                <a:ea typeface="맑은 고딕" panose="020B0503020000020004" pitchFamily="50" charset="-127"/>
              </a:rPr>
              <a:t> 조절</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55798AD-EED1-9B47-B3D2-892C833F12BD}"/>
                  </a:ext>
                </a:extLst>
              </p:cNvPr>
              <p:cNvSpPr txBox="1"/>
              <p:nvPr/>
            </p:nvSpPr>
            <p:spPr>
              <a:xfrm>
                <a:off x="3354718" y="4741354"/>
                <a:ext cx="16541420" cy="7859459"/>
              </a:xfrm>
              <a:prstGeom prst="rect">
                <a:avLst/>
              </a:prstGeom>
              <a:noFill/>
            </p:spPr>
            <p:txBody>
              <a:bodyPr wrap="square" rtlCol="0">
                <a:spAutoFit/>
              </a:bodyPr>
              <a:lstStyle/>
              <a:p>
                <a:r>
                  <a:rPr kumimoji="1" lang="ko-KR" altLang="en-US" sz="3200" b="1" dirty="0">
                    <a:latin typeface="맑은 고딕" panose="020B0503020000020004" pitchFamily="50" charset="-127"/>
                    <a:ea typeface="맑은 고딕" panose="020B0503020000020004" pitchFamily="50" charset="-127"/>
                  </a:rPr>
                  <a:t>모델 </a:t>
                </a:r>
                <a:r>
                  <a:rPr kumimoji="1" lang="ko-KR" altLang="en-US" sz="3200" b="1" dirty="0" err="1">
                    <a:latin typeface="맑은 고딕" panose="020B0503020000020004" pitchFamily="50" charset="-127"/>
                    <a:ea typeface="맑은 고딕" panose="020B0503020000020004" pitchFamily="50" charset="-127"/>
                  </a:rPr>
                  <a:t>수용량을</a:t>
                </a:r>
                <a:r>
                  <a:rPr kumimoji="1" lang="ko-KR" altLang="en-US" sz="3200" b="1" dirty="0">
                    <a:latin typeface="맑은 고딕" panose="020B0503020000020004" pitchFamily="50" charset="-127"/>
                    <a:ea typeface="맑은 고딕" panose="020B0503020000020004" pitchFamily="50" charset="-127"/>
                  </a:rPr>
                  <a:t> 조절하는 것은 앞의 모델을 의미하는</a:t>
                </a:r>
                <a:r>
                  <a:rPr kumimoji="1" lang="en-US" altLang="ko-KR" sz="3200" b="1" dirty="0">
                    <a:latin typeface="맑은 고딕" panose="020B0503020000020004" pitchFamily="50" charset="-127"/>
                    <a:ea typeface="맑은 고딕" panose="020B0503020000020004" pitchFamily="50" charset="-127"/>
                  </a:rPr>
                  <a:t> </a:t>
                </a:r>
                <a14:m>
                  <m:oMath xmlns:m="http://schemas.openxmlformats.org/officeDocument/2006/math">
                    <m:r>
                      <a:rPr kumimoji="1" lang="en-US" altLang="ko-KR" sz="3200" b="1" i="1" smtClean="0">
                        <a:latin typeface="Cambria Math" panose="02040503050406030204" pitchFamily="18" charset="0"/>
                        <a:ea typeface="Spoqa Han Sans Neo Bold" panose="020B0500000000000000" pitchFamily="34" charset="-128"/>
                      </a:rPr>
                      <m:t>𝒇</m:t>
                    </m:r>
                    <m:r>
                      <a:rPr kumimoji="1" lang="en-US" altLang="ko-KR" sz="3200" b="1" i="1" smtClean="0">
                        <a:latin typeface="Cambria Math" panose="02040503050406030204" pitchFamily="18" charset="0"/>
                        <a:ea typeface="Spoqa Han Sans Neo Bold" panose="020B0500000000000000" pitchFamily="34" charset="-128"/>
                      </a:rPr>
                      <m:t>∈</m:t>
                    </m:r>
                    <m:r>
                      <a:rPr kumimoji="1" lang="en-US" altLang="ko-KR" sz="3200" b="1" i="1" smtClean="0">
                        <a:latin typeface="Cambria Math" panose="02040503050406030204" pitchFamily="18" charset="0"/>
                        <a:ea typeface="Spoqa Han Sans Neo Bold" panose="020B0500000000000000" pitchFamily="34" charset="-128"/>
                      </a:rPr>
                      <m:t>𝑭</m:t>
                    </m:r>
                  </m:oMath>
                </a14:m>
                <a:r>
                  <a:rPr kumimoji="1" lang="en-US" altLang="ko-Kore-KR" sz="3200" b="1" dirty="0">
                    <a:latin typeface="맑은 고딕" panose="020B0503020000020004" pitchFamily="50" charset="-127"/>
                    <a:ea typeface="맑은 고딕" panose="020B0503020000020004" pitchFamily="50" charset="-127"/>
                  </a:rPr>
                  <a:t> </a:t>
                </a:r>
                <a:r>
                  <a:rPr kumimoji="1" lang="ko-KR" altLang="en-US" sz="3200" b="1" dirty="0">
                    <a:latin typeface="맑은 고딕" panose="020B0503020000020004" pitchFamily="50" charset="-127"/>
                    <a:ea typeface="맑은 고딕" panose="020B0503020000020004" pitchFamily="50" charset="-127"/>
                  </a:rPr>
                  <a:t>에서 </a:t>
                </a:r>
                <a14:m>
                  <m:oMath xmlns:m="http://schemas.openxmlformats.org/officeDocument/2006/math">
                    <m:r>
                      <a:rPr kumimoji="1" lang="en-US" altLang="ko-KR" sz="3200" b="1" i="1">
                        <a:latin typeface="Cambria Math" panose="02040503050406030204" pitchFamily="18" charset="0"/>
                        <a:ea typeface="Spoqa Han Sans Neo Bold" panose="020B0500000000000000" pitchFamily="34" charset="-128"/>
                      </a:rPr>
                      <m:t>𝑭</m:t>
                    </m:r>
                  </m:oMath>
                </a14:m>
                <a:r>
                  <a:rPr kumimoji="1" lang="ko-KR" altLang="en-US" sz="3200" b="1" dirty="0" err="1">
                    <a:latin typeface="맑은 고딕" panose="020B0503020000020004" pitchFamily="50" charset="-127"/>
                    <a:ea typeface="맑은 고딕" panose="020B0503020000020004" pitchFamily="50" charset="-127"/>
                  </a:rPr>
                  <a:t>를</a:t>
                </a:r>
                <a:r>
                  <a:rPr kumimoji="1" lang="ko-KR" altLang="en-US" sz="3200" b="1" dirty="0">
                    <a:latin typeface="맑은 고딕" panose="020B0503020000020004" pitchFamily="50" charset="-127"/>
                    <a:ea typeface="맑은 고딕" panose="020B0503020000020004" pitchFamily="50" charset="-127"/>
                  </a:rPr>
                  <a:t> 조절한다는 의미</a:t>
                </a:r>
                <a:r>
                  <a:rPr kumimoji="1" lang="en-US" altLang="ko-KR" sz="3200" b="1" dirty="0">
                    <a:latin typeface="맑은 고딕" panose="020B0503020000020004" pitchFamily="50" charset="-127"/>
                    <a:ea typeface="맑은 고딕" panose="020B0503020000020004" pitchFamily="50" charset="-127"/>
                  </a:rPr>
                  <a:t>!</a:t>
                </a:r>
              </a:p>
              <a:p>
                <a:endParaRPr kumimoji="1" lang="en-US" altLang="ko-KR" sz="3200" b="1" i="1" dirty="0">
                  <a:latin typeface="Cambria Math" panose="02040503050406030204" pitchFamily="18" charset="0"/>
                  <a:ea typeface="맑은 고딕" panose="020B0503020000020004" pitchFamily="50" charset="-127"/>
                </a:endParaRPr>
              </a:p>
              <a:p>
                <a14:m>
                  <m:oMath xmlns:m="http://schemas.openxmlformats.org/officeDocument/2006/math">
                    <m:r>
                      <a:rPr kumimoji="1" lang="en-US" altLang="ko-KR" sz="3200" b="0" i="1">
                        <a:latin typeface="Cambria Math" panose="02040503050406030204" pitchFamily="18" charset="0"/>
                        <a:ea typeface="Spoqa Han Sans Neo Bold" panose="020B0500000000000000" pitchFamily="34" charset="-128"/>
                      </a:rPr>
                      <m:t>𝐹</m:t>
                    </m:r>
                  </m:oMath>
                </a14:m>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가설</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모델</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R" sz="3200" b="0" i="1" smtClean="0">
                        <a:latin typeface="Cambria Math" panose="02040503050406030204" pitchFamily="18" charset="0"/>
                        <a:ea typeface="Spoqa Han Sans Neo Bold" panose="020B0500000000000000" pitchFamily="34" charset="-128"/>
                      </a:rPr>
                      <m:t>𝑓</m:t>
                    </m:r>
                    <m:r>
                      <a:rPr kumimoji="1" lang="en-US" altLang="ko-KR" sz="3200" b="0" i="1">
                        <a:latin typeface="Cambria Math" panose="02040503050406030204" pitchFamily="18" charset="0"/>
                        <a:ea typeface="Spoqa Han Sans Neo Bold" panose="020B0500000000000000" pitchFamily="34" charset="-128"/>
                      </a:rPr>
                      <m:t> </m:t>
                    </m:r>
                  </m:oMath>
                </a14:m>
                <a:r>
                  <a:rPr kumimoji="1" lang="ko-KR" altLang="en-US" sz="3200" dirty="0">
                    <a:latin typeface="Spoqa Han Sans Neo" panose="020B0500000000000000" pitchFamily="34" charset="-128"/>
                    <a:ea typeface="Spoqa Han Sans Neo" panose="020B0500000000000000" pitchFamily="34" charset="-128"/>
                  </a:rPr>
                  <a:t>가 될 수 있는 모든 경우를 나타내는 집합</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가설 공간 </a:t>
                </a:r>
                <a:r>
                  <a:rPr kumimoji="1" lang="en-US" altLang="ko-KR" sz="3200" dirty="0">
                    <a:latin typeface="Spoqa Han Sans Neo" panose="020B0500000000000000" pitchFamily="34" charset="-128"/>
                    <a:ea typeface="Spoqa Han Sans Neo" panose="020B0500000000000000" pitchFamily="34" charset="-128"/>
                  </a:rPr>
                  <a:t>(hypothesis space)</a:t>
                </a:r>
              </a:p>
              <a:p>
                <a:endParaRPr kumimoji="1" lang="en-US" altLang="ko-KR" sz="3200" dirty="0">
                  <a:latin typeface="Spoqa Han Sans Neo" panose="020B0500000000000000" pitchFamily="34" charset="-128"/>
                  <a:ea typeface="Spoqa Han Sans Neo" panose="020B0500000000000000" pitchFamily="34" charset="-128"/>
                </a:endParaRPr>
              </a:p>
              <a:p>
                <a:r>
                  <a:rPr kumimoji="1" lang="ko-KR" altLang="en-US" sz="3200" dirty="0">
                    <a:latin typeface="Spoqa Han Sans Neo" panose="020B0500000000000000" pitchFamily="34" charset="-128"/>
                    <a:ea typeface="Spoqa Han Sans Neo" panose="020B0500000000000000" pitchFamily="34" charset="-128"/>
                  </a:rPr>
                  <a:t>쉽게 </a:t>
                </a:r>
                <a:r>
                  <a:rPr kumimoji="1" lang="en-US" altLang="ko-KR" sz="3200" dirty="0">
                    <a:latin typeface="Spoqa Han Sans Neo" panose="020B0500000000000000" pitchFamily="34" charset="-128"/>
                    <a:ea typeface="Spoqa Han Sans Neo" panose="020B0500000000000000" pitchFamily="34" charset="-128"/>
                  </a:rPr>
                  <a:t>2</a:t>
                </a:r>
                <a:r>
                  <a:rPr kumimoji="1" lang="ko-KR" altLang="en-US" sz="3200" dirty="0">
                    <a:latin typeface="Spoqa Han Sans Neo" panose="020B0500000000000000" pitchFamily="34" charset="-128"/>
                    <a:ea typeface="Spoqa Han Sans Neo" panose="020B0500000000000000" pitchFamily="34" charset="-128"/>
                  </a:rPr>
                  <a:t>차원으로 이야기하면</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모델의 학습 가능하여 최적화가 가능한 부분이 </a:t>
                </a:r>
                <a14:m>
                  <m:oMath xmlns:m="http://schemas.openxmlformats.org/officeDocument/2006/math">
                    <m:r>
                      <a:rPr kumimoji="1" lang="en-US" altLang="ko-KR" sz="3200" b="1" i="1">
                        <a:latin typeface="Cambria Math" panose="02040503050406030204" pitchFamily="18" charset="0"/>
                        <a:ea typeface="Spoqa Han Sans Neo Bold" panose="020B0500000000000000" pitchFamily="34" charset="-128"/>
                      </a:rPr>
                      <m:t>𝜽</m:t>
                    </m:r>
                  </m:oMath>
                </a14:m>
                <a:r>
                  <a:rPr kumimoji="1" lang="ko-KR" altLang="en-US" sz="3200" dirty="0" err="1">
                    <a:latin typeface="Spoqa Han Sans Neo" panose="020B0500000000000000" pitchFamily="34" charset="-128"/>
                    <a:ea typeface="Spoqa Han Sans Neo" panose="020B0500000000000000" pitchFamily="34" charset="-128"/>
                  </a:rPr>
                  <a:t>라고</a:t>
                </a:r>
                <a:r>
                  <a:rPr kumimoji="1" lang="ko-KR" altLang="en-US" sz="3200" dirty="0">
                    <a:latin typeface="Spoqa Han Sans Neo" panose="020B0500000000000000" pitchFamily="34" charset="-128"/>
                    <a:ea typeface="Spoqa Han Sans Neo" panose="020B0500000000000000" pitchFamily="34" charset="-128"/>
                  </a:rPr>
                  <a:t> 한다면</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R" sz="3200" b="1" i="1">
                        <a:latin typeface="Cambria Math" panose="02040503050406030204" pitchFamily="18" charset="0"/>
                        <a:ea typeface="Spoqa Han Sans Neo Bold" panose="020B0500000000000000" pitchFamily="34" charset="-128"/>
                      </a:rPr>
                      <m:t>𝒇</m:t>
                    </m:r>
                    <m:d>
                      <m:dPr>
                        <m:ctrlPr>
                          <a:rPr kumimoji="1" lang="en-US" altLang="ko-KR" sz="3200" b="1" i="1">
                            <a:latin typeface="Cambria Math" panose="02040503050406030204" pitchFamily="18" charset="0"/>
                            <a:ea typeface="Spoqa Han Sans Neo Bold" panose="020B0500000000000000" pitchFamily="34" charset="-128"/>
                          </a:rPr>
                        </m:ctrlPr>
                      </m:dPr>
                      <m:e>
                        <m:r>
                          <a:rPr kumimoji="1" lang="en-US" altLang="ko-KR" sz="3200" b="1" i="1">
                            <a:latin typeface="Cambria Math" panose="02040503050406030204" pitchFamily="18" charset="0"/>
                            <a:ea typeface="Spoqa Han Sans Neo Bold" panose="020B0500000000000000" pitchFamily="34" charset="-128"/>
                          </a:rPr>
                          <m:t>𝜽</m:t>
                        </m:r>
                      </m:e>
                    </m:d>
                  </m:oMath>
                </a14:m>
                <a:r>
                  <a:rPr kumimoji="1" lang="ko-KR" altLang="en-US" sz="3200" dirty="0">
                    <a:latin typeface="Spoqa Han Sans Neo" panose="020B0500000000000000" pitchFamily="34" charset="-128"/>
                    <a:ea typeface="Spoqa Han Sans Neo" panose="020B0500000000000000" pitchFamily="34" charset="-128"/>
                  </a:rPr>
                  <a:t> 가 될 수 있는 모든 공간을 </a:t>
                </a:r>
                <a:r>
                  <a:rPr kumimoji="1" lang="ko-KR" altLang="en-US" sz="3200" dirty="0" err="1">
                    <a:latin typeface="Spoqa Han Sans Neo" panose="020B0500000000000000" pitchFamily="34" charset="-128"/>
                    <a:ea typeface="Spoqa Han Sans Neo" panose="020B0500000000000000" pitchFamily="34" charset="-128"/>
                  </a:rPr>
                  <a:t>가설공간이라고</a:t>
                </a:r>
                <a:r>
                  <a:rPr kumimoji="1" lang="ko-KR" altLang="en-US" sz="3200" dirty="0">
                    <a:latin typeface="Spoqa Han Sans Neo" panose="020B0500000000000000" pitchFamily="34" charset="-128"/>
                    <a:ea typeface="Spoqa Han Sans Neo" panose="020B0500000000000000" pitchFamily="34" charset="-128"/>
                  </a:rPr>
                  <a:t> 할 수 있다</a:t>
                </a:r>
                <a:r>
                  <a:rPr kumimoji="1" lang="en-US" altLang="ko-KR" sz="3200" dirty="0">
                    <a:latin typeface="Spoqa Han Sans Neo" panose="020B0500000000000000" pitchFamily="34" charset="-128"/>
                    <a:ea typeface="Spoqa Han Sans Neo" panose="020B0500000000000000" pitchFamily="34" charset="-128"/>
                  </a:rPr>
                  <a:t>.</a:t>
                </a:r>
                <a:endParaRPr kumimoji="1" lang="en-US" altLang="ko-KR" sz="3200" b="1" dirty="0">
                  <a:latin typeface="맑은 고딕" panose="020B0503020000020004" pitchFamily="50" charset="-127"/>
                  <a:ea typeface="맑은 고딕" panose="020B0503020000020004" pitchFamily="50" charset="-127"/>
                </a:endParaRPr>
              </a:p>
              <a:p>
                <a:endParaRPr kumimoji="1" lang="en-US" altLang="ko-KR" sz="3200" b="1" i="1" dirty="0">
                  <a:latin typeface="Cambria Math" panose="02040503050406030204" pitchFamily="18" charset="0"/>
                  <a:ea typeface="맑은 고딕" panose="020B0503020000020004" pitchFamily="50" charset="-127"/>
                </a:endParaRPr>
              </a:p>
              <a:p>
                <a:pPr/>
                <a14:m>
                  <m:oMathPara xmlns:m="http://schemas.openxmlformats.org/officeDocument/2006/math">
                    <m:oMathParaPr>
                      <m:jc m:val="centerGroup"/>
                    </m:oMathParaPr>
                    <m:oMath xmlns:m="http://schemas.openxmlformats.org/officeDocument/2006/math">
                      <m:r>
                        <a:rPr kumimoji="1" lang="en-US" altLang="ko-KR" sz="3200" b="1" i="1">
                          <a:latin typeface="Cambria Math" panose="02040503050406030204" pitchFamily="18" charset="0"/>
                          <a:ea typeface="Spoqa Han Sans Neo Bold" panose="020B0500000000000000" pitchFamily="34" charset="-128"/>
                        </a:rPr>
                        <m:t>𝒇</m:t>
                      </m:r>
                      <m:d>
                        <m:dPr>
                          <m:ctrlPr>
                            <a:rPr kumimoji="1" lang="en-US" altLang="ko-KR" sz="3200" b="1" i="1" smtClean="0">
                              <a:latin typeface="Cambria Math" panose="02040503050406030204" pitchFamily="18" charset="0"/>
                              <a:ea typeface="Spoqa Han Sans Neo Bold" panose="020B0500000000000000" pitchFamily="34" charset="-128"/>
                            </a:rPr>
                          </m:ctrlPr>
                        </m:dPr>
                        <m:e>
                          <m:r>
                            <a:rPr kumimoji="1" lang="en-US" altLang="ko-KR" sz="3200" b="1" i="1" smtClean="0">
                              <a:latin typeface="Cambria Math" panose="02040503050406030204" pitchFamily="18" charset="0"/>
                              <a:ea typeface="Spoqa Han Sans Neo Bold" panose="020B0500000000000000" pitchFamily="34" charset="-128"/>
                            </a:rPr>
                            <m:t>𝜽</m:t>
                          </m:r>
                        </m:e>
                      </m:d>
                      <m:r>
                        <a:rPr kumimoji="1" lang="en-US" altLang="ko-KR" sz="3200" b="1" i="0" smtClean="0">
                          <a:latin typeface="Cambria Math" panose="02040503050406030204" pitchFamily="18" charset="0"/>
                          <a:ea typeface="Spoqa Han Sans Neo Bold" panose="020B0500000000000000" pitchFamily="34" charset="-128"/>
                        </a:rPr>
                        <m:t>=</m:t>
                      </m:r>
                      <m:acc>
                        <m:accPr>
                          <m:chr m:val="̂"/>
                          <m:ctrlPr>
                            <a:rPr kumimoji="1" lang="en-US" altLang="ko-KR" sz="3200" b="1" i="1" smtClean="0">
                              <a:latin typeface="Cambria Math" panose="02040503050406030204" pitchFamily="18" charset="0"/>
                              <a:ea typeface="Spoqa Han Sans Neo Bold" panose="020B0500000000000000" pitchFamily="34" charset="-128"/>
                            </a:rPr>
                          </m:ctrlPr>
                        </m:accPr>
                        <m:e>
                          <m:r>
                            <a:rPr kumimoji="1" lang="en-US" altLang="ko-KR" sz="3200" b="1" i="1">
                              <a:latin typeface="Cambria Math" panose="02040503050406030204" pitchFamily="18" charset="0"/>
                              <a:ea typeface="Spoqa Han Sans Neo Bold" panose="020B0500000000000000" pitchFamily="34" charset="-128"/>
                            </a:rPr>
                            <m:t>𝒚</m:t>
                          </m:r>
                        </m:e>
                      </m:acc>
                      <m:r>
                        <a:rPr kumimoji="1" lang="en-US" altLang="ko-KR" sz="3200" b="1" i="1" dirty="0">
                          <a:latin typeface="Cambria Math" panose="02040503050406030204" pitchFamily="18" charset="0"/>
                          <a:ea typeface="Spoqa Han Sans Neo Bold" panose="020B0500000000000000" pitchFamily="34" charset="-128"/>
                        </a:rPr>
                        <m:t>=</m:t>
                      </m:r>
                      <m:r>
                        <a:rPr kumimoji="1" lang="en-US" altLang="ko-KR" sz="3200" b="1" i="0" smtClean="0">
                          <a:latin typeface="Cambria Math" panose="02040503050406030204" pitchFamily="18" charset="0"/>
                          <a:ea typeface="Spoqa Han Sans Neo Bold" panose="020B0500000000000000" pitchFamily="34" charset="-128"/>
                        </a:rPr>
                        <m:t>𝐛</m:t>
                      </m:r>
                      <m:r>
                        <a:rPr kumimoji="1" lang="en-US" altLang="ko-KR" sz="3200" b="1" i="0" smtClean="0">
                          <a:latin typeface="Cambria Math" panose="02040503050406030204" pitchFamily="18" charset="0"/>
                          <a:ea typeface="Spoqa Han Sans Neo Bold" panose="020B0500000000000000" pitchFamily="34" charset="-128"/>
                        </a:rPr>
                        <m:t>+</m:t>
                      </m:r>
                      <m:r>
                        <a:rPr kumimoji="1" lang="en-US" altLang="ko-KR" sz="3200" b="1" i="1" smtClean="0">
                          <a:latin typeface="Cambria Math" panose="02040503050406030204" pitchFamily="18" charset="0"/>
                          <a:ea typeface="Spoqa Han Sans Neo Bold" panose="020B0500000000000000" pitchFamily="34" charset="-128"/>
                        </a:rPr>
                        <m:t>𝜽</m:t>
                      </m:r>
                      <m:r>
                        <a:rPr kumimoji="1" lang="en-US" altLang="ko-KR" sz="3200" b="1" i="1" smtClean="0">
                          <a:latin typeface="Cambria Math" panose="02040503050406030204" pitchFamily="18" charset="0"/>
                          <a:ea typeface="Spoqa Han Sans Neo Bold" panose="020B0500000000000000" pitchFamily="34" charset="-128"/>
                        </a:rPr>
                        <m:t>𝒙</m:t>
                      </m:r>
                    </m:oMath>
                  </m:oMathPara>
                </a14:m>
                <a:endParaRPr kumimoji="1" lang="en-US" altLang="ko-KR" sz="3200" b="1" dirty="0">
                  <a:latin typeface="맑은 고딕" panose="020B0503020000020004" pitchFamily="50" charset="-127"/>
                  <a:ea typeface="맑은 고딕" panose="020B0503020000020004" pitchFamily="50" charset="-127"/>
                </a:endParaRPr>
              </a:p>
              <a:p>
                <a:endParaRPr kumimoji="1" lang="en-US" altLang="ko-KR" sz="3200" b="1" dirty="0">
                  <a:ea typeface="맑은 고딕" panose="020B0503020000020004" pitchFamily="50" charset="-127"/>
                </a:endParaRPr>
              </a:p>
              <a:p>
                <a:r>
                  <a:rPr kumimoji="1" lang="en-US" altLang="ko-KR" sz="3200" b="1" dirty="0">
                    <a:ea typeface="맑은 고딕" panose="020B0503020000020004" pitchFamily="50" charset="-127"/>
                  </a:rPr>
                  <a:t>“</a:t>
                </a:r>
                <a14:m>
                  <m:oMath xmlns:m="http://schemas.openxmlformats.org/officeDocument/2006/math">
                    <m:r>
                      <a:rPr kumimoji="1" lang="en-US" altLang="ko-KR" sz="3200" b="1" i="1" smtClean="0">
                        <a:latin typeface="Cambria Math" panose="02040503050406030204" pitchFamily="18" charset="0"/>
                        <a:ea typeface="Spoqa Han Sans Neo Bold" panose="020B0500000000000000" pitchFamily="34" charset="-128"/>
                      </a:rPr>
                      <m:t>𝑭</m:t>
                    </m:r>
                  </m:oMath>
                </a14:m>
                <a:r>
                  <a:rPr kumimoji="1" lang="en-US" altLang="ko-KR" sz="3200" b="1" dirty="0">
                    <a:latin typeface="맑은 고딕" panose="020B0503020000020004" pitchFamily="50" charset="-127"/>
                    <a:ea typeface="맑은 고딕" panose="020B0503020000020004" pitchFamily="50" charset="-127"/>
                  </a:rPr>
                  <a:t>(</a:t>
                </a:r>
                <a:r>
                  <a:rPr kumimoji="1" lang="ko-KR" altLang="en-US" sz="3200" b="1" dirty="0">
                    <a:latin typeface="맑은 고딕" panose="020B0503020000020004" pitchFamily="50" charset="-127"/>
                    <a:ea typeface="맑은 고딕" panose="020B0503020000020004" pitchFamily="50" charset="-127"/>
                  </a:rPr>
                  <a:t>가설 공간</a:t>
                </a:r>
                <a:r>
                  <a:rPr kumimoji="1" lang="en-US" altLang="ko-KR" sz="3200" b="1" dirty="0">
                    <a:latin typeface="맑은 고딕" panose="020B0503020000020004" pitchFamily="50" charset="-127"/>
                    <a:ea typeface="맑은 고딕" panose="020B0503020000020004" pitchFamily="50" charset="-127"/>
                  </a:rPr>
                  <a:t>)</a:t>
                </a:r>
                <a:r>
                  <a:rPr kumimoji="1" lang="ko-KR" altLang="en-US" sz="3200" b="1" dirty="0" err="1">
                    <a:latin typeface="맑은 고딕" panose="020B0503020000020004" pitchFamily="50" charset="-127"/>
                    <a:ea typeface="맑은 고딕" panose="020B0503020000020004" pitchFamily="50" charset="-127"/>
                  </a:rPr>
                  <a:t>를</a:t>
                </a:r>
                <a:r>
                  <a:rPr kumimoji="1" lang="ko-KR" altLang="en-US" sz="3200" b="1" dirty="0">
                    <a:latin typeface="맑은 고딕" panose="020B0503020000020004" pitchFamily="50" charset="-127"/>
                    <a:ea typeface="맑은 고딕" panose="020B0503020000020004" pitchFamily="50" charset="-127"/>
                  </a:rPr>
                  <a:t> 조절한다</a:t>
                </a:r>
                <a:r>
                  <a:rPr kumimoji="1" lang="en-US" altLang="ko-KR" sz="3200" b="1" dirty="0">
                    <a:latin typeface="맑은 고딕" panose="020B0503020000020004" pitchFamily="50" charset="-127"/>
                    <a:ea typeface="맑은 고딕" panose="020B0503020000020004" pitchFamily="50" charset="-127"/>
                  </a:rPr>
                  <a:t>”</a:t>
                </a:r>
                <a:r>
                  <a:rPr kumimoji="1" lang="ko-KR" altLang="en-US" sz="3200" b="1" dirty="0">
                    <a:latin typeface="맑은 고딕" panose="020B0503020000020004" pitchFamily="50" charset="-127"/>
                    <a:ea typeface="맑은 고딕" panose="020B0503020000020004" pitchFamily="50" charset="-127"/>
                  </a:rPr>
                  <a:t>란</a:t>
                </a:r>
                <a:r>
                  <a:rPr kumimoji="1" lang="en-US" altLang="ko-KR" sz="3200" b="1" dirty="0">
                    <a:latin typeface="맑은 고딕" panose="020B0503020000020004" pitchFamily="50" charset="-127"/>
                    <a:ea typeface="맑은 고딕" panose="020B0503020000020004" pitchFamily="50" charset="-127"/>
                  </a:rPr>
                  <a:t>?</a:t>
                </a:r>
              </a:p>
              <a:p>
                <a:pPr marL="1028642" lvl="1" indent="-571500">
                  <a:buFont typeface="Wingdings" pitchFamily="2" charset="2"/>
                  <a:buChar char="à"/>
                </a:pPr>
                <a:endParaRPr kumimoji="1" lang="en-US" altLang="ko-KR" sz="24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ko-KR" altLang="en-US" sz="3200" dirty="0">
                    <a:latin typeface="Spoqa Han Sans Neo" panose="020B0500000000000000" pitchFamily="34" charset="-128"/>
                    <a:ea typeface="Spoqa Han Sans Neo" panose="020B0500000000000000" pitchFamily="34" charset="-128"/>
                    <a:sym typeface="Wingdings" pitchFamily="2" charset="2"/>
                  </a:rPr>
                  <a:t>다항식의 차수</a:t>
                </a: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b="1" dirty="0">
                  <a:latin typeface="맑은 고딕" panose="020B0503020000020004" pitchFamily="50" charset="-127"/>
                  <a:ea typeface="맑은 고딕" panose="020B0503020000020004" pitchFamily="50" charset="-127"/>
                </a:endParaRPr>
              </a:p>
              <a:p>
                <a:pPr algn="ctr"/>
                <a14:m>
                  <m:oMath xmlns:m="http://schemas.openxmlformats.org/officeDocument/2006/math">
                    <m:r>
                      <a:rPr kumimoji="1" lang="en-US" altLang="ko-KR" sz="3200" b="1" i="1">
                        <a:latin typeface="Cambria Math" panose="02040503050406030204" pitchFamily="18" charset="0"/>
                        <a:ea typeface="Spoqa Han Sans Neo Bold" panose="020B0500000000000000" pitchFamily="34" charset="-128"/>
                      </a:rPr>
                      <m:t>𝒇</m:t>
                    </m:r>
                    <m:d>
                      <m:dPr>
                        <m:ctrlPr>
                          <a:rPr kumimoji="1" lang="en-US" altLang="ko-KR" sz="3200" b="1" i="1">
                            <a:latin typeface="Cambria Math" panose="02040503050406030204" pitchFamily="18" charset="0"/>
                            <a:ea typeface="Spoqa Han Sans Neo Bold" panose="020B0500000000000000" pitchFamily="34" charset="-128"/>
                          </a:rPr>
                        </m:ctrlPr>
                      </m:dPr>
                      <m:e>
                        <m:r>
                          <a:rPr kumimoji="1" lang="en-US" altLang="ko-KR" sz="3200" b="1" i="1">
                            <a:latin typeface="Cambria Math" panose="02040503050406030204" pitchFamily="18" charset="0"/>
                            <a:ea typeface="Spoqa Han Sans Neo Bold" panose="020B0500000000000000" pitchFamily="34" charset="-128"/>
                          </a:rPr>
                          <m:t>𝜽</m:t>
                        </m:r>
                      </m:e>
                    </m:d>
                    <m:r>
                      <a:rPr kumimoji="1" lang="en-US" altLang="ko-KR" sz="3200" b="1">
                        <a:latin typeface="Cambria Math" panose="02040503050406030204" pitchFamily="18" charset="0"/>
                        <a:ea typeface="Spoqa Han Sans Neo Bold" panose="020B0500000000000000" pitchFamily="34" charset="-128"/>
                      </a:rPr>
                      <m:t>=</m:t>
                    </m:r>
                    <m:acc>
                      <m:accPr>
                        <m:chr m:val="̂"/>
                        <m:ctrlPr>
                          <a:rPr kumimoji="1" lang="en-US" altLang="ko-KR" sz="3200" b="1" i="1">
                            <a:latin typeface="Cambria Math" panose="02040503050406030204" pitchFamily="18" charset="0"/>
                            <a:ea typeface="Spoqa Han Sans Neo Bold" panose="020B0500000000000000" pitchFamily="34" charset="-128"/>
                          </a:rPr>
                        </m:ctrlPr>
                      </m:accPr>
                      <m:e>
                        <m:r>
                          <a:rPr kumimoji="1" lang="en-US" altLang="ko-KR" sz="3200" b="1" i="1">
                            <a:latin typeface="Cambria Math" panose="02040503050406030204" pitchFamily="18" charset="0"/>
                            <a:ea typeface="Spoqa Han Sans Neo Bold" panose="020B0500000000000000" pitchFamily="34" charset="-128"/>
                          </a:rPr>
                          <m:t>𝒚</m:t>
                        </m:r>
                      </m:e>
                    </m:acc>
                    <m:r>
                      <a:rPr kumimoji="1" lang="en-US" altLang="ko-KR" sz="3200" b="1" i="1" dirty="0">
                        <a:latin typeface="Cambria Math" panose="02040503050406030204" pitchFamily="18" charset="0"/>
                        <a:ea typeface="Spoqa Han Sans Neo Bold" panose="020B0500000000000000" pitchFamily="34" charset="-128"/>
                      </a:rPr>
                      <m:t>=</m:t>
                    </m:r>
                    <m:r>
                      <a:rPr kumimoji="1" lang="en-US" altLang="ko-KR" sz="3200" b="1">
                        <a:latin typeface="Cambria Math" panose="02040503050406030204" pitchFamily="18" charset="0"/>
                        <a:ea typeface="Spoqa Han Sans Neo Bold" panose="020B0500000000000000" pitchFamily="34" charset="-128"/>
                      </a:rPr>
                      <m:t>𝐛</m:t>
                    </m:r>
                    <m:r>
                      <a:rPr kumimoji="1" lang="en-US" altLang="ko-KR" sz="3200" b="1">
                        <a:latin typeface="Cambria Math" panose="02040503050406030204" pitchFamily="18" charset="0"/>
                        <a:ea typeface="Spoqa Han Sans Neo Bold" panose="020B0500000000000000" pitchFamily="34" charset="-128"/>
                      </a:rPr>
                      <m:t>+</m:t>
                    </m:r>
                    <m:sSub>
                      <m:sSubPr>
                        <m:ctrlPr>
                          <a:rPr kumimoji="1" lang="en-US" altLang="ko-KR" sz="3200" b="1" i="1">
                            <a:latin typeface="Cambria Math" panose="02040503050406030204" pitchFamily="18" charset="0"/>
                            <a:ea typeface="Spoqa Han Sans Neo Bold" panose="020B0500000000000000" pitchFamily="34" charset="-128"/>
                          </a:rPr>
                        </m:ctrlPr>
                      </m:sSubPr>
                      <m:e>
                        <m:r>
                          <a:rPr kumimoji="1" lang="en-US" altLang="ko-KR" sz="3200" b="1" i="1">
                            <a:latin typeface="Cambria Math" panose="02040503050406030204" pitchFamily="18" charset="0"/>
                            <a:ea typeface="Spoqa Han Sans Neo Bold" panose="020B0500000000000000" pitchFamily="34" charset="-128"/>
                          </a:rPr>
                          <m:t>𝜽</m:t>
                        </m:r>
                      </m:e>
                      <m:sub>
                        <m:r>
                          <a:rPr kumimoji="1" lang="en-US" altLang="ko-KR" sz="3200" b="1" i="1">
                            <a:latin typeface="Cambria Math" panose="02040503050406030204" pitchFamily="18" charset="0"/>
                            <a:ea typeface="Spoqa Han Sans Neo Bold" panose="020B0500000000000000" pitchFamily="34" charset="-128"/>
                          </a:rPr>
                          <m:t>𝟏</m:t>
                        </m:r>
                      </m:sub>
                    </m:sSub>
                    <m:r>
                      <a:rPr kumimoji="1" lang="en-US" altLang="ko-KR" sz="3200" b="1" i="1">
                        <a:latin typeface="Cambria Math" panose="02040503050406030204" pitchFamily="18" charset="0"/>
                        <a:ea typeface="Spoqa Han Sans Neo Bold" panose="020B0500000000000000" pitchFamily="34" charset="-128"/>
                      </a:rPr>
                      <m:t>𝒙</m:t>
                    </m:r>
                    <m:r>
                      <a:rPr kumimoji="1" lang="en-US" altLang="ko-KR" sz="3200" b="1" i="1">
                        <a:latin typeface="Cambria Math" panose="02040503050406030204" pitchFamily="18" charset="0"/>
                        <a:ea typeface="Spoqa Han Sans Neo Bold" panose="020B0500000000000000" pitchFamily="34" charset="-128"/>
                      </a:rPr>
                      <m:t>+</m:t>
                    </m:r>
                    <m:sSub>
                      <m:sSubPr>
                        <m:ctrlPr>
                          <a:rPr kumimoji="1" lang="en-US" altLang="ko-KR" sz="3200" b="1" i="1">
                            <a:latin typeface="Cambria Math" panose="02040503050406030204" pitchFamily="18" charset="0"/>
                            <a:ea typeface="Spoqa Han Sans Neo Bold" panose="020B0500000000000000" pitchFamily="34" charset="-128"/>
                          </a:rPr>
                        </m:ctrlPr>
                      </m:sSubPr>
                      <m:e>
                        <m:r>
                          <a:rPr kumimoji="1" lang="en-US" altLang="ko-KR" sz="3200" b="1" i="1">
                            <a:latin typeface="Cambria Math" panose="02040503050406030204" pitchFamily="18" charset="0"/>
                            <a:ea typeface="Spoqa Han Sans Neo Bold" panose="020B0500000000000000" pitchFamily="34" charset="-128"/>
                          </a:rPr>
                          <m:t>𝜽</m:t>
                        </m:r>
                      </m:e>
                      <m:sub>
                        <m:r>
                          <a:rPr kumimoji="1" lang="en-US" altLang="ko-KR" sz="3200" b="1" i="1">
                            <a:latin typeface="Cambria Math" panose="02040503050406030204" pitchFamily="18" charset="0"/>
                            <a:ea typeface="Spoqa Han Sans Neo Bold" panose="020B0500000000000000" pitchFamily="34" charset="-128"/>
                          </a:rPr>
                          <m:t>𝟐</m:t>
                        </m:r>
                      </m:sub>
                    </m:sSub>
                    <m:sSup>
                      <m:sSupPr>
                        <m:ctrlPr>
                          <a:rPr kumimoji="1" lang="en-US" altLang="ko-KR" sz="3200" b="1" i="1">
                            <a:latin typeface="Cambria Math" panose="02040503050406030204" pitchFamily="18" charset="0"/>
                            <a:ea typeface="Spoqa Han Sans Neo Bold" panose="020B0500000000000000" pitchFamily="34" charset="-128"/>
                          </a:rPr>
                        </m:ctrlPr>
                      </m:sSupPr>
                      <m:e>
                        <m:r>
                          <a:rPr kumimoji="1" lang="en-US" altLang="ko-KR" sz="3200" b="1" i="1">
                            <a:latin typeface="Cambria Math" panose="02040503050406030204" pitchFamily="18" charset="0"/>
                            <a:ea typeface="Spoqa Han Sans Neo Bold" panose="020B0500000000000000" pitchFamily="34" charset="-128"/>
                          </a:rPr>
                          <m:t>𝒙</m:t>
                        </m:r>
                      </m:e>
                      <m:sup>
                        <m:r>
                          <a:rPr kumimoji="1" lang="en-US" altLang="ko-KR" sz="3200" b="1" i="1">
                            <a:latin typeface="Cambria Math" panose="02040503050406030204" pitchFamily="18" charset="0"/>
                            <a:ea typeface="Spoqa Han Sans Neo Bold" panose="020B0500000000000000" pitchFamily="34" charset="-128"/>
                          </a:rPr>
                          <m:t>𝟐</m:t>
                        </m:r>
                      </m:sup>
                    </m:sSup>
                  </m:oMath>
                </a14:m>
                <a:r>
                  <a:rPr kumimoji="1" lang="ko-KR" altLang="en-US" sz="3200" b="1" dirty="0">
                    <a:latin typeface="맑은 고딕" panose="020B0503020000020004" pitchFamily="50" charset="-127"/>
                    <a:ea typeface="맑은 고딕" panose="020B0503020000020004" pitchFamily="50" charset="-127"/>
                  </a:rPr>
                  <a:t> </a:t>
                </a:r>
                <a:r>
                  <a:rPr kumimoji="1" lang="en-US" altLang="ko-KR" sz="3200" b="1" dirty="0">
                    <a:latin typeface="맑은 고딕" panose="020B0503020000020004" pitchFamily="50" charset="-127"/>
                    <a:ea typeface="맑은 고딕" panose="020B0503020000020004" pitchFamily="50" charset="-127"/>
                  </a:rPr>
                  <a:t>(</a:t>
                </a:r>
                <a:r>
                  <a:rPr kumimoji="1" lang="ko-KR" altLang="en-US" sz="3200" b="1" dirty="0">
                    <a:latin typeface="맑은 고딕" panose="020B0503020000020004" pitchFamily="50" charset="-127"/>
                    <a:ea typeface="맑은 고딕" panose="020B0503020000020004" pitchFamily="50" charset="-127"/>
                  </a:rPr>
                  <a:t>다항식의 차수 변경</a:t>
                </a:r>
                <a:r>
                  <a:rPr kumimoji="1" lang="en-US" altLang="ko-KR" sz="3200" b="1" dirty="0">
                    <a:latin typeface="맑은 고딕" panose="020B0503020000020004" pitchFamily="50" charset="-127"/>
                    <a:ea typeface="맑은 고딕" panose="020B0503020000020004" pitchFamily="50" charset="-127"/>
                  </a:rPr>
                  <a:t>)</a:t>
                </a:r>
              </a:p>
              <a:p>
                <a:pPr marL="571500" indent="-571500">
                  <a:buFont typeface="Wingdings" pitchFamily="2" charset="2"/>
                  <a:buChar char="à"/>
                </a:pP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ANN</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이라면</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layer</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의 깊이</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한 레이어에서 뉴런의 수 등</a:t>
                </a:r>
                <a:endParaRPr kumimoji="1" lang="en-US" altLang="ko-KR" sz="3200" dirty="0">
                  <a:latin typeface="Spoqa Han Sans Neo" panose="020B0500000000000000" pitchFamily="34" charset="-128"/>
                  <a:ea typeface="Spoqa Han Sans Neo" panose="020B0500000000000000" pitchFamily="34" charset="-128"/>
                </a:endParaRPr>
              </a:p>
            </p:txBody>
          </p:sp>
        </mc:Choice>
        <mc:Fallback>
          <p:sp>
            <p:nvSpPr>
              <p:cNvPr id="2" name="TextBox 1">
                <a:extLst>
                  <a:ext uri="{FF2B5EF4-FFF2-40B4-BE49-F238E27FC236}">
                    <a16:creationId xmlns:a16="http://schemas.microsoft.com/office/drawing/2014/main" id="{255798AD-EED1-9B47-B3D2-892C833F12BD}"/>
                  </a:ext>
                </a:extLst>
              </p:cNvPr>
              <p:cNvSpPr txBox="1">
                <a:spLocks noRot="1" noChangeAspect="1" noMove="1" noResize="1" noEditPoints="1" noAdjustHandles="1" noChangeArrowheads="1" noChangeShapeType="1" noTextEdit="1"/>
              </p:cNvSpPr>
              <p:nvPr/>
            </p:nvSpPr>
            <p:spPr>
              <a:xfrm>
                <a:off x="3354718" y="4741354"/>
                <a:ext cx="16541420" cy="7859459"/>
              </a:xfrm>
              <a:prstGeom prst="rect">
                <a:avLst/>
              </a:prstGeom>
              <a:blipFill>
                <a:blip r:embed="rId3"/>
                <a:stretch>
                  <a:fillRect l="-921" t="-1086" b="-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707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모델 </a:t>
            </a:r>
            <a:r>
              <a:rPr lang="ko-KR" altLang="en-US" dirty="0" err="1">
                <a:latin typeface="맑은 고딕" panose="020B0503020000020004" pitchFamily="50" charset="-127"/>
                <a:ea typeface="맑은 고딕" panose="020B0503020000020004" pitchFamily="50" charset="-127"/>
              </a:rPr>
              <a:t>수용량</a:t>
            </a:r>
            <a:r>
              <a:rPr lang="en-US" altLang="ko-KR" dirty="0">
                <a:latin typeface="맑은 고딕" panose="020B0503020000020004" pitchFamily="50" charset="-127"/>
                <a:ea typeface="맑은 고딕" panose="020B0503020000020004" pitchFamily="50" charset="-127"/>
              </a:rPr>
              <a:t>(model capacity)</a:t>
            </a:r>
            <a:r>
              <a:rPr lang="ko-KR" altLang="en-US" dirty="0">
                <a:latin typeface="맑은 고딕" panose="020B0503020000020004" pitchFamily="50" charset="-127"/>
                <a:ea typeface="맑은 고딕" panose="020B0503020000020004" pitchFamily="50" charset="-127"/>
              </a:rPr>
              <a:t>과 그 효과</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2441694"/>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모델 </a:t>
            </a:r>
            <a:r>
              <a:rPr lang="ko-KR" altLang="en-US" sz="4800" b="1" dirty="0" err="1">
                <a:latin typeface="맑은 고딕" panose="020B0503020000020004" pitchFamily="50" charset="-127"/>
                <a:ea typeface="맑은 고딕" panose="020B0503020000020004" pitchFamily="50" charset="-127"/>
              </a:rPr>
              <a:t>수용량</a:t>
            </a:r>
            <a:r>
              <a:rPr lang="en-US" altLang="ko-KR" sz="4800" b="1" dirty="0">
                <a:latin typeface="맑은 고딕" panose="020B0503020000020004" pitchFamily="50" charset="-127"/>
                <a:ea typeface="맑은 고딕" panose="020B0503020000020004" pitchFamily="50" charset="-127"/>
              </a:rPr>
              <a:t>(model capacity)</a:t>
            </a:r>
            <a:r>
              <a:rPr lang="ko-KR" altLang="en-US" sz="4800" b="1" dirty="0">
                <a:latin typeface="맑은 고딕" panose="020B0503020000020004" pitchFamily="50" charset="-127"/>
                <a:ea typeface="맑은 고딕" panose="020B0503020000020004" pitchFamily="50" charset="-127"/>
              </a:rPr>
              <a:t> 조절</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255798AD-EED1-9B47-B3D2-892C833F12BD}"/>
              </a:ext>
            </a:extLst>
          </p:cNvPr>
          <p:cNvSpPr txBox="1"/>
          <p:nvPr/>
        </p:nvSpPr>
        <p:spPr>
          <a:xfrm>
            <a:off x="3354718" y="11266357"/>
            <a:ext cx="16541420" cy="2062103"/>
          </a:xfrm>
          <a:prstGeom prst="rect">
            <a:avLst/>
          </a:prstGeom>
          <a:noFill/>
        </p:spPr>
        <p:txBody>
          <a:bodyPr wrap="square" rtlCol="0">
            <a:spAutoFit/>
          </a:bodyPr>
          <a:lstStyle/>
          <a:p>
            <a:r>
              <a:rPr kumimoji="1" lang="ko-KR" altLang="en-US" sz="3200" dirty="0">
                <a:latin typeface="Spoqa Han Sans Neo" panose="020B0500000000000000" pitchFamily="34" charset="-128"/>
                <a:ea typeface="Spoqa Han Sans Neo" panose="020B0500000000000000" pitchFamily="34" charset="-128"/>
              </a:rPr>
              <a:t>간단한 모델 </a:t>
            </a:r>
            <a:r>
              <a:rPr kumimoji="1" lang="en-US" altLang="ko-KR" sz="3200" dirty="0">
                <a:latin typeface="Spoqa Han Sans Neo" panose="020B0500000000000000" pitchFamily="34" charset="-128"/>
                <a:ea typeface="Spoqa Han Sans Neo" panose="020B0500000000000000" pitchFamily="34" charset="-128"/>
              </a:rPr>
              <a:t>(capacity</a:t>
            </a:r>
            <a:r>
              <a:rPr kumimoji="1" lang="ko-KR" altLang="en-US" sz="3200" dirty="0">
                <a:latin typeface="Spoqa Han Sans Neo" panose="020B0500000000000000" pitchFamily="34" charset="-128"/>
                <a:ea typeface="Spoqa Han Sans Neo" panose="020B0500000000000000" pitchFamily="34" charset="-128"/>
              </a:rPr>
              <a:t>가 낮은 모델</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일수록 일반화</a:t>
            </a:r>
            <a:r>
              <a:rPr kumimoji="1" lang="en-US" altLang="ko-KR" sz="3200" dirty="0">
                <a:latin typeface="Spoqa Han Sans Neo" panose="020B0500000000000000" pitchFamily="34" charset="-128"/>
                <a:ea typeface="Spoqa Han Sans Neo" panose="020B0500000000000000" pitchFamily="34" charset="-128"/>
              </a:rPr>
              <a:t>(generalize)</a:t>
            </a:r>
            <a:r>
              <a:rPr kumimoji="1" lang="ko-KR" altLang="en-US" sz="3200" dirty="0">
                <a:latin typeface="Spoqa Han Sans Neo" panose="020B0500000000000000" pitchFamily="34" charset="-128"/>
                <a:ea typeface="Spoqa Han Sans Neo" panose="020B0500000000000000" pitchFamily="34" charset="-128"/>
              </a:rPr>
              <a:t>가 잘되지만</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endParaRPr kumimoji="1" lang="en-US" altLang="ko-KR" sz="3200" dirty="0">
              <a:latin typeface="Spoqa Han Sans Neo" panose="020B0500000000000000" pitchFamily="34" charset="-128"/>
              <a:ea typeface="Spoqa Han Sans Neo" panose="020B0500000000000000" pitchFamily="34" charset="-128"/>
            </a:endParaRPr>
          </a:p>
          <a:p>
            <a:r>
              <a:rPr kumimoji="1" lang="ko-KR" altLang="en-US" sz="3200" dirty="0">
                <a:latin typeface="Spoqa Han Sans Neo" panose="020B0500000000000000" pitchFamily="34" charset="-128"/>
                <a:ea typeface="Spoqa Han Sans Neo" panose="020B0500000000000000" pitchFamily="34" charset="-128"/>
              </a:rPr>
              <a:t>보다 나은 성능을 위해 적합한 복잡성을 가진 모델을 골라야 한다 </a:t>
            </a:r>
            <a:r>
              <a:rPr kumimoji="1" lang="en-US" altLang="ko-KR" sz="3200" dirty="0">
                <a:latin typeface="Spoqa Han Sans Neo" panose="020B0500000000000000" pitchFamily="34" charset="-128"/>
                <a:ea typeface="Spoqa Han Sans Neo" panose="020B0500000000000000" pitchFamily="34" charset="-128"/>
              </a:rPr>
              <a:t>!</a:t>
            </a:r>
          </a:p>
          <a:p>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전형적으로 모델 복잡성이 커지면 커질수록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train error</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는 한계까지 계속 내려간다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a:t>
            </a:r>
            <a:endParaRPr kumimoji="1" lang="en-US" altLang="ko-KR" sz="3200" dirty="0">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1B0A7020-42AA-2E48-96B4-EA8DA981CB8F}"/>
              </a:ext>
            </a:extLst>
          </p:cNvPr>
          <p:cNvPicPr>
            <a:picLocks noChangeAspect="1"/>
          </p:cNvPicPr>
          <p:nvPr/>
        </p:nvPicPr>
        <p:blipFill>
          <a:blip r:embed="rId3"/>
          <a:stretch>
            <a:fillRect/>
          </a:stretch>
        </p:blipFill>
        <p:spPr>
          <a:xfrm>
            <a:off x="4486275" y="4451722"/>
            <a:ext cx="12838668" cy="6555273"/>
          </a:xfrm>
          <a:prstGeom prst="rect">
            <a:avLst/>
          </a:prstGeom>
        </p:spPr>
      </p:pic>
      <p:sp>
        <p:nvSpPr>
          <p:cNvPr id="12" name="직사각형 11">
            <a:extLst>
              <a:ext uri="{FF2B5EF4-FFF2-40B4-BE49-F238E27FC236}">
                <a16:creationId xmlns:a16="http://schemas.microsoft.com/office/drawing/2014/main" id="{4D857D63-5567-AB47-91D4-13144ED06EA1}"/>
              </a:ext>
            </a:extLst>
          </p:cNvPr>
          <p:cNvSpPr/>
          <p:nvPr/>
        </p:nvSpPr>
        <p:spPr>
          <a:xfrm>
            <a:off x="7041374" y="10650805"/>
            <a:ext cx="9003875"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a:t>
            </a:r>
            <a:r>
              <a:rPr lang="en" altLang="ko-Kore-KR" dirty="0" err="1">
                <a:solidFill>
                  <a:srgbClr val="222222"/>
                </a:solidFill>
                <a:latin typeface="Arial" panose="020B0604020202020204" pitchFamily="34" charset="0"/>
              </a:rPr>
              <a:t>Yoshua</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Bengio</a:t>
            </a:r>
            <a:r>
              <a:rPr lang="en" altLang="ko-Kore-KR" dirty="0">
                <a:solidFill>
                  <a:srgbClr val="222222"/>
                </a:solidFill>
                <a:latin typeface="Arial" panose="020B0604020202020204" pitchFamily="34" charset="0"/>
              </a:rPr>
              <a:t>, and Aaron Courville.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MIT press, 2016.</a:t>
            </a:r>
            <a:endParaRPr lang="ko-Kore-KR" altLang="en-US" dirty="0"/>
          </a:p>
        </p:txBody>
      </p:sp>
    </p:spTree>
    <p:extLst>
      <p:ext uri="{BB962C8B-B14F-4D97-AF65-F5344CB8AC3E}">
        <p14:creationId xmlns:p14="http://schemas.microsoft.com/office/powerpoint/2010/main" val="3994470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7475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맑은 고딕" panose="020B0503020000020004" pitchFamily="50" charset="-127"/>
                <a:ea typeface="맑은 고딕" panose="020B0503020000020004" pitchFamily="50" charset="-127"/>
              </a:rPr>
              <a:t>Theory Session: </a:t>
            </a:r>
            <a:r>
              <a:rPr lang="en-US" b="1" dirty="0" err="1">
                <a:solidFill>
                  <a:schemeClr val="bg1"/>
                </a:solidFill>
                <a:latin typeface="맑은 고딕" panose="020B0503020000020004" pitchFamily="50" charset="-127"/>
                <a:ea typeface="맑은 고딕" panose="020B0503020000020004" pitchFamily="50" charset="-127"/>
              </a:rPr>
              <a:t>딥러닝을</a:t>
            </a:r>
            <a:r>
              <a:rPr lang="en-US" b="1" dirty="0">
                <a:solidFill>
                  <a:schemeClr val="bg1"/>
                </a:solidFill>
                <a:latin typeface="맑은 고딕" panose="020B0503020000020004" pitchFamily="50" charset="-127"/>
                <a:ea typeface="맑은 고딕" panose="020B0503020000020004" pitchFamily="50" charset="-127"/>
              </a:rPr>
              <a:t> </a:t>
            </a:r>
            <a:r>
              <a:rPr lang="en-US" b="1" dirty="0" err="1">
                <a:solidFill>
                  <a:schemeClr val="bg1"/>
                </a:solidFill>
                <a:latin typeface="맑은 고딕" panose="020B0503020000020004" pitchFamily="50" charset="-127"/>
                <a:ea typeface="맑은 고딕" panose="020B0503020000020004" pitchFamily="50" charset="-127"/>
              </a:rPr>
              <a:t>위한</a:t>
            </a:r>
            <a:r>
              <a:rPr lang="en-US" b="1" dirty="0">
                <a:solidFill>
                  <a:schemeClr val="bg1"/>
                </a:solidFill>
                <a:latin typeface="맑은 고딕" panose="020B0503020000020004" pitchFamily="50" charset="-127"/>
                <a:ea typeface="맑은 고딕" panose="020B0503020000020004" pitchFamily="50" charset="-127"/>
              </a:rPr>
              <a:t> ML </a:t>
            </a:r>
            <a:r>
              <a:rPr lang="en-US" b="1" dirty="0" err="1">
                <a:solidFill>
                  <a:schemeClr val="bg1"/>
                </a:solidFill>
                <a:latin typeface="맑은 고딕" panose="020B0503020000020004" pitchFamily="50" charset="-127"/>
                <a:ea typeface="맑은 고딕" panose="020B0503020000020004" pitchFamily="50" charset="-127"/>
              </a:rPr>
              <a:t>기초</a:t>
            </a:r>
            <a:endParaRPr b="1" dirty="0">
              <a:solidFill>
                <a:schemeClr val="bg1"/>
              </a:solidFill>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b="1" dirty="0">
              <a:solidFill>
                <a:schemeClr val="bg1"/>
              </a:solidFill>
              <a:latin typeface="맑은 고딕" panose="020B0503020000020004" pitchFamily="50" charset="-127"/>
              <a:ea typeface="맑은 고딕" panose="020B0503020000020004" pitchFamily="50" charset="-127"/>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latin typeface="맑은 고딕" panose="020B0503020000020004" pitchFamily="50" charset="-127"/>
                <a:ea typeface="맑은 고딕" panose="020B0503020000020004" pitchFamily="50" charset="-127"/>
              </a:rPr>
              <a:t>2.</a:t>
            </a:r>
            <a:r>
              <a:rPr lang="en" altLang="ko-Kore-KR" dirty="0">
                <a:solidFill>
                  <a:schemeClr val="bg1"/>
                </a:solidFill>
                <a:latin typeface="맑은 고딕" panose="020B0503020000020004" pitchFamily="50" charset="-127"/>
                <a:ea typeface="맑은 고딕" panose="020B0503020000020004" pitchFamily="50" charset="-127"/>
              </a:rPr>
              <a:t> </a:t>
            </a:r>
            <a:r>
              <a:rPr lang="ko-Kore-KR" altLang="en-US" dirty="0">
                <a:solidFill>
                  <a:schemeClr val="bg1"/>
                </a:solidFill>
                <a:latin typeface="맑은 고딕" panose="020B0503020000020004" pitchFamily="50" charset="-127"/>
                <a:ea typeface="맑은 고딕" panose="020B0503020000020004" pitchFamily="50" charset="-127"/>
              </a:rPr>
              <a:t>편향 분산 트레이드 오프 </a:t>
            </a:r>
            <a:r>
              <a:rPr lang="en-US" altLang="ko-Kore-KR" dirty="0">
                <a:solidFill>
                  <a:schemeClr val="bg1"/>
                </a:solidFill>
                <a:latin typeface="맑은 고딕" panose="020B0503020000020004" pitchFamily="50" charset="-127"/>
                <a:ea typeface="맑은 고딕" panose="020B0503020000020004" pitchFamily="50" charset="-127"/>
              </a:rPr>
              <a:t>(bias variance trade-off)</a:t>
            </a:r>
            <a:r>
              <a:rPr lang="ko-Kore-KR" altLang="en-US" dirty="0">
                <a:solidFill>
                  <a:schemeClr val="bg1"/>
                </a:solidFill>
                <a:latin typeface="맑은 고딕" panose="020B0503020000020004" pitchFamily="50" charset="-127"/>
                <a:ea typeface="맑은 고딕" panose="020B0503020000020004" pitchFamily="50" charset="-127"/>
              </a:rPr>
              <a:t> </a:t>
            </a:r>
            <a:endParaRPr lang="en" altLang="ko-Kore-KR" dirty="0">
              <a:solidFill>
                <a:schemeClr val="bg1"/>
              </a:solidFill>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46</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801767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추정</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값 </a:t>
            </a:r>
            <a:r>
              <a:rPr lang="en-US" altLang="ko-KR" dirty="0">
                <a:latin typeface="맑은 고딕" panose="020B0503020000020004" pitchFamily="50" charset="-127"/>
                <a:ea typeface="맑은 고딕" panose="020B0503020000020004" pitchFamily="50" charset="-127"/>
              </a:rPr>
              <a:t>(estimator),</a:t>
            </a:r>
            <a:r>
              <a:rPr lang="ko-KR" altLang="en-US" dirty="0">
                <a:latin typeface="맑은 고딕" panose="020B0503020000020004" pitchFamily="50" charset="-127"/>
                <a:ea typeface="맑은 고딕" panose="020B0503020000020004" pitchFamily="50" charset="-127"/>
              </a:rPr>
              <a:t> 편향 </a:t>
            </a:r>
            <a:r>
              <a:rPr lang="en-US" altLang="ko-KR" dirty="0">
                <a:latin typeface="맑은 고딕" panose="020B0503020000020004" pitchFamily="50" charset="-127"/>
                <a:ea typeface="맑은 고딕" panose="020B0503020000020004" pitchFamily="50" charset="-127"/>
              </a:rPr>
              <a:t>(bias), </a:t>
            </a:r>
            <a:r>
              <a:rPr lang="ko-KR" altLang="en-US" dirty="0">
                <a:latin typeface="맑은 고딕" panose="020B0503020000020004" pitchFamily="50" charset="-127"/>
                <a:ea typeface="맑은 고딕" panose="020B0503020000020004" pitchFamily="50" charset="-127"/>
              </a:rPr>
              <a:t>분산 </a:t>
            </a:r>
            <a:r>
              <a:rPr lang="en-US" altLang="ko-KR" dirty="0">
                <a:latin typeface="맑은 고딕" panose="020B0503020000020004" pitchFamily="50" charset="-127"/>
                <a:ea typeface="맑은 고딕" panose="020B0503020000020004" pitchFamily="50" charset="-127"/>
              </a:rPr>
              <a:t>(variance)</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47</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617640"/>
                <a:ext cx="17498020" cy="891808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점 추정</a:t>
                </a:r>
                <a:r>
                  <a:rPr lang="en-US" altLang="ko-KR" sz="4800" b="1" dirty="0">
                    <a:latin typeface="맑은 고딕" panose="020B0503020000020004" pitchFamily="50" charset="-127"/>
                    <a:ea typeface="맑은 고딕" panose="020B0503020000020004" pitchFamily="50" charset="-127"/>
                  </a:rPr>
                  <a:t> (point estimator)</a:t>
                </a:r>
              </a:p>
              <a:p>
                <a:pPr lvl="2"/>
                <a:r>
                  <a:rPr lang="en-US" altLang="ko-KR" sz="3200" dirty="0">
                    <a:latin typeface="Cambria Math" panose="02040503050406030204" pitchFamily="18" charset="0"/>
                    <a:ea typeface="Spoqa Han Sans Neo" panose="020B0500000000000000" pitchFamily="34" charset="-128"/>
                  </a:rPr>
                  <a:t>- </a:t>
                </a:r>
                <a:r>
                  <a:rPr lang="ko-KR" altLang="en-US" sz="3200" dirty="0">
                    <a:latin typeface="Cambria Math" panose="02040503050406030204" pitchFamily="18" charset="0"/>
                    <a:ea typeface="Spoqa Han Sans Neo" panose="020B0500000000000000" pitchFamily="34" charset="-128"/>
                  </a:rPr>
                  <a:t>정의</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 표본으로부터 </a:t>
                </a:r>
                <a:r>
                  <a:rPr lang="ko-KR" altLang="en-US" sz="3200" dirty="0" err="1">
                    <a:latin typeface="Cambria Math" panose="02040503050406030204" pitchFamily="18" charset="0"/>
                    <a:ea typeface="Spoqa Han Sans Neo" panose="020B0500000000000000" pitchFamily="34" charset="-128"/>
                  </a:rPr>
                  <a:t>모수의</a:t>
                </a:r>
                <a:r>
                  <a:rPr lang="ko-KR" altLang="en-US" sz="3200" dirty="0">
                    <a:latin typeface="Cambria Math" panose="02040503050406030204" pitchFamily="18" charset="0"/>
                    <a:ea typeface="Spoqa Han Sans Neo" panose="020B0500000000000000" pitchFamily="34" charset="-128"/>
                  </a:rPr>
                  <a:t> 값에 </a:t>
                </a:r>
                <a:r>
                  <a:rPr lang="ko-KR" altLang="en-US" sz="3200" dirty="0" err="1">
                    <a:latin typeface="Cambria Math" panose="02040503050406030204" pitchFamily="18" charset="0"/>
                    <a:ea typeface="Spoqa Han Sans Neo" panose="020B0500000000000000" pitchFamily="34" charset="-128"/>
                  </a:rPr>
                  <a:t>가까우리라</a:t>
                </a:r>
                <a:r>
                  <a:rPr lang="ko-KR" altLang="en-US" sz="3200" dirty="0">
                    <a:latin typeface="Cambria Math" panose="02040503050406030204" pitchFamily="18" charset="0"/>
                    <a:ea typeface="Spoqa Han Sans Neo" panose="020B0500000000000000" pitchFamily="34" charset="-128"/>
                  </a:rPr>
                  <a:t> 예상되는 하나의 값을 제시하는 어떤 함수 </a:t>
                </a:r>
                <a:r>
                  <a:rPr lang="en-US" altLang="ko-KR" sz="3200" dirty="0">
                    <a:latin typeface="Cambria Math" panose="02040503050406030204" pitchFamily="18" charset="0"/>
                    <a:ea typeface="Spoqa Han Sans Neo" panose="020B0500000000000000" pitchFamily="34" charset="-128"/>
                  </a:rPr>
                  <a:t>!</a:t>
                </a:r>
              </a:p>
              <a:p>
                <a:pPr lvl="2"/>
                <a:r>
                  <a:rPr lang="en-US" altLang="ko-KR" sz="3200" dirty="0">
                    <a:latin typeface="Cambria Math" panose="02040503050406030204" pitchFamily="18" charset="0"/>
                    <a:ea typeface="Spoqa Han Sans Neo" panose="020B0500000000000000" pitchFamily="34" charset="-128"/>
                    <a:sym typeface="Wingdings" pitchFamily="2" charset="2"/>
                  </a:rPr>
                  <a:t></a:t>
                </a:r>
                <a:r>
                  <a:rPr lang="ko-KR" altLang="en-US" sz="3200" dirty="0">
                    <a:latin typeface="Cambria Math" panose="02040503050406030204" pitchFamily="18" charset="0"/>
                    <a:ea typeface="Spoqa Han Sans Neo" panose="020B0500000000000000" pitchFamily="34" charset="-128"/>
                    <a:sym typeface="Wingdings" pitchFamily="2" charset="2"/>
                  </a:rPr>
                  <a:t> </a:t>
                </a:r>
                <a:r>
                  <a:rPr lang="en-US" altLang="ko-KR" sz="3200" dirty="0">
                    <a:latin typeface="Cambria Math" panose="02040503050406030204" pitchFamily="18" charset="0"/>
                    <a:ea typeface="Spoqa Han Sans Neo" panose="020B0500000000000000" pitchFamily="34" charset="-128"/>
                    <a:sym typeface="Wingdings" pitchFamily="2" charset="2"/>
                  </a:rPr>
                  <a:t>i.e. </a:t>
                </a:r>
                <a:r>
                  <a:rPr lang="ko-KR" altLang="en-US" sz="3200" dirty="0">
                    <a:latin typeface="Cambria Math" panose="02040503050406030204" pitchFamily="18" charset="0"/>
                    <a:ea typeface="Spoqa Han Sans Neo" panose="020B0500000000000000" pitchFamily="34" charset="-128"/>
                  </a:rPr>
                  <a:t>평균</a:t>
                </a:r>
                <a:endParaRPr lang="en-US" altLang="ko-KR" sz="3200" dirty="0">
                  <a:latin typeface="Cambria Math" panose="02040503050406030204" pitchFamily="18" charset="0"/>
                  <a:ea typeface="Spoqa Han Sans Neo" panose="020B0500000000000000" pitchFamily="34" charset="-128"/>
                </a:endParaRPr>
              </a:p>
              <a:p>
                <a:endParaRPr lang="en-US" altLang="ko-KR" sz="3200" dirty="0">
                  <a:latin typeface="Cambria Math" panose="02040503050406030204" pitchFamily="18" charset="0"/>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
                        <m:sSubPr>
                          <m:ctrlPr>
                            <a:rPr lang="en-US" altLang="ko-KR" sz="3200" i="1" dirty="0">
                              <a:latin typeface="Cambria Math" panose="02040503050406030204" pitchFamily="18" charset="0"/>
                              <a:ea typeface="Spoqa Han Sans Neo Bold" panose="020B0500000000000000" pitchFamily="34" charset="-128"/>
                            </a:rPr>
                          </m:ctrlPr>
                        </m:sSubPr>
                        <m:e>
                          <m:acc>
                            <m:accPr>
                              <m:chr m:val="̂"/>
                              <m:ctrlPr>
                                <a:rPr lang="en-US" altLang="ko-Kore-KR" sz="3200" i="1">
                                  <a:latin typeface="Cambria Math" panose="02040503050406030204" pitchFamily="18" charset="0"/>
                                  <a:ea typeface="Spoqa Han Sans Neo Bold" panose="020B0500000000000000" pitchFamily="34" charset="-128"/>
                                </a:rPr>
                              </m:ctrlPr>
                            </m:accPr>
                            <m:e>
                              <m:r>
                                <a:rPr lang="en-US" altLang="ko-Kore-KR" sz="3200" i="1">
                                  <a:latin typeface="Cambria Math" panose="02040503050406030204" pitchFamily="18" charset="0"/>
                                  <a:ea typeface="Spoqa Han Sans Neo Bold" panose="020B0500000000000000" pitchFamily="34" charset="-128"/>
                                </a:rPr>
                                <m:t>𝜃</m:t>
                              </m:r>
                            </m:e>
                          </m:acc>
                        </m:e>
                        <m:sub>
                          <m:r>
                            <a:rPr lang="en-US" altLang="ko-KR" sz="3200" i="1" dirty="0">
                              <a:latin typeface="Cambria Math" panose="02040503050406030204" pitchFamily="18" charset="0"/>
                              <a:ea typeface="Spoqa Han Sans Neo Bold" panose="020B0500000000000000" pitchFamily="34" charset="-128"/>
                            </a:rPr>
                            <m:t>𝑛</m:t>
                          </m:r>
                        </m:sub>
                      </m:sSub>
                      <m:r>
                        <a:rPr lang="en-US" altLang="ko-KR" sz="3200" dirty="0">
                          <a:latin typeface="Cambria Math" panose="02040503050406030204" pitchFamily="18" charset="0"/>
                          <a:ea typeface="Spoqa Han Sans Neo" panose="020B0500000000000000" pitchFamily="34" charset="-128"/>
                        </a:rPr>
                        <m:t>=</m:t>
                      </m:r>
                      <m:r>
                        <m:rPr>
                          <m:sty m:val="p"/>
                        </m:rPr>
                        <a:rPr lang="en-US" altLang="ko-KR" sz="3200" dirty="0">
                          <a:latin typeface="Cambria Math" panose="02040503050406030204" pitchFamily="18" charset="0"/>
                          <a:ea typeface="Spoqa Han Sans Neo" panose="020B0500000000000000" pitchFamily="34" charset="-128"/>
                        </a:rPr>
                        <m:t>f</m:t>
                      </m:r>
                      <m:d>
                        <m:dPr>
                          <m:ctrlPr>
                            <a:rPr lang="en-US" altLang="ko-KR" sz="3200" i="1" dirty="0">
                              <a:latin typeface="Cambria Math" panose="02040503050406030204" pitchFamily="18" charset="0"/>
                              <a:ea typeface="Spoqa Han Sans Neo Bold" panose="020B0500000000000000" pitchFamily="34" charset="-128"/>
                            </a:rPr>
                          </m:ctrlPr>
                        </m:dPr>
                        <m:e>
                          <m:sSub>
                            <m:sSubPr>
                              <m:ctrlPr>
                                <a:rPr lang="en-US" altLang="ko-KR" sz="3200" i="1" dirty="0">
                                  <a:latin typeface="Cambria Math" panose="02040503050406030204" pitchFamily="18" charset="0"/>
                                  <a:ea typeface="Spoqa Han Sans Neo Bold" panose="020B0500000000000000" pitchFamily="34" charset="-128"/>
                                </a:rPr>
                              </m:ctrlPr>
                            </m:sSubPr>
                            <m:e>
                              <m:r>
                                <m:rPr>
                                  <m:sty m:val="p"/>
                                </m:rPr>
                                <a:rPr lang="en-US" altLang="ko-KR" sz="3200" dirty="0">
                                  <a:latin typeface="Cambria Math" panose="02040503050406030204" pitchFamily="18" charset="0"/>
                                  <a:ea typeface="Spoqa Han Sans Neo" panose="020B0500000000000000" pitchFamily="34" charset="-128"/>
                                </a:rPr>
                                <m:t>x</m:t>
                              </m:r>
                            </m:e>
                            <m:sub>
                              <m:r>
                                <a:rPr lang="en-US" altLang="ko-KR" sz="3200" dirty="0">
                                  <a:latin typeface="Cambria Math" panose="02040503050406030204" pitchFamily="18" charset="0"/>
                                  <a:ea typeface="Spoqa Han Sans Neo" panose="020B0500000000000000" pitchFamily="34" charset="-128"/>
                                </a:rPr>
                                <m:t>1</m:t>
                              </m:r>
                            </m:sub>
                          </m:sSub>
                          <m:r>
                            <a:rPr lang="en-US" altLang="ko-KR" sz="3200" dirty="0">
                              <a:latin typeface="Cambria Math" panose="02040503050406030204" pitchFamily="18" charset="0"/>
                              <a:ea typeface="Spoqa Han Sans Neo" panose="020B0500000000000000" pitchFamily="34" charset="-128"/>
                            </a:rPr>
                            <m:t>, …</m:t>
                          </m:r>
                          <m:sSub>
                            <m:sSubPr>
                              <m:ctrlPr>
                                <a:rPr lang="en-US" altLang="ko-KR" sz="3200" i="1" dirty="0">
                                  <a:latin typeface="Cambria Math" panose="02040503050406030204" pitchFamily="18" charset="0"/>
                                  <a:ea typeface="Spoqa Han Sans Neo Bold" panose="020B0500000000000000" pitchFamily="34" charset="-128"/>
                                </a:rPr>
                              </m:ctrlPr>
                            </m:sSubPr>
                            <m:e>
                              <m:r>
                                <m:rPr>
                                  <m:sty m:val="p"/>
                                </m:rPr>
                                <a:rPr lang="en-US" altLang="ko-KR" sz="3200" dirty="0">
                                  <a:latin typeface="Cambria Math" panose="02040503050406030204" pitchFamily="18" charset="0"/>
                                  <a:ea typeface="Spoqa Han Sans Neo" panose="020B0500000000000000" pitchFamily="34" charset="-128"/>
                                </a:rPr>
                                <m:t>x</m:t>
                              </m:r>
                            </m:e>
                            <m:sub>
                              <m:r>
                                <m:rPr>
                                  <m:sty m:val="p"/>
                                </m:rPr>
                                <a:rPr lang="en-US" altLang="ko-KR" sz="3200" dirty="0">
                                  <a:latin typeface="Cambria Math" panose="02040503050406030204" pitchFamily="18" charset="0"/>
                                  <a:ea typeface="Spoqa Han Sans Neo" panose="020B0500000000000000" pitchFamily="34" charset="-128"/>
                                </a:rPr>
                                <m:t>n</m:t>
                              </m:r>
                            </m:sub>
                          </m:sSub>
                        </m:e>
                      </m:d>
                      <m:r>
                        <a:rPr lang="en-US" altLang="ko-KR" sz="3200" dirty="0">
                          <a:latin typeface="Cambria Math" panose="02040503050406030204" pitchFamily="18" charset="0"/>
                          <a:ea typeface="Spoqa Han Sans Neo" panose="020B0500000000000000" pitchFamily="34" charset="-128"/>
                        </a:rPr>
                        <m:t>,</m:t>
                      </m:r>
                      <m:r>
                        <a:rPr lang="ko-KR" altLang="en-US" sz="3200" dirty="0">
                          <a:latin typeface="Cambria Math" panose="02040503050406030204" pitchFamily="18" charset="0"/>
                          <a:ea typeface="Spoqa Han Sans Neo" panose="020B0500000000000000" pitchFamily="34" charset="-128"/>
                        </a:rPr>
                        <m:t> </m:t>
                      </m:r>
                      <m:r>
                        <m:rPr>
                          <m:sty m:val="p"/>
                        </m:rPr>
                        <a:rPr lang="en-US" altLang="ko-KR" sz="3200" dirty="0">
                          <a:latin typeface="Cambria Math" panose="02040503050406030204" pitchFamily="18" charset="0"/>
                          <a:ea typeface="Spoqa Han Sans Neo Bold" panose="020B0500000000000000" pitchFamily="34" charset="-128"/>
                        </a:rPr>
                        <m:t>where</m:t>
                      </m:r>
                      <m:r>
                        <a:rPr lang="en-US" altLang="ko-KR" sz="3200" dirty="0">
                          <a:latin typeface="Cambria Math" panose="02040503050406030204" pitchFamily="18" charset="0"/>
                          <a:ea typeface="Spoqa Han Sans Neo Bold" panose="020B0500000000000000" pitchFamily="34" charset="-128"/>
                        </a:rPr>
                        <m:t> </m:t>
                      </m:r>
                      <m:sSub>
                        <m:sSubPr>
                          <m:ctrlPr>
                            <a:rPr lang="en-US" altLang="ko-KR" sz="3200" i="1" dirty="0">
                              <a:latin typeface="Cambria Math" panose="02040503050406030204" pitchFamily="18" charset="0"/>
                              <a:ea typeface="Spoqa Han Sans Neo Bold" panose="020B0500000000000000" pitchFamily="34" charset="-128"/>
                            </a:rPr>
                          </m:ctrlPr>
                        </m:sSubPr>
                        <m:e>
                          <m:r>
                            <m:rPr>
                              <m:sty m:val="p"/>
                            </m:rPr>
                            <a:rPr lang="en-US" altLang="ko-KR" sz="3200" dirty="0">
                              <a:latin typeface="Cambria Math" panose="02040503050406030204" pitchFamily="18" charset="0"/>
                              <a:ea typeface="Spoqa Han Sans Neo" panose="020B0500000000000000" pitchFamily="34" charset="-128"/>
                            </a:rPr>
                            <m:t>x</m:t>
                          </m:r>
                        </m:e>
                        <m:sub>
                          <m:r>
                            <m:rPr>
                              <m:sty m:val="p"/>
                            </m:rPr>
                            <a:rPr lang="en-US" altLang="ko-KR" sz="3200" dirty="0">
                              <a:latin typeface="Cambria Math" panose="02040503050406030204" pitchFamily="18" charset="0"/>
                              <a:ea typeface="Spoqa Han Sans Neo" panose="020B0500000000000000" pitchFamily="34" charset="-128"/>
                            </a:rPr>
                            <m:t>i</m:t>
                          </m:r>
                        </m:sub>
                      </m:sSub>
                      <m:r>
                        <a:rPr lang="en-US" altLang="ko-KR" sz="3200" i="1" dirty="0">
                          <a:latin typeface="Cambria Math" panose="02040503050406030204" pitchFamily="18" charset="0"/>
                          <a:ea typeface="Spoqa Han Sans Neo Bold" panose="020B0500000000000000" pitchFamily="34" charset="-128"/>
                        </a:rPr>
                        <m:t>∈</m:t>
                      </m:r>
                      <m:r>
                        <a:rPr lang="en-US" altLang="ko-KR" sz="3200" i="1" dirty="0">
                          <a:latin typeface="Cambria Math" panose="02040503050406030204" pitchFamily="18" charset="0"/>
                          <a:ea typeface="Spoqa Han Sans Neo Bold" panose="020B0500000000000000" pitchFamily="34" charset="-128"/>
                        </a:rPr>
                        <m:t>𝜃</m:t>
                      </m:r>
                      <m:r>
                        <a:rPr lang="en-US" altLang="ko-KR" sz="3200" i="1" dirty="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𝑖</m:t>
                      </m:r>
                      <m:r>
                        <a:rPr lang="en-US" altLang="ko-KR" sz="3200" i="1" dirty="0">
                          <a:latin typeface="Cambria Math" panose="02040503050406030204" pitchFamily="18" charset="0"/>
                          <a:ea typeface="Spoqa Han Sans Neo Bold" panose="020B0500000000000000" pitchFamily="34" charset="-128"/>
                        </a:rPr>
                        <m:t>.</m:t>
                      </m:r>
                      <m:r>
                        <a:rPr lang="en-US" altLang="ko-KR" sz="3200" i="1" dirty="0">
                          <a:latin typeface="Cambria Math" panose="02040503050406030204" pitchFamily="18" charset="0"/>
                          <a:ea typeface="Spoqa Han Sans Neo Bold" panose="020B0500000000000000" pitchFamily="34" charset="-128"/>
                        </a:rPr>
                        <m:t>𝑖</m:t>
                      </m:r>
                      <m:r>
                        <a:rPr lang="en-US" altLang="ko-KR" sz="3200" i="1" dirty="0">
                          <a:latin typeface="Cambria Math" panose="02040503050406030204" pitchFamily="18" charset="0"/>
                          <a:ea typeface="Spoqa Han Sans Neo Bold" panose="020B0500000000000000" pitchFamily="34" charset="-128"/>
                        </a:rPr>
                        <m:t>.</m:t>
                      </m:r>
                      <m:r>
                        <a:rPr lang="en-US" altLang="ko-KR" sz="3200" i="1" dirty="0">
                          <a:latin typeface="Cambria Math" panose="02040503050406030204" pitchFamily="18" charset="0"/>
                          <a:ea typeface="Spoqa Han Sans Neo Bold" panose="020B0500000000000000" pitchFamily="34" charset="-128"/>
                        </a:rPr>
                        <m:t>𝑑</m:t>
                      </m:r>
                      <m:r>
                        <a:rPr lang="en-US" altLang="ko-KR" sz="3200" i="1" dirty="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𝑖𝑛𝑑𝑒𝑝𝑒𝑛𝑑𝑒𝑛𝑡𝑙𝑦</m:t>
                      </m:r>
                      <m:r>
                        <a:rPr lang="en-US" altLang="ko-KR" sz="3200" i="1" dirty="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𝑖𝑑𝑒𝑛𝑡𝑖𝑐𝑎𝑙𝑙𝑦</m:t>
                      </m:r>
                      <m:r>
                        <a:rPr lang="en-US" altLang="ko-KR" sz="3200" i="1" dirty="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𝑑𝑖𝑠𝑡𝑟𝑖𝑏𝑢𝑡𝑒𝑑</m:t>
                      </m:r>
                      <m:r>
                        <a:rPr lang="en-US" altLang="ko-KR" sz="3200" i="1" dirty="0">
                          <a:latin typeface="Cambria Math" panose="02040503050406030204" pitchFamily="18" charset="0"/>
                          <a:ea typeface="Spoqa Han Sans Neo Bold" panose="020B0500000000000000" pitchFamily="34" charset="-128"/>
                        </a:rPr>
                        <m:t>)</m:t>
                      </m:r>
                    </m:oMath>
                  </m:oMathPara>
                </a14:m>
                <a:endParaRPr lang="ko-Kore-KR" altLang="en-US" sz="32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4800" b="1" dirty="0">
                  <a:latin typeface="맑은 고딕" panose="020B0503020000020004" pitchFamily="50" charset="-127"/>
                  <a:ea typeface="맑은 고딕" panose="020B0503020000020004" pitchFamily="50" charset="-127"/>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latin typeface="맑은 고딕" panose="020B0503020000020004" pitchFamily="50" charset="-127"/>
                    <a:ea typeface="맑은 고딕" panose="020B0503020000020004" pitchFamily="50" charset="-127"/>
                  </a:rPr>
                  <a:t>함수 추정</a:t>
                </a:r>
                <a:r>
                  <a:rPr lang="en-US" altLang="ko-KR" sz="4800" b="1" dirty="0">
                    <a:latin typeface="맑은 고딕" panose="020B0503020000020004" pitchFamily="50" charset="-127"/>
                    <a:ea typeface="맑은 고딕" panose="020B0503020000020004" pitchFamily="50" charset="-127"/>
                  </a:rPr>
                  <a:t> (function estimator)</a:t>
                </a:r>
              </a:p>
              <a:p>
                <a:pPr marL="1371487" lvl="2" indent="-457200">
                  <a:buFontTx/>
                  <a:buChar char="-"/>
                </a:pPr>
                <a:r>
                  <a:rPr lang="ko-KR" altLang="en-US" sz="3200" dirty="0">
                    <a:latin typeface="Cambria Math" panose="02040503050406030204" pitchFamily="18" charset="0"/>
                    <a:ea typeface="Spoqa Han Sans Neo" panose="020B0500000000000000" pitchFamily="34" charset="-128"/>
                  </a:rPr>
                  <a:t>인풋과 아웃풋</a:t>
                </a:r>
                <a:r>
                  <a:rPr lang="en-US" altLang="ko-KR" sz="3200" dirty="0">
                    <a:latin typeface="Cambria Math" panose="02040503050406030204" pitchFamily="18" charset="0"/>
                    <a:ea typeface="Spoqa Han Sans Neo" panose="020B0500000000000000" pitchFamily="34" charset="-128"/>
                  </a:rPr>
                  <a:t>(</a:t>
                </a:r>
                <a14:m>
                  <m:oMath xmlns:m="http://schemas.openxmlformats.org/officeDocument/2006/math">
                    <m:r>
                      <a:rPr lang="en-US" altLang="ko-KR" sz="3200" i="1" dirty="0">
                        <a:latin typeface="Cambria Math" panose="02040503050406030204" pitchFamily="18" charset="0"/>
                        <a:ea typeface="Spoqa Han Sans Neo Bold" panose="020B0500000000000000" pitchFamily="34" charset="-128"/>
                      </a:rPr>
                      <m:t>𝑥</m:t>
                    </m:r>
                    <m:r>
                      <a:rPr lang="en-US" altLang="ko-KR" sz="3200" i="1" dirty="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𝑦</m:t>
                    </m:r>
                  </m:oMath>
                </a14:m>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의 관계에 대해 추정하는 것이라면</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ko-KR" altLang="en-US" sz="3200" dirty="0">
                    <a:latin typeface="Spoqa Han Sans Neo" panose="020B0500000000000000" pitchFamily="34" charset="-128"/>
                    <a:ea typeface="Spoqa Han Sans Neo" panose="020B0500000000000000" pitchFamily="34" charset="-128"/>
                  </a:rPr>
                  <a:t>함수 추정</a:t>
                </a:r>
                <a:r>
                  <a:rPr lang="en-US" altLang="ko-KR" sz="3200" dirty="0">
                    <a:latin typeface="Spoqa Han Sans Neo" panose="020B0500000000000000" pitchFamily="34" charset="-128"/>
                    <a:ea typeface="Spoqa Han Sans Neo" panose="020B0500000000000000" pitchFamily="34" charset="-128"/>
                  </a:rPr>
                  <a:t>!</a:t>
                </a:r>
              </a:p>
              <a:p>
                <a:pPr lvl="2"/>
                <a:endParaRPr lang="en-US" altLang="ko-KR" sz="3200" dirty="0">
                  <a:latin typeface="Spoqa Han Sans Neo" panose="020B0500000000000000" pitchFamily="34" charset="-128"/>
                  <a:ea typeface="Spoqa Han Sans Neo" panose="020B0500000000000000" pitchFamily="34" charset="-128"/>
                </a:endParaRPr>
              </a:p>
              <a:p>
                <a:pPr lvl="2"/>
                <a:r>
                  <a:rPr lang="ko-KR" altLang="en-US" sz="3200" dirty="0">
                    <a:latin typeface="Spoqa Han Sans Neo" panose="020B0500000000000000" pitchFamily="34" charset="-128"/>
                    <a:ea typeface="Spoqa Han Sans Neo" panose="020B0500000000000000" pitchFamily="34" charset="-128"/>
                  </a:rPr>
                  <a:t>만약</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200" b="0" i="1" smtClean="0">
                        <a:latin typeface="Cambria Math" panose="02040503050406030204" pitchFamily="18" charset="0"/>
                        <a:ea typeface="Spoqa Han Sans Neo Bold" panose="020B0500000000000000" pitchFamily="34" charset="-128"/>
                      </a:rPr>
                      <m:t>𝑥</m:t>
                    </m:r>
                    <m:r>
                      <a:rPr lang="en-US" altLang="ko-KR" sz="3200" b="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𝑦</m:t>
                    </m:r>
                  </m:oMath>
                </a14:m>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정확히 투영하는 함수 </a:t>
                </a:r>
                <a14:m>
                  <m:oMath xmlns:m="http://schemas.openxmlformats.org/officeDocument/2006/math">
                    <m:r>
                      <a:rPr lang="en-US" altLang="ko-KR" sz="3200" i="1" dirty="0">
                        <a:latin typeface="Cambria Math" panose="02040503050406030204" pitchFamily="18" charset="0"/>
                        <a:ea typeface="Spoqa Han Sans Neo Bold" panose="020B0500000000000000" pitchFamily="34" charset="-128"/>
                      </a:rPr>
                      <m:t>𝑓</m:t>
                    </m:r>
                  </m:oMath>
                </a14:m>
                <a:r>
                  <a:rPr lang="ko-KR" altLang="en-US" sz="3200" dirty="0">
                    <a:latin typeface="맑은 고딕" panose="020B0503020000020004" pitchFamily="50" charset="-127"/>
                    <a:ea typeface="맑은 고딕" panose="020B0503020000020004" pitchFamily="50" charset="-127"/>
                  </a:rPr>
                  <a:t>가 있다면</a:t>
                </a:r>
                <a:r>
                  <a:rPr lang="en-US" altLang="ko-KR" sz="3200" dirty="0">
                    <a:latin typeface="맑은 고딕" panose="020B0503020000020004" pitchFamily="50" charset="-127"/>
                    <a:ea typeface="맑은 고딕" panose="020B0503020000020004" pitchFamily="50" charset="-127"/>
                  </a:rPr>
                  <a:t>,</a:t>
                </a:r>
                <a:r>
                  <a:rPr lang="ko-KR" altLang="en-US" sz="3200" dirty="0">
                    <a:latin typeface="맑은 고딕" panose="020B0503020000020004" pitchFamily="50" charset="-127"/>
                    <a:ea typeface="맑은 고딕" panose="020B0503020000020004" pitchFamily="50" charset="-127"/>
                  </a:rPr>
                  <a:t> 아래와 같을 것이고</a:t>
                </a:r>
                <a:r>
                  <a:rPr lang="en-US" altLang="ko-KR" sz="3200" dirty="0">
                    <a:latin typeface="맑은 고딕" panose="020B0503020000020004" pitchFamily="50" charset="-127"/>
                    <a:ea typeface="맑은 고딕" panose="020B0503020000020004" pitchFamily="50" charset="-127"/>
                  </a:rPr>
                  <a:t>,</a:t>
                </a: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200" i="1" dirty="0">
                    <a:latin typeface="맑은 고딕" panose="020B0503020000020004" pitchFamily="50" charset="-127"/>
                    <a:ea typeface="맑은 고딕" panose="020B0503020000020004" pitchFamily="50" charset="-127"/>
                  </a:rPr>
                  <a:t>	</a:t>
                </a:r>
                <a14:m>
                  <m:oMath xmlns:m="http://schemas.openxmlformats.org/officeDocument/2006/math">
                    <m:r>
                      <a:rPr lang="en-US" altLang="ko-KR" sz="3200" b="0" i="1" dirty="0" smtClean="0">
                        <a:latin typeface="Cambria Math" panose="02040503050406030204" pitchFamily="18" charset="0"/>
                        <a:ea typeface="Spoqa Han Sans Neo Bold" panose="020B0500000000000000" pitchFamily="34" charset="-128"/>
                      </a:rPr>
                      <m:t>𝑦</m:t>
                    </m:r>
                    <m:r>
                      <a:rPr lang="en-US" altLang="ko-KR" sz="3200" b="0" i="1" dirty="0" smtClean="0">
                        <a:latin typeface="Cambria Math" panose="02040503050406030204" pitchFamily="18" charset="0"/>
                        <a:ea typeface="Spoqa Han Sans Neo Bold" panose="020B0500000000000000" pitchFamily="34" charset="-128"/>
                      </a:rPr>
                      <m:t>=</m:t>
                    </m:r>
                    <m:r>
                      <a:rPr lang="en-US" altLang="ko-KR" sz="3200" b="0" i="1" dirty="0" smtClean="0">
                        <a:latin typeface="Cambria Math" panose="02040503050406030204" pitchFamily="18" charset="0"/>
                        <a:ea typeface="Spoqa Han Sans Neo Bold" panose="020B0500000000000000" pitchFamily="34" charset="-128"/>
                      </a:rPr>
                      <m:t>𝑓</m:t>
                    </m:r>
                    <m:d>
                      <m:dPr>
                        <m:ctrlPr>
                          <a:rPr lang="en-US" altLang="ko-KR" sz="3200" b="0" i="1" dirty="0" smtClean="0">
                            <a:latin typeface="Cambria Math" panose="02040503050406030204" pitchFamily="18" charset="0"/>
                            <a:ea typeface="Spoqa Han Sans Neo Bold" panose="020B0500000000000000" pitchFamily="34" charset="-128"/>
                          </a:rPr>
                        </m:ctrlPr>
                      </m:dPr>
                      <m:e>
                        <m:r>
                          <a:rPr lang="en-US" altLang="ko-KR" sz="3200" b="0" i="1" dirty="0" smtClean="0">
                            <a:latin typeface="Cambria Math" panose="02040503050406030204" pitchFamily="18" charset="0"/>
                            <a:ea typeface="Spoqa Han Sans Neo Bold" panose="020B0500000000000000" pitchFamily="34" charset="-128"/>
                          </a:rPr>
                          <m:t>𝑥</m:t>
                        </m:r>
                      </m:e>
                    </m:d>
                    <m:r>
                      <a:rPr lang="en-US" altLang="ko-KR" sz="3200" b="0" i="1" dirty="0" smtClean="0">
                        <a:latin typeface="Cambria Math" panose="02040503050406030204" pitchFamily="18" charset="0"/>
                        <a:ea typeface="Spoqa Han Sans Neo Bold" panose="020B0500000000000000" pitchFamily="34" charset="-128"/>
                      </a:rPr>
                      <m:t>+</m:t>
                    </m:r>
                    <m:r>
                      <a:rPr lang="en-US" altLang="ko-KR" sz="3200" b="0" i="1" dirty="0" smtClean="0">
                        <a:latin typeface="Cambria Math" panose="02040503050406030204" pitchFamily="18" charset="0"/>
                        <a:ea typeface="Spoqa Han Sans Neo Bold" panose="020B0500000000000000" pitchFamily="34" charset="-128"/>
                      </a:rPr>
                      <m:t>𝜖</m:t>
                    </m:r>
                  </m:oMath>
                </a14:m>
                <a:r>
                  <a:rPr lang="en-US" altLang="ko-Kore-KR" sz="3200" i="1" dirty="0">
                    <a:latin typeface="맑은 고딕" panose="020B0503020000020004" pitchFamily="50" charset="-127"/>
                    <a:ea typeface="맑은 고딕" panose="020B0503020000020004" pitchFamily="50" charset="-127"/>
                  </a:rPr>
                  <a:t> </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	</a:t>
                </a:r>
                <a:r>
                  <a:rPr lang="ko-KR" altLang="en-US" sz="3200" dirty="0">
                    <a:solidFill>
                      <a:prstClr val="black"/>
                    </a:solidFill>
                    <a:latin typeface="Spoqa Han Sans Neo" panose="020B0500000000000000" pitchFamily="34" charset="-128"/>
                    <a:ea typeface="Spoqa Han Sans Neo" panose="020B0500000000000000" pitchFamily="34" charset="-128"/>
                  </a:rPr>
                  <a:t> 이 때</a:t>
                </a:r>
                <a:r>
                  <a:rPr lang="en-US" altLang="ko-KR" sz="3200" dirty="0">
                    <a:solidFill>
                      <a:prstClr val="black"/>
                    </a:solidFill>
                    <a:latin typeface="Spoqa Han Sans Neo" panose="020B0500000000000000" pitchFamily="34" charset="-128"/>
                    <a:ea typeface="Spoqa Han Sans Neo" panose="020B0500000000000000" pitchFamily="34" charset="-128"/>
                  </a:rPr>
                  <a:t>,</a:t>
                </a:r>
                <a:r>
                  <a:rPr lang="ko-KR" altLang="en-US" sz="3200" dirty="0">
                    <a:solidFill>
                      <a:prstClr val="black"/>
                    </a:solidFill>
                    <a:latin typeface="Spoqa Han Sans Neo" panose="020B0500000000000000" pitchFamily="34" charset="-128"/>
                    <a:ea typeface="Spoqa Han Sans Neo" panose="020B0500000000000000" pitchFamily="34" charset="-128"/>
                  </a:rPr>
                  <a:t> </a:t>
                </a:r>
                <a14:m>
                  <m:oMath xmlns:m="http://schemas.openxmlformats.org/officeDocument/2006/math">
                    <m:r>
                      <a:rPr lang="ko-KR" altLang="en-US" sz="3200" b="0" i="0" dirty="0" smtClean="0">
                        <a:latin typeface="Cambria Math" panose="02040503050406030204" pitchFamily="18" charset="0"/>
                        <a:ea typeface="Spoqa Han Sans Neo Bold" panose="020B0500000000000000" pitchFamily="34" charset="-128"/>
                      </a:rPr>
                      <m:t> </m:t>
                    </m:r>
                    <m:r>
                      <a:rPr lang="en-US" altLang="ko-KR" sz="3200" i="1" dirty="0">
                        <a:latin typeface="Cambria Math" panose="02040503050406030204" pitchFamily="18" charset="0"/>
                        <a:ea typeface="Spoqa Han Sans Neo Bold" panose="020B0500000000000000" pitchFamily="34" charset="-128"/>
                      </a:rPr>
                      <m:t>𝜖</m:t>
                    </m:r>
                  </m:oMath>
                </a14:m>
                <a:r>
                  <a:rPr lang="ko-KR" altLang="en-US" sz="3200" dirty="0">
                    <a:solidFill>
                      <a:prstClr val="black"/>
                    </a:solidFill>
                    <a:latin typeface="Spoqa Han Sans Neo" panose="020B0500000000000000" pitchFamily="34" charset="-128"/>
                    <a:ea typeface="Spoqa Han Sans Neo" panose="020B0500000000000000" pitchFamily="34" charset="-128"/>
                  </a:rPr>
                  <a:t> 는 </a:t>
                </a:r>
                <a14:m>
                  <m:oMath xmlns:m="http://schemas.openxmlformats.org/officeDocument/2006/math">
                    <m:r>
                      <a:rPr lang="en-US" altLang="ko-KR" sz="3200" b="0" i="1" smtClean="0">
                        <a:solidFill>
                          <a:prstClr val="black"/>
                        </a:solidFill>
                        <a:latin typeface="Cambria Math" panose="02040503050406030204" pitchFamily="18" charset="0"/>
                        <a:ea typeface="Spoqa Han Sans Neo Bold" panose="020B0500000000000000" pitchFamily="34" charset="-128"/>
                      </a:rPr>
                      <m:t>𝑥</m:t>
                    </m:r>
                  </m:oMath>
                </a14:m>
                <a:r>
                  <a:rPr lang="ko-KR" altLang="en-US" sz="3200" dirty="0">
                    <a:solidFill>
                      <a:prstClr val="black"/>
                    </a:solidFill>
                    <a:latin typeface="Spoqa Han Sans Neo" panose="020B0500000000000000" pitchFamily="34" charset="-128"/>
                    <a:ea typeface="Spoqa Han Sans Neo" panose="020B0500000000000000" pitchFamily="34" charset="-128"/>
                  </a:rPr>
                  <a:t>로부터 추론 불가한 에러이다</a:t>
                </a:r>
                <a:r>
                  <a:rPr lang="en-US" altLang="ko-KR" sz="3200" dirty="0">
                    <a:solidFill>
                      <a:prstClr val="black"/>
                    </a:solidFill>
                    <a:latin typeface="Spoqa Han Sans Neo" panose="020B0500000000000000" pitchFamily="34" charset="-128"/>
                    <a:ea typeface="Spoqa Han Sans Neo" panose="020B0500000000000000" pitchFamily="34" charset="-128"/>
                  </a:rPr>
                  <a:t>.</a:t>
                </a:r>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617640"/>
                <a:ext cx="17498020" cy="8918082"/>
              </a:xfrm>
              <a:prstGeom prst="rect">
                <a:avLst/>
              </a:prstGeom>
              <a:blipFill>
                <a:blip r:embed="rId3"/>
                <a:stretch>
                  <a:fillRect l="-1881" t="-1914" b="-1777"/>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334608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추정</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값 </a:t>
            </a:r>
            <a:r>
              <a:rPr lang="en-US" altLang="ko-KR" dirty="0">
                <a:latin typeface="맑은 고딕" panose="020B0503020000020004" pitchFamily="50" charset="-127"/>
                <a:ea typeface="맑은 고딕" panose="020B0503020000020004" pitchFamily="50" charset="-127"/>
              </a:rPr>
              <a:t>(estimator),</a:t>
            </a:r>
            <a:r>
              <a:rPr lang="ko-KR" altLang="en-US" dirty="0">
                <a:latin typeface="맑은 고딕" panose="020B0503020000020004" pitchFamily="50" charset="-127"/>
                <a:ea typeface="맑은 고딕" panose="020B0503020000020004" pitchFamily="50" charset="-127"/>
              </a:rPr>
              <a:t> 편향 </a:t>
            </a:r>
            <a:r>
              <a:rPr lang="en-US" altLang="ko-KR" dirty="0">
                <a:latin typeface="맑은 고딕" panose="020B0503020000020004" pitchFamily="50" charset="-127"/>
                <a:ea typeface="맑은 고딕" panose="020B0503020000020004" pitchFamily="50" charset="-127"/>
              </a:rPr>
              <a:t>(bias), </a:t>
            </a:r>
            <a:r>
              <a:rPr lang="ko-KR" altLang="en-US" dirty="0">
                <a:latin typeface="맑은 고딕" panose="020B0503020000020004" pitchFamily="50" charset="-127"/>
                <a:ea typeface="맑은 고딕" panose="020B0503020000020004" pitchFamily="50" charset="-127"/>
              </a:rPr>
              <a:t>분산 </a:t>
            </a:r>
            <a:r>
              <a:rPr lang="en-US" altLang="ko-KR" dirty="0">
                <a:latin typeface="맑은 고딕" panose="020B0503020000020004" pitchFamily="50" charset="-127"/>
                <a:ea typeface="맑은 고딕" panose="020B0503020000020004" pitchFamily="50" charset="-127"/>
              </a:rPr>
              <a:t>(variance)</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48</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8470" y="3401616"/>
                <a:ext cx="11233248" cy="1057783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dirty="0">
                    <a:latin typeface="맑은 고딕" panose="020B0503020000020004" pitchFamily="50" charset="-127"/>
                    <a:ea typeface="맑은 고딕" panose="020B0503020000020004" pitchFamily="50" charset="-127"/>
                  </a:rPr>
                  <a:t>추정 값의 편향 </a:t>
                </a:r>
                <a:r>
                  <a:rPr lang="en-US" altLang="ko-KR" sz="4400" b="1" dirty="0">
                    <a:latin typeface="맑은 고딕" panose="020B0503020000020004" pitchFamily="50" charset="-127"/>
                    <a:ea typeface="맑은 고딕" panose="020B0503020000020004" pitchFamily="50" charset="-127"/>
                  </a:rPr>
                  <a:t>(bias)</a:t>
                </a:r>
              </a:p>
              <a:p>
                <a:pPr marL="1371487" lvl="2" indent="-457200">
                  <a:buFontTx/>
                  <a:buChar char="-"/>
                </a:pPr>
                <a:r>
                  <a:rPr lang="ko-KR" altLang="en-US" sz="3200" dirty="0">
                    <a:latin typeface="Cambria Math" panose="02040503050406030204" pitchFamily="18" charset="0"/>
                    <a:ea typeface="Spoqa Han Sans Neo" panose="020B0500000000000000" pitchFamily="34" charset="-128"/>
                  </a:rPr>
                  <a:t>모델의 예측 값들의 평균과 이상적인 모델의 예측 값</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혹은 실제 값의 평균</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과의 차이</a:t>
                </a:r>
                <a:r>
                  <a:rPr lang="en-US" altLang="ko-KR" sz="3200" dirty="0">
                    <a:latin typeface="Cambria Math" panose="02040503050406030204" pitchFamily="18" charset="0"/>
                    <a:ea typeface="Spoqa Han Sans Neo" panose="020B0500000000000000" pitchFamily="34" charset="-128"/>
                  </a:rPr>
                  <a:t>.</a:t>
                </a:r>
              </a:p>
              <a:p>
                <a:pPr marL="1371487" lvl="2" indent="-457200">
                  <a:buFontTx/>
                  <a:buChar char="-"/>
                </a:pPr>
                <a14:m>
                  <m:oMath xmlns:m="http://schemas.openxmlformats.org/officeDocument/2006/math">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oMath>
                </a14:m>
                <a:r>
                  <a:rPr lang="ko-KR" altLang="en-US" sz="3200" dirty="0" err="1">
                    <a:latin typeface="Cambria Math" panose="02040503050406030204" pitchFamily="18" charset="0"/>
                    <a:ea typeface="Spoqa Han Sans Neo" panose="020B0500000000000000" pitchFamily="34" charset="-128"/>
                  </a:rPr>
                  <a:t>를</a:t>
                </a:r>
                <a:r>
                  <a:rPr lang="ko-KR" altLang="en-US" sz="3200" dirty="0">
                    <a:latin typeface="Cambria Math" panose="02040503050406030204" pitchFamily="18" charset="0"/>
                    <a:ea typeface="Spoqa Han Sans Neo" panose="020B0500000000000000" pitchFamily="34" charset="-128"/>
                  </a:rPr>
                  <a:t> 모델</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 </a:t>
                </a:r>
                <a14:m>
                  <m:oMath xmlns:m="http://schemas.openxmlformats.org/officeDocument/2006/math">
                    <m:r>
                      <a:rPr lang="en-US" altLang="ko-Kore-KR" sz="3200" b="0" i="1" smtClean="0">
                        <a:latin typeface="Cambria Math" panose="02040503050406030204" pitchFamily="18" charset="0"/>
                        <a:ea typeface="SpoqaHanSans-Bold"/>
                      </a:rPr>
                      <m:t>𝑓</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𝑥</m:t>
                    </m:r>
                    <m:r>
                      <a:rPr lang="en-US" altLang="ko-Kore-KR" sz="3200" b="0" i="1" smtClean="0">
                        <a:latin typeface="Cambria Math" panose="02040503050406030204" pitchFamily="18" charset="0"/>
                        <a:ea typeface="SpoqaHanSans-Bold"/>
                      </a:rPr>
                      <m:t>)</m:t>
                    </m:r>
                  </m:oMath>
                </a14:m>
                <a:r>
                  <a:rPr lang="ko-KR" altLang="en-US" sz="3200" dirty="0" err="1">
                    <a:latin typeface="Cambria Math" panose="02040503050406030204" pitchFamily="18" charset="0"/>
                    <a:ea typeface="Spoqa Han Sans Neo" panose="020B0500000000000000" pitchFamily="34" charset="-128"/>
                  </a:rPr>
                  <a:t>를</a:t>
                </a:r>
                <a:r>
                  <a:rPr lang="ko-KR" altLang="en-US" sz="3200" dirty="0">
                    <a:latin typeface="Cambria Math" panose="02040503050406030204" pitchFamily="18" charset="0"/>
                    <a:ea typeface="Spoqa Han Sans Neo" panose="020B0500000000000000" pitchFamily="34" charset="-128"/>
                  </a:rPr>
                  <a:t> 실제 이상적인 예측 함수라고 하면</a:t>
                </a:r>
                <a:r>
                  <a:rPr lang="en-US" altLang="ko-KR" sz="3200" dirty="0">
                    <a:latin typeface="Cambria Math" panose="02040503050406030204" pitchFamily="18" charset="0"/>
                    <a:ea typeface="Spoqa Han Sans Neo" panose="020B0500000000000000" pitchFamily="34" charset="-128"/>
                  </a:rPr>
                  <a:t>,</a:t>
                </a:r>
              </a:p>
              <a:p>
                <a:pPr lvl="2"/>
                <a:endParaRPr lang="en-US" altLang="ko-Kore-KR" sz="3200" i="1" dirty="0">
                  <a:latin typeface="맑은 고딕" panose="020B0503020000020004" pitchFamily="50" charset="-127"/>
                  <a:ea typeface="맑은 고딕" panose="020B0503020000020004" pitchFamily="50" charset="-127"/>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rgbClr val="FF0000"/>
                          </a:solidFill>
                          <a:latin typeface="Cambria Math" panose="02040503050406030204" pitchFamily="18" charset="0"/>
                          <a:ea typeface="SpoqaHanSans-Bold"/>
                        </a:rPr>
                        <m:t>𝐵𝑖𝑎𝑠</m:t>
                      </m:r>
                      <m:r>
                        <a:rPr lang="en-US" altLang="ko-Kore-KR" sz="3200" b="0" i="1" smtClean="0">
                          <a:solidFill>
                            <a:srgbClr val="FF0000"/>
                          </a:solidFill>
                          <a:latin typeface="Cambria Math" panose="02040503050406030204" pitchFamily="18" charset="0"/>
                          <a:ea typeface="SpoqaHanSans-Bold"/>
                        </a:rPr>
                        <m:t> </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𝐸</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𝑓</m:t>
                      </m:r>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𝑥</m:t>
                      </m:r>
                      <m:r>
                        <a:rPr lang="en-US" altLang="ko-Kore-KR" sz="3200" b="0" i="1" smtClean="0">
                          <a:solidFill>
                            <a:srgbClr val="FF0000"/>
                          </a:solidFill>
                          <a:latin typeface="Cambria Math" panose="02040503050406030204" pitchFamily="18" charset="0"/>
                          <a:ea typeface="SpoqaHanSans-Bold"/>
                        </a:rPr>
                        <m:t>)</m:t>
                      </m:r>
                    </m:oMath>
                  </m:oMathPara>
                </a14:m>
                <a:endParaRPr lang="en-US" altLang="ko-Kore-KR" sz="3200" i="1" dirty="0">
                  <a:solidFill>
                    <a:srgbClr val="FF0000"/>
                  </a:solidFill>
                  <a:latin typeface="맑은 고딕" panose="020B0503020000020004" pitchFamily="50" charset="-127"/>
                  <a:ea typeface="맑은 고딕" panose="020B0503020000020004" pitchFamily="50" charset="-127"/>
                </a:endParaRPr>
              </a:p>
              <a:p>
                <a:pPr marL="1371487" lvl="2" indent="-457200">
                  <a:buFontTx/>
                  <a:buChar char="-"/>
                </a:pPr>
                <a:endParaRPr lang="en-US" altLang="ko-KR" sz="3200" b="0" i="1" dirty="0">
                  <a:latin typeface="Cambria Math" panose="02040503050406030204" pitchFamily="18" charset="0"/>
                  <a:ea typeface="맑은 고딕" panose="020B0503020000020004" pitchFamily="50" charset="-127"/>
                </a:endParaRPr>
              </a:p>
              <a:p>
                <a:pPr marL="1371487" lvl="2" indent="-457200">
                  <a:buFontTx/>
                  <a:buChar char="-"/>
                </a:pPr>
                <a:endParaRPr lang="en-US" altLang="ko-Kore-KR" sz="3200" i="1" dirty="0">
                  <a:latin typeface="맑은 고딕" panose="020B0503020000020004" pitchFamily="50" charset="-127"/>
                  <a:ea typeface="맑은 고딕" panose="020B0503020000020004" pitchFamily="50" charset="-127"/>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dirty="0">
                    <a:solidFill>
                      <a:srgbClr val="53585F"/>
                    </a:solidFill>
                    <a:latin typeface="맑은 고딕" panose="020B0503020000020004" pitchFamily="50" charset="-127"/>
                    <a:ea typeface="맑은 고딕" panose="020B0503020000020004" pitchFamily="50" charset="-127"/>
                    <a:sym typeface="SpoqaHanSans-Bold"/>
                  </a:rPr>
                  <a:t>추정 값의 분산 </a:t>
                </a:r>
                <a:r>
                  <a:rPr lang="en-US" altLang="ko-KR" sz="4400" b="1" spc="-45" dirty="0">
                    <a:solidFill>
                      <a:srgbClr val="53585F"/>
                    </a:solidFill>
                    <a:latin typeface="맑은 고딕" panose="020B0503020000020004" pitchFamily="50" charset="-127"/>
                    <a:ea typeface="맑은 고딕" panose="020B0503020000020004" pitchFamily="50" charset="-127"/>
                    <a:sym typeface="SpoqaHanSans-Bold"/>
                  </a:rPr>
                  <a:t>(variance)</a:t>
                </a:r>
              </a:p>
              <a:p>
                <a:pPr marL="1371487" lvl="2" indent="-457200">
                  <a:buFontTx/>
                  <a:buChar char="-"/>
                </a:pPr>
                <a:r>
                  <a:rPr lang="ko-KR" altLang="en-US" sz="3200" dirty="0">
                    <a:latin typeface="Cambria Math" panose="02040503050406030204" pitchFamily="18" charset="0"/>
                    <a:ea typeface="Spoqa Han Sans Neo" panose="020B0500000000000000" pitchFamily="34" charset="-128"/>
                  </a:rPr>
                  <a:t>모델의 예측 값과 모델의 예측 값들의 평균 사이의 차이</a:t>
                </a:r>
                <a:r>
                  <a:rPr lang="en-US" altLang="ko-KR" sz="3200" dirty="0">
                    <a:latin typeface="Cambria Math" panose="02040503050406030204" pitchFamily="18" charset="0"/>
                    <a:ea typeface="Spoqa Han Sans Neo" panose="020B0500000000000000" pitchFamily="34" charset="-128"/>
                  </a:rPr>
                  <a:t>.</a:t>
                </a:r>
              </a:p>
              <a:p>
                <a:pPr lvl="2"/>
                <a:endParaRPr lang="en-US" altLang="ko-Kore-KR" sz="3200" b="0" i="1" dirty="0">
                  <a:latin typeface="Cambria Math" panose="02040503050406030204" pitchFamily="18" charset="0"/>
                  <a:ea typeface="맑은 고딕" panose="020B0503020000020004" pitchFamily="50" charset="-127"/>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chemeClr val="accent1"/>
                          </a:solidFill>
                          <a:latin typeface="Cambria Math" panose="02040503050406030204" pitchFamily="18" charset="0"/>
                          <a:ea typeface="SpoqaHanSans-Bold"/>
                        </a:rPr>
                        <m:t>𝑉𝑎𝑟</m:t>
                      </m:r>
                      <m:r>
                        <a:rPr lang="ko-KR" altLang="en-US" sz="3200" b="0" i="1" smtClean="0">
                          <a:solidFill>
                            <a:schemeClr val="accent1"/>
                          </a:solidFill>
                          <a:latin typeface="Cambria Math" panose="02040503050406030204" pitchFamily="18" charset="0"/>
                          <a:ea typeface="SpoqaHanSans-Bold"/>
                        </a:rPr>
                        <m:t> </m:t>
                      </m:r>
                      <m:r>
                        <a:rPr lang="en-US" altLang="ko-KR" sz="320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h</m:t>
                      </m:r>
                      <m:r>
                        <a:rPr lang="en-US" altLang="ko-KR" sz="3200" b="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𝑥</m:t>
                      </m:r>
                      <m:r>
                        <a:rPr lang="en-US" altLang="ko-KR" sz="3200" b="0" i="1" smtClean="0">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smtClean="0">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h</m:t>
                                  </m:r>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𝑥</m:t>
                                  </m:r>
                                  <m:r>
                                    <a:rPr lang="en-US" altLang="ko-Kore-KR" sz="3200" b="0" i="1" smtClean="0">
                                      <a:solidFill>
                                        <a:schemeClr val="accent1"/>
                                      </a:solidFill>
                                      <a:latin typeface="Cambria Math" panose="02040503050406030204" pitchFamily="18" charset="0"/>
                                      <a:ea typeface="SpoqaHanSans-Bold"/>
                                    </a:rPr>
                                    <m:t>) −</m:t>
                                  </m:r>
                                  <m:r>
                                    <a:rPr lang="en-US" altLang="ko-Kore-KR" sz="3200" i="1">
                                      <a:solidFill>
                                        <a:schemeClr val="accent1"/>
                                      </a:solidFill>
                                      <a:latin typeface="Cambria Math" panose="02040503050406030204" pitchFamily="18" charset="0"/>
                                      <a:ea typeface="SpoqaHanSans-Bold"/>
                                    </a:rPr>
                                    <m:t>𝐸</m:t>
                                  </m:r>
                                  <m:r>
                                    <a:rPr lang="en-US" altLang="ko-Kore-KR" sz="320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h</m:t>
                                  </m:r>
                                  <m:d>
                                    <m:dPr>
                                      <m:ctrlPr>
                                        <a:rPr lang="en-US" altLang="ko-Kore-KR" sz="3200" b="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𝑥</m:t>
                                      </m:r>
                                    </m:e>
                                  </m:d>
                                  <m:r>
                                    <a:rPr lang="en-US" altLang="ko-Kore-KR" sz="3200" b="0" i="1" smtClean="0">
                                      <a:solidFill>
                                        <a:schemeClr val="accent1"/>
                                      </a:solidFill>
                                      <a:latin typeface="Cambria Math" panose="02040503050406030204" pitchFamily="18" charset="0"/>
                                      <a:ea typeface="SpoqaHanSans-Bold"/>
                                    </a:rPr>
                                    <m:t>]</m:t>
                                  </m:r>
                                </m:e>
                              </m:d>
                            </m:e>
                            <m:sup>
                              <m:r>
                                <a:rPr lang="en-US" altLang="ko-Kore-KR" sz="3200" i="1">
                                  <a:solidFill>
                                    <a:schemeClr val="accent1"/>
                                  </a:solidFill>
                                  <a:latin typeface="Cambria Math" panose="02040503050406030204" pitchFamily="18" charset="0"/>
                                  <a:ea typeface="SpoqaHanSans-Bold"/>
                                </a:rPr>
                                <m:t>2</m:t>
                              </m:r>
                            </m:sup>
                          </m:sSup>
                        </m:e>
                      </m:d>
                    </m:oMath>
                  </m:oMathPara>
                </a14:m>
                <a:endParaRPr lang="en-US" altLang="ko-Kore-KR" sz="3200" i="1" dirty="0">
                  <a:solidFill>
                    <a:schemeClr val="accent1"/>
                  </a:solidFill>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dirty="0">
                    <a:solidFill>
                      <a:srgbClr val="53585F"/>
                    </a:solidFill>
                    <a:latin typeface="맑은 고딕" panose="020B0503020000020004" pitchFamily="50" charset="-127"/>
                    <a:ea typeface="맑은 고딕" panose="020B0503020000020004" pitchFamily="50" charset="-127"/>
                    <a:sym typeface="SpoqaHanSans-Bold"/>
                  </a:rPr>
                  <a:t>노이즈 </a:t>
                </a:r>
                <a:r>
                  <a:rPr lang="en-US" altLang="ko-KR" sz="4400" b="1" spc="-45" dirty="0">
                    <a:solidFill>
                      <a:srgbClr val="53585F"/>
                    </a:solidFill>
                    <a:latin typeface="맑은 고딕" panose="020B0503020000020004" pitchFamily="50" charset="-127"/>
                    <a:ea typeface="맑은 고딕" panose="020B0503020000020004" pitchFamily="50" charset="-127"/>
                    <a:sym typeface="SpoqaHanSans-Bold"/>
                  </a:rPr>
                  <a:t>(noise)</a:t>
                </a:r>
              </a:p>
              <a:p>
                <a:pPr marL="1371487" lvl="2" indent="-457200">
                  <a:buFontTx/>
                  <a:buChar char="-"/>
                </a:pPr>
                <a:r>
                  <a:rPr lang="ko-KR" altLang="en-US" sz="3200" dirty="0">
                    <a:solidFill>
                      <a:prstClr val="black"/>
                    </a:solidFill>
                    <a:latin typeface="Cambria Math" panose="02040503050406030204" pitchFamily="18" charset="0"/>
                    <a:ea typeface="Spoqa Han Sans Neo" panose="020B0500000000000000" pitchFamily="34" charset="-128"/>
                  </a:rPr>
                  <a:t>실제 값과 이상적인 모델간의 차이</a:t>
                </a:r>
                <a:r>
                  <a:rPr lang="en-US" altLang="ko-KR" sz="3200" dirty="0">
                    <a:solidFill>
                      <a:prstClr val="black"/>
                    </a:solidFill>
                    <a:latin typeface="Cambria Math" panose="02040503050406030204" pitchFamily="18" charset="0"/>
                    <a:ea typeface="Spoqa Han Sans Neo" panose="020B0500000000000000" pitchFamily="34" charset="-128"/>
                  </a:rPr>
                  <a:t> (</a:t>
                </a:r>
                <a:r>
                  <a:rPr lang="ko-KR" altLang="en-US" sz="3200" dirty="0">
                    <a:solidFill>
                      <a:prstClr val="black"/>
                    </a:solidFill>
                    <a:latin typeface="Cambria Math" panose="02040503050406030204" pitchFamily="18" charset="0"/>
                    <a:ea typeface="Spoqa Han Sans Neo" panose="020B0500000000000000" pitchFamily="34" charset="-128"/>
                  </a:rPr>
                  <a:t>줄일 수 없는 에러</a:t>
                </a:r>
                <a:r>
                  <a:rPr lang="en-US" altLang="ko-KR" sz="3200" dirty="0">
                    <a:solidFill>
                      <a:prstClr val="black"/>
                    </a:solidFill>
                    <a:latin typeface="Cambria Math" panose="02040503050406030204" pitchFamily="18" charset="0"/>
                    <a:ea typeface="Spoqa Han Sans Neo" panose="020B0500000000000000" pitchFamily="34" charset="-128"/>
                  </a:rPr>
                  <a:t>)</a:t>
                </a:r>
              </a:p>
              <a:p>
                <a:pPr lvl="2"/>
                <a14:m>
                  <m:oMathPara xmlns:m="http://schemas.openxmlformats.org/officeDocument/2006/math">
                    <m:oMathParaPr>
                      <m:jc m:val="centerGroup"/>
                    </m:oMathParaPr>
                    <m:oMath xmlns:m="http://schemas.openxmlformats.org/officeDocument/2006/math">
                      <m:r>
                        <a:rPr lang="en-US" altLang="ko-KR" sz="3200" b="0" i="1" smtClean="0">
                          <a:solidFill>
                            <a:schemeClr val="accent6"/>
                          </a:solidFill>
                          <a:latin typeface="Cambria Math" panose="02040503050406030204" pitchFamily="18" charset="0"/>
                          <a:ea typeface="SpoqaHanSans-Bold"/>
                        </a:rPr>
                        <m:t>𝑁𝑜𝑖𝑠𝑒</m:t>
                      </m:r>
                      <m:r>
                        <a:rPr lang="ko-KR" altLang="en-US" sz="3200" i="1">
                          <a:solidFill>
                            <a:schemeClr val="accent6"/>
                          </a:solidFill>
                          <a:latin typeface="Cambria Math" panose="02040503050406030204" pitchFamily="18" charset="0"/>
                          <a:ea typeface="SpoqaHanSans-Bold"/>
                        </a:rPr>
                        <m:t> </m:t>
                      </m:r>
                      <m:d>
                        <m:dPr>
                          <m:begChr m:val="["/>
                          <m:endChr m:val="]"/>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h</m:t>
                          </m:r>
                          <m:d>
                            <m:dPr>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𝑥</m:t>
                              </m:r>
                            </m:e>
                          </m:d>
                        </m:e>
                      </m:d>
                      <m:r>
                        <a:rPr lang="en-US" altLang="ko-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𝑦</m:t>
                                  </m:r>
                                  <m:r>
                                    <a:rPr lang="en-US" altLang="ko-Kore-KR" sz="3200" b="0" i="1" smtClean="0">
                                      <a:solidFill>
                                        <a:schemeClr val="accent6"/>
                                      </a:solidFill>
                                      <a:latin typeface="Cambria Math" panose="02040503050406030204" pitchFamily="18" charset="0"/>
                                      <a:ea typeface="SpoqaHanSans-Bold"/>
                                    </a:rPr>
                                    <m:t> −</m:t>
                                  </m:r>
                                  <m:r>
                                    <a:rPr lang="en-US" altLang="ko-Kore-KR" sz="3200" b="0" i="1" smtClean="0">
                                      <a:solidFill>
                                        <a:schemeClr val="accent6"/>
                                      </a:solidFill>
                                      <a:latin typeface="Cambria Math" panose="02040503050406030204" pitchFamily="18" charset="0"/>
                                      <a:ea typeface="SpoqaHanSans-Bold"/>
                                    </a:rPr>
                                    <m:t>𝑓</m:t>
                                  </m:r>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r>
                        <a:rPr lang="en-US" altLang="ko-Kore-KR" sz="3200" b="0" i="1" smtClean="0">
                          <a:solidFill>
                            <a:schemeClr val="accent6"/>
                          </a:solidFill>
                          <a:latin typeface="Cambria Math" panose="02040503050406030204" pitchFamily="18" charset="0"/>
                          <a:ea typeface="SpoqaHanSans-Bold"/>
                        </a:rPr>
                        <m:t>𝐸</m:t>
                      </m:r>
                      <m:d>
                        <m:dPr>
                          <m:begChr m:val="["/>
                          <m:endChr m:val="]"/>
                          <m:ctrlPr>
                            <a:rPr lang="en-US" altLang="ko-Kore-KR" sz="3200" b="0" i="1" smtClean="0">
                              <a:solidFill>
                                <a:schemeClr val="accent6"/>
                              </a:solidFill>
                              <a:latin typeface="Cambria Math" panose="02040503050406030204" pitchFamily="18" charset="0"/>
                              <a:ea typeface="SpoqaHanSans-Bold"/>
                            </a:rPr>
                          </m:ctrlPr>
                        </m:dPr>
                        <m:e>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𝜖</m:t>
                              </m:r>
                            </m:e>
                            <m:sup>
                              <m:r>
                                <a:rPr lang="en-US" altLang="ko-Kore-KR" sz="3200" b="0" i="1" smtClean="0">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𝜎</m:t>
                          </m:r>
                        </m:e>
                        <m:sup>
                          <m:r>
                            <a:rPr lang="en-US" altLang="ko-Kore-KR" sz="3200" b="0" i="1" smtClean="0">
                              <a:solidFill>
                                <a:schemeClr val="accent6"/>
                              </a:solidFill>
                              <a:latin typeface="Cambria Math" panose="02040503050406030204" pitchFamily="18" charset="0"/>
                              <a:ea typeface="SpoqaHanSans-Bold"/>
                            </a:rPr>
                            <m:t>2</m:t>
                          </m:r>
                        </m:sup>
                      </m:sSup>
                    </m:oMath>
                  </m:oMathPara>
                </a14:m>
                <a:endParaRPr lang="en-US" altLang="ko-Kore-KR" sz="3200" i="1" dirty="0">
                  <a:solidFill>
                    <a:schemeClr val="accent6"/>
                  </a:solidFill>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8470" y="3401616"/>
                <a:ext cx="11233248" cy="10577832"/>
              </a:xfrm>
              <a:prstGeom prst="rect">
                <a:avLst/>
              </a:prstGeom>
              <a:blipFill>
                <a:blip r:embed="rId3"/>
                <a:stretch>
                  <a:fillRect l="-2659" t="-1499" r="-1248"/>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D05F9781-3998-D843-81EB-C7CDC5847373}"/>
              </a:ext>
            </a:extLst>
          </p:cNvPr>
          <p:cNvPicPr>
            <a:picLocks noChangeAspect="1"/>
          </p:cNvPicPr>
          <p:nvPr/>
        </p:nvPicPr>
        <p:blipFill>
          <a:blip r:embed="rId4"/>
          <a:stretch>
            <a:fillRect/>
          </a:stretch>
        </p:blipFill>
        <p:spPr>
          <a:xfrm>
            <a:off x="13622963" y="2957237"/>
            <a:ext cx="6235700" cy="6731000"/>
          </a:xfrm>
          <a:prstGeom prst="rect">
            <a:avLst/>
          </a:prstGeom>
        </p:spPr>
      </p:pic>
      <p:sp>
        <p:nvSpPr>
          <p:cNvPr id="4" name="직사각형 3">
            <a:extLst>
              <a:ext uri="{FF2B5EF4-FFF2-40B4-BE49-F238E27FC236}">
                <a16:creationId xmlns:a16="http://schemas.microsoft.com/office/drawing/2014/main" id="{2407DBF2-AB6F-334F-8954-8E0F309DE567}"/>
              </a:ext>
            </a:extLst>
          </p:cNvPr>
          <p:cNvSpPr/>
          <p:nvPr/>
        </p:nvSpPr>
        <p:spPr>
          <a:xfrm>
            <a:off x="14070082" y="9662249"/>
            <a:ext cx="5341462" cy="369332"/>
          </a:xfrm>
          <a:prstGeom prst="rect">
            <a:avLst/>
          </a:prstGeom>
        </p:spPr>
        <p:txBody>
          <a:bodyPr wrap="none">
            <a:spAutoFit/>
          </a:bodyPr>
          <a:lstStyle/>
          <a:p>
            <a:r>
              <a:rPr lang="ko-Kore-KR" altLang="en-US" dirty="0"/>
              <a:t>http://scott.fortmann-roe.com/docs/BiasVariance.html</a:t>
            </a:r>
          </a:p>
        </p:txBody>
      </p:sp>
    </p:spTree>
    <p:extLst>
      <p:ext uri="{BB962C8B-B14F-4D97-AF65-F5344CB8AC3E}">
        <p14:creationId xmlns:p14="http://schemas.microsoft.com/office/powerpoint/2010/main" val="285902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추정</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값 </a:t>
            </a:r>
            <a:r>
              <a:rPr lang="en-US" altLang="ko-KR" dirty="0">
                <a:latin typeface="맑은 고딕" panose="020B0503020000020004" pitchFamily="50" charset="-127"/>
                <a:ea typeface="맑은 고딕" panose="020B0503020000020004" pitchFamily="50" charset="-127"/>
              </a:rPr>
              <a:t>(estimator),</a:t>
            </a:r>
            <a:r>
              <a:rPr lang="ko-KR" altLang="en-US" dirty="0">
                <a:latin typeface="맑은 고딕" panose="020B0503020000020004" pitchFamily="50" charset="-127"/>
                <a:ea typeface="맑은 고딕" panose="020B0503020000020004" pitchFamily="50" charset="-127"/>
              </a:rPr>
              <a:t> 편향 </a:t>
            </a:r>
            <a:r>
              <a:rPr lang="en-US" altLang="ko-KR" dirty="0">
                <a:latin typeface="맑은 고딕" panose="020B0503020000020004" pitchFamily="50" charset="-127"/>
                <a:ea typeface="맑은 고딕" panose="020B0503020000020004" pitchFamily="50" charset="-127"/>
              </a:rPr>
              <a:t>(bias), </a:t>
            </a:r>
            <a:r>
              <a:rPr lang="ko-KR" altLang="en-US" dirty="0">
                <a:latin typeface="맑은 고딕" panose="020B0503020000020004" pitchFamily="50" charset="-127"/>
                <a:ea typeface="맑은 고딕" panose="020B0503020000020004" pitchFamily="50" charset="-127"/>
              </a:rPr>
              <a:t>분산 </a:t>
            </a:r>
            <a:r>
              <a:rPr lang="en-US" altLang="ko-KR" dirty="0">
                <a:latin typeface="맑은 고딕" panose="020B0503020000020004" pitchFamily="50" charset="-127"/>
                <a:ea typeface="맑은 고딕" panose="020B0503020000020004" pitchFamily="50" charset="-127"/>
              </a:rPr>
              <a:t>(variance)</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49</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8470" y="3401616"/>
                <a:ext cx="11233248" cy="1057783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dirty="0">
                    <a:latin typeface="맑은 고딕" panose="020B0503020000020004" pitchFamily="50" charset="-127"/>
                    <a:ea typeface="맑은 고딕" panose="020B0503020000020004" pitchFamily="50" charset="-127"/>
                  </a:rPr>
                  <a:t>추정 값의 편향 </a:t>
                </a:r>
                <a:r>
                  <a:rPr lang="en-US" altLang="ko-KR" sz="4400" b="1" dirty="0">
                    <a:latin typeface="맑은 고딕" panose="020B0503020000020004" pitchFamily="50" charset="-127"/>
                    <a:ea typeface="맑은 고딕" panose="020B0503020000020004" pitchFamily="50" charset="-127"/>
                  </a:rPr>
                  <a:t>(bias)</a:t>
                </a:r>
              </a:p>
              <a:p>
                <a:pPr marL="1371487" lvl="2" indent="-457200">
                  <a:buFontTx/>
                  <a:buChar char="-"/>
                </a:pPr>
                <a:r>
                  <a:rPr lang="ko-KR" altLang="en-US" sz="3200" dirty="0">
                    <a:latin typeface="Cambria Math" panose="02040503050406030204" pitchFamily="18" charset="0"/>
                    <a:ea typeface="Spoqa Han Sans Neo" panose="020B0500000000000000" pitchFamily="34" charset="-128"/>
                  </a:rPr>
                  <a:t>모델의 예측 값들의 평균과 이상적인 모델의 예측 값</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혹은 실제 값의 평균</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과의 차이</a:t>
                </a:r>
                <a:r>
                  <a:rPr lang="en-US" altLang="ko-KR" sz="3200" dirty="0">
                    <a:latin typeface="Cambria Math" panose="02040503050406030204" pitchFamily="18" charset="0"/>
                    <a:ea typeface="Spoqa Han Sans Neo" panose="020B0500000000000000" pitchFamily="34" charset="-128"/>
                  </a:rPr>
                  <a:t>.</a:t>
                </a:r>
              </a:p>
              <a:p>
                <a:pPr marL="1371487" lvl="2" indent="-457200">
                  <a:buFontTx/>
                  <a:buChar char="-"/>
                </a:pPr>
                <a14:m>
                  <m:oMath xmlns:m="http://schemas.openxmlformats.org/officeDocument/2006/math">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oMath>
                </a14:m>
                <a:r>
                  <a:rPr lang="ko-KR" altLang="en-US" sz="3200" dirty="0">
                    <a:latin typeface="Cambria Math" panose="02040503050406030204" pitchFamily="18" charset="0"/>
                    <a:ea typeface="Spoqa Han Sans Neo" panose="020B0500000000000000" pitchFamily="34" charset="-128"/>
                  </a:rPr>
                  <a:t>를 모델</a:t>
                </a:r>
                <a:r>
                  <a:rPr lang="en-US" altLang="ko-KR" sz="3200" dirty="0">
                    <a:latin typeface="Cambria Math" panose="02040503050406030204" pitchFamily="18" charset="0"/>
                    <a:ea typeface="Spoqa Han Sans Neo" panose="020B0500000000000000" pitchFamily="34" charset="-128"/>
                  </a:rPr>
                  <a:t>,</a:t>
                </a:r>
                <a:r>
                  <a:rPr lang="ko-KR" altLang="en-US" sz="3200" dirty="0">
                    <a:latin typeface="Cambria Math" panose="02040503050406030204" pitchFamily="18" charset="0"/>
                    <a:ea typeface="Spoqa Han Sans Neo" panose="020B0500000000000000" pitchFamily="34" charset="-128"/>
                  </a:rPr>
                  <a:t> </a:t>
                </a:r>
                <a14:m>
                  <m:oMath xmlns:m="http://schemas.openxmlformats.org/officeDocument/2006/math">
                    <m:r>
                      <a:rPr lang="en-US" altLang="ko-Kore-KR" sz="3200" b="0" i="1" smtClean="0">
                        <a:latin typeface="Cambria Math" panose="02040503050406030204" pitchFamily="18" charset="0"/>
                        <a:ea typeface="SpoqaHanSans-Bold"/>
                      </a:rPr>
                      <m:t>𝑓</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𝑥</m:t>
                    </m:r>
                    <m:r>
                      <a:rPr lang="en-US" altLang="ko-Kore-KR" sz="3200" b="0" i="1" smtClean="0">
                        <a:latin typeface="Cambria Math" panose="02040503050406030204" pitchFamily="18" charset="0"/>
                        <a:ea typeface="SpoqaHanSans-Bold"/>
                      </a:rPr>
                      <m:t>)</m:t>
                    </m:r>
                  </m:oMath>
                </a14:m>
                <a:r>
                  <a:rPr lang="ko-KR" altLang="en-US" sz="3200" dirty="0">
                    <a:latin typeface="Cambria Math" panose="02040503050406030204" pitchFamily="18" charset="0"/>
                    <a:ea typeface="Spoqa Han Sans Neo" panose="020B0500000000000000" pitchFamily="34" charset="-128"/>
                  </a:rPr>
                  <a:t>를 실제 이상적인 예측 함수라고 하면</a:t>
                </a:r>
                <a:r>
                  <a:rPr lang="en-US" altLang="ko-KR" sz="3200" dirty="0">
                    <a:latin typeface="Cambria Math" panose="02040503050406030204" pitchFamily="18" charset="0"/>
                    <a:ea typeface="Spoqa Han Sans Neo" panose="020B0500000000000000" pitchFamily="34" charset="-128"/>
                  </a:rPr>
                  <a:t>,</a:t>
                </a:r>
              </a:p>
              <a:p>
                <a:pPr lvl="2"/>
                <a:endParaRPr lang="en-US" altLang="ko-Kore-KR" sz="3200" i="1" dirty="0">
                  <a:latin typeface="맑은 고딕" panose="020B0503020000020004" pitchFamily="50" charset="-127"/>
                  <a:ea typeface="맑은 고딕" panose="020B0503020000020004" pitchFamily="50" charset="-127"/>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rgbClr val="FF0000"/>
                          </a:solidFill>
                          <a:latin typeface="Cambria Math" panose="02040503050406030204" pitchFamily="18" charset="0"/>
                          <a:ea typeface="SpoqaHanSans-Bold"/>
                        </a:rPr>
                        <m:t>𝐵𝑖𝑎𝑠</m:t>
                      </m:r>
                      <m:r>
                        <a:rPr lang="en-US" altLang="ko-Kore-KR" sz="3200" b="0" i="1" smtClean="0">
                          <a:solidFill>
                            <a:srgbClr val="FF0000"/>
                          </a:solidFill>
                          <a:latin typeface="Cambria Math" panose="02040503050406030204" pitchFamily="18" charset="0"/>
                          <a:ea typeface="SpoqaHanSans-Bold"/>
                        </a:rPr>
                        <m:t> </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𝐸</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𝑓</m:t>
                      </m:r>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𝑥</m:t>
                      </m:r>
                      <m:r>
                        <a:rPr lang="en-US" altLang="ko-Kore-KR" sz="3200" b="0" i="1" smtClean="0">
                          <a:solidFill>
                            <a:srgbClr val="FF0000"/>
                          </a:solidFill>
                          <a:latin typeface="Cambria Math" panose="02040503050406030204" pitchFamily="18" charset="0"/>
                          <a:ea typeface="SpoqaHanSans-Bold"/>
                        </a:rPr>
                        <m:t>)</m:t>
                      </m:r>
                    </m:oMath>
                  </m:oMathPara>
                </a14:m>
                <a:endParaRPr lang="en-US" altLang="ko-Kore-KR" sz="3200" i="1" dirty="0">
                  <a:solidFill>
                    <a:srgbClr val="FF0000"/>
                  </a:solidFill>
                  <a:latin typeface="맑은 고딕" panose="020B0503020000020004" pitchFamily="50" charset="-127"/>
                  <a:ea typeface="맑은 고딕" panose="020B0503020000020004" pitchFamily="50" charset="-127"/>
                </a:endParaRPr>
              </a:p>
              <a:p>
                <a:pPr marL="1371487" lvl="2" indent="-457200">
                  <a:buFontTx/>
                  <a:buChar char="-"/>
                </a:pPr>
                <a:endParaRPr lang="en-US" altLang="ko-KR" sz="3200" b="0" i="1" dirty="0">
                  <a:latin typeface="Cambria Math" panose="02040503050406030204" pitchFamily="18" charset="0"/>
                  <a:ea typeface="맑은 고딕" panose="020B0503020000020004" pitchFamily="50" charset="-127"/>
                </a:endParaRPr>
              </a:p>
              <a:p>
                <a:pPr marL="1371487" lvl="2" indent="-457200">
                  <a:buFontTx/>
                  <a:buChar char="-"/>
                </a:pPr>
                <a:endParaRPr lang="en-US" altLang="ko-Kore-KR" sz="3200" i="1" dirty="0">
                  <a:latin typeface="맑은 고딕" panose="020B0503020000020004" pitchFamily="50" charset="-127"/>
                  <a:ea typeface="맑은 고딕" panose="020B0503020000020004" pitchFamily="50" charset="-127"/>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dirty="0">
                    <a:solidFill>
                      <a:srgbClr val="53585F"/>
                    </a:solidFill>
                    <a:latin typeface="맑은 고딕" panose="020B0503020000020004" pitchFamily="50" charset="-127"/>
                    <a:ea typeface="맑은 고딕" panose="020B0503020000020004" pitchFamily="50" charset="-127"/>
                    <a:sym typeface="SpoqaHanSans-Bold"/>
                  </a:rPr>
                  <a:t>추정 값의 분산 </a:t>
                </a:r>
                <a:r>
                  <a:rPr lang="en-US" altLang="ko-KR" sz="4400" b="1" spc="-45" dirty="0">
                    <a:solidFill>
                      <a:srgbClr val="53585F"/>
                    </a:solidFill>
                    <a:latin typeface="맑은 고딕" panose="020B0503020000020004" pitchFamily="50" charset="-127"/>
                    <a:ea typeface="맑은 고딕" panose="020B0503020000020004" pitchFamily="50" charset="-127"/>
                    <a:sym typeface="SpoqaHanSans-Bold"/>
                  </a:rPr>
                  <a:t>(variance)</a:t>
                </a:r>
              </a:p>
              <a:p>
                <a:pPr marL="1371487" lvl="2" indent="-457200">
                  <a:buFontTx/>
                  <a:buChar char="-"/>
                </a:pPr>
                <a:r>
                  <a:rPr lang="ko-KR" altLang="en-US" sz="3200" dirty="0">
                    <a:latin typeface="Cambria Math" panose="02040503050406030204" pitchFamily="18" charset="0"/>
                    <a:ea typeface="Spoqa Han Sans Neo" panose="020B0500000000000000" pitchFamily="34" charset="-128"/>
                  </a:rPr>
                  <a:t>모델의 예측 값과 모델의 예측 값들의 평균 사이의 차이</a:t>
                </a:r>
                <a:r>
                  <a:rPr lang="en-US" altLang="ko-KR" sz="3200" dirty="0">
                    <a:latin typeface="Cambria Math" panose="02040503050406030204" pitchFamily="18" charset="0"/>
                    <a:ea typeface="Spoqa Han Sans Neo" panose="020B0500000000000000" pitchFamily="34" charset="-128"/>
                  </a:rPr>
                  <a:t>.</a:t>
                </a:r>
              </a:p>
              <a:p>
                <a:pPr lvl="2"/>
                <a:endParaRPr lang="en-US" altLang="ko-Kore-KR" sz="3200" b="0" i="1" dirty="0">
                  <a:latin typeface="Cambria Math" panose="02040503050406030204" pitchFamily="18" charset="0"/>
                  <a:ea typeface="맑은 고딕" panose="020B0503020000020004" pitchFamily="50" charset="-127"/>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chemeClr val="accent1"/>
                          </a:solidFill>
                          <a:latin typeface="Cambria Math" panose="02040503050406030204" pitchFamily="18" charset="0"/>
                          <a:ea typeface="SpoqaHanSans-Bold"/>
                        </a:rPr>
                        <m:t>𝑉𝑎𝑟</m:t>
                      </m:r>
                      <m:r>
                        <a:rPr lang="ko-KR" altLang="en-US" sz="3200" b="0" i="1" smtClean="0">
                          <a:solidFill>
                            <a:schemeClr val="accent1"/>
                          </a:solidFill>
                          <a:latin typeface="Cambria Math" panose="02040503050406030204" pitchFamily="18" charset="0"/>
                          <a:ea typeface="SpoqaHanSans-Bold"/>
                        </a:rPr>
                        <m:t> </m:t>
                      </m:r>
                      <m:r>
                        <a:rPr lang="en-US" altLang="ko-KR" sz="320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h</m:t>
                      </m:r>
                      <m:r>
                        <a:rPr lang="en-US" altLang="ko-KR" sz="3200" b="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𝑥</m:t>
                      </m:r>
                      <m:r>
                        <a:rPr lang="en-US" altLang="ko-KR" sz="3200" b="0" i="1" smtClean="0">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smtClean="0">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h</m:t>
                                  </m:r>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𝑥</m:t>
                                  </m:r>
                                  <m:r>
                                    <a:rPr lang="en-US" altLang="ko-Kore-KR" sz="3200" b="0" i="1" smtClean="0">
                                      <a:solidFill>
                                        <a:schemeClr val="accent1"/>
                                      </a:solidFill>
                                      <a:latin typeface="Cambria Math" panose="02040503050406030204" pitchFamily="18" charset="0"/>
                                      <a:ea typeface="SpoqaHanSans-Bold"/>
                                    </a:rPr>
                                    <m:t>) −</m:t>
                                  </m:r>
                                  <m:r>
                                    <a:rPr lang="en-US" altLang="ko-Kore-KR" sz="3200" i="1">
                                      <a:solidFill>
                                        <a:schemeClr val="accent1"/>
                                      </a:solidFill>
                                      <a:latin typeface="Cambria Math" panose="02040503050406030204" pitchFamily="18" charset="0"/>
                                      <a:ea typeface="SpoqaHanSans-Bold"/>
                                    </a:rPr>
                                    <m:t>𝐸</m:t>
                                  </m:r>
                                  <m:r>
                                    <a:rPr lang="en-US" altLang="ko-Kore-KR" sz="320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h</m:t>
                                  </m:r>
                                  <m:d>
                                    <m:dPr>
                                      <m:ctrlPr>
                                        <a:rPr lang="en-US" altLang="ko-Kore-KR" sz="3200" b="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𝑥</m:t>
                                      </m:r>
                                    </m:e>
                                  </m:d>
                                  <m:r>
                                    <a:rPr lang="en-US" altLang="ko-Kore-KR" sz="3200" b="0" i="1" smtClean="0">
                                      <a:solidFill>
                                        <a:schemeClr val="accent1"/>
                                      </a:solidFill>
                                      <a:latin typeface="Cambria Math" panose="02040503050406030204" pitchFamily="18" charset="0"/>
                                      <a:ea typeface="SpoqaHanSans-Bold"/>
                                    </a:rPr>
                                    <m:t>]</m:t>
                                  </m:r>
                                </m:e>
                              </m:d>
                            </m:e>
                            <m:sup>
                              <m:r>
                                <a:rPr lang="en-US" altLang="ko-Kore-KR" sz="3200" i="1">
                                  <a:solidFill>
                                    <a:schemeClr val="accent1"/>
                                  </a:solidFill>
                                  <a:latin typeface="Cambria Math" panose="02040503050406030204" pitchFamily="18" charset="0"/>
                                  <a:ea typeface="SpoqaHanSans-Bold"/>
                                </a:rPr>
                                <m:t>2</m:t>
                              </m:r>
                            </m:sup>
                          </m:sSup>
                        </m:e>
                      </m:d>
                    </m:oMath>
                  </m:oMathPara>
                </a14:m>
                <a:endParaRPr lang="en-US" altLang="ko-Kore-KR" sz="3200" i="1" dirty="0">
                  <a:solidFill>
                    <a:schemeClr val="accent1"/>
                  </a:solidFill>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dirty="0">
                    <a:solidFill>
                      <a:srgbClr val="53585F"/>
                    </a:solidFill>
                    <a:latin typeface="맑은 고딕" panose="020B0503020000020004" pitchFamily="50" charset="-127"/>
                    <a:ea typeface="맑은 고딕" panose="020B0503020000020004" pitchFamily="50" charset="-127"/>
                    <a:sym typeface="SpoqaHanSans-Bold"/>
                  </a:rPr>
                  <a:t>노이즈 </a:t>
                </a:r>
                <a:r>
                  <a:rPr lang="en-US" altLang="ko-KR" sz="4400" b="1" spc="-45" dirty="0">
                    <a:solidFill>
                      <a:srgbClr val="53585F"/>
                    </a:solidFill>
                    <a:latin typeface="맑은 고딕" panose="020B0503020000020004" pitchFamily="50" charset="-127"/>
                    <a:ea typeface="맑은 고딕" panose="020B0503020000020004" pitchFamily="50" charset="-127"/>
                    <a:sym typeface="SpoqaHanSans-Bold"/>
                  </a:rPr>
                  <a:t>(noise)</a:t>
                </a:r>
              </a:p>
              <a:p>
                <a:pPr marL="1371487" lvl="2" indent="-457200">
                  <a:buFontTx/>
                  <a:buChar char="-"/>
                </a:pPr>
                <a:r>
                  <a:rPr lang="ko-KR" altLang="en-US" sz="3200" dirty="0">
                    <a:solidFill>
                      <a:prstClr val="black"/>
                    </a:solidFill>
                    <a:latin typeface="Cambria Math" panose="02040503050406030204" pitchFamily="18" charset="0"/>
                    <a:ea typeface="Spoqa Han Sans Neo" panose="020B0500000000000000" pitchFamily="34" charset="-128"/>
                  </a:rPr>
                  <a:t>실제 값과 이상적인 </a:t>
                </a:r>
                <a:r>
                  <a:rPr lang="ko-KR" altLang="en-US" sz="3200" dirty="0" err="1">
                    <a:solidFill>
                      <a:prstClr val="black"/>
                    </a:solidFill>
                    <a:latin typeface="Cambria Math" panose="02040503050406030204" pitchFamily="18" charset="0"/>
                    <a:ea typeface="Spoqa Han Sans Neo" panose="020B0500000000000000" pitchFamily="34" charset="-128"/>
                  </a:rPr>
                  <a:t>모델간의</a:t>
                </a:r>
                <a:r>
                  <a:rPr lang="ko-KR" altLang="en-US" sz="3200" dirty="0">
                    <a:solidFill>
                      <a:prstClr val="black"/>
                    </a:solidFill>
                    <a:latin typeface="Cambria Math" panose="02040503050406030204" pitchFamily="18" charset="0"/>
                    <a:ea typeface="Spoqa Han Sans Neo" panose="020B0500000000000000" pitchFamily="34" charset="-128"/>
                  </a:rPr>
                  <a:t> 차이</a:t>
                </a:r>
                <a:r>
                  <a:rPr lang="en-US" altLang="ko-KR" sz="3200" dirty="0">
                    <a:solidFill>
                      <a:prstClr val="black"/>
                    </a:solidFill>
                    <a:latin typeface="Cambria Math" panose="02040503050406030204" pitchFamily="18" charset="0"/>
                    <a:ea typeface="Spoqa Han Sans Neo" panose="020B0500000000000000" pitchFamily="34" charset="-128"/>
                  </a:rPr>
                  <a:t> (</a:t>
                </a:r>
                <a:r>
                  <a:rPr lang="ko-KR" altLang="en-US" sz="3200" dirty="0">
                    <a:solidFill>
                      <a:prstClr val="black"/>
                    </a:solidFill>
                    <a:latin typeface="Cambria Math" panose="02040503050406030204" pitchFamily="18" charset="0"/>
                    <a:ea typeface="Spoqa Han Sans Neo" panose="020B0500000000000000" pitchFamily="34" charset="-128"/>
                  </a:rPr>
                  <a:t>줄일 수 없는 에러</a:t>
                </a:r>
                <a:r>
                  <a:rPr lang="en-US" altLang="ko-KR" sz="3200" dirty="0">
                    <a:solidFill>
                      <a:prstClr val="black"/>
                    </a:solidFill>
                    <a:latin typeface="Cambria Math" panose="02040503050406030204" pitchFamily="18" charset="0"/>
                    <a:ea typeface="Spoqa Han Sans Neo" panose="020B0500000000000000" pitchFamily="34" charset="-128"/>
                  </a:rPr>
                  <a:t>)</a:t>
                </a:r>
              </a:p>
              <a:p>
                <a:pPr lvl="2"/>
                <a14:m>
                  <m:oMathPara xmlns:m="http://schemas.openxmlformats.org/officeDocument/2006/math">
                    <m:oMathParaPr>
                      <m:jc m:val="centerGroup"/>
                    </m:oMathParaPr>
                    <m:oMath xmlns:m="http://schemas.openxmlformats.org/officeDocument/2006/math">
                      <m:r>
                        <a:rPr lang="en-US" altLang="ko-KR" sz="3200" b="0" i="1" smtClean="0">
                          <a:solidFill>
                            <a:schemeClr val="accent6"/>
                          </a:solidFill>
                          <a:latin typeface="Cambria Math" panose="02040503050406030204" pitchFamily="18" charset="0"/>
                          <a:ea typeface="SpoqaHanSans-Bold"/>
                        </a:rPr>
                        <m:t>𝑁𝑜𝑖𝑠𝑒</m:t>
                      </m:r>
                      <m:r>
                        <a:rPr lang="ko-KR" altLang="en-US" sz="3200" i="1">
                          <a:solidFill>
                            <a:schemeClr val="accent6"/>
                          </a:solidFill>
                          <a:latin typeface="Cambria Math" panose="02040503050406030204" pitchFamily="18" charset="0"/>
                          <a:ea typeface="SpoqaHanSans-Bold"/>
                        </a:rPr>
                        <m:t> </m:t>
                      </m:r>
                      <m:d>
                        <m:dPr>
                          <m:begChr m:val="["/>
                          <m:endChr m:val="]"/>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h</m:t>
                          </m:r>
                          <m:d>
                            <m:dPr>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𝑥</m:t>
                              </m:r>
                            </m:e>
                          </m:d>
                        </m:e>
                      </m:d>
                      <m:r>
                        <a:rPr lang="en-US" altLang="ko-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𝑦</m:t>
                                  </m:r>
                                  <m:r>
                                    <a:rPr lang="en-US" altLang="ko-Kore-KR" sz="3200" b="0" i="1" smtClean="0">
                                      <a:solidFill>
                                        <a:schemeClr val="accent6"/>
                                      </a:solidFill>
                                      <a:latin typeface="Cambria Math" panose="02040503050406030204" pitchFamily="18" charset="0"/>
                                      <a:ea typeface="SpoqaHanSans-Bold"/>
                                    </a:rPr>
                                    <m:t> −</m:t>
                                  </m:r>
                                  <m:r>
                                    <a:rPr lang="en-US" altLang="ko-Kore-KR" sz="3200" b="0" i="1" smtClean="0">
                                      <a:solidFill>
                                        <a:schemeClr val="accent6"/>
                                      </a:solidFill>
                                      <a:latin typeface="Cambria Math" panose="02040503050406030204" pitchFamily="18" charset="0"/>
                                      <a:ea typeface="SpoqaHanSans-Bold"/>
                                    </a:rPr>
                                    <m:t>𝑓</m:t>
                                  </m:r>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r>
                        <a:rPr lang="en-US" altLang="ko-Kore-KR" sz="3200" b="0" i="1" smtClean="0">
                          <a:solidFill>
                            <a:schemeClr val="accent6"/>
                          </a:solidFill>
                          <a:latin typeface="Cambria Math" panose="02040503050406030204" pitchFamily="18" charset="0"/>
                          <a:ea typeface="SpoqaHanSans-Bold"/>
                        </a:rPr>
                        <m:t>𝐸</m:t>
                      </m:r>
                      <m:d>
                        <m:dPr>
                          <m:begChr m:val="["/>
                          <m:endChr m:val="]"/>
                          <m:ctrlPr>
                            <a:rPr lang="en-US" altLang="ko-Kore-KR" sz="3200" b="0" i="1" smtClean="0">
                              <a:solidFill>
                                <a:schemeClr val="accent6"/>
                              </a:solidFill>
                              <a:latin typeface="Cambria Math" panose="02040503050406030204" pitchFamily="18" charset="0"/>
                              <a:ea typeface="SpoqaHanSans-Bold"/>
                            </a:rPr>
                          </m:ctrlPr>
                        </m:dPr>
                        <m:e>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𝜖</m:t>
                              </m:r>
                            </m:e>
                            <m:sup>
                              <m:r>
                                <a:rPr lang="en-US" altLang="ko-Kore-KR" sz="3200" b="0" i="1" smtClean="0">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𝜎</m:t>
                          </m:r>
                        </m:e>
                        <m:sup>
                          <m:r>
                            <a:rPr lang="en-US" altLang="ko-Kore-KR" sz="3200" b="0" i="1" smtClean="0">
                              <a:solidFill>
                                <a:schemeClr val="accent6"/>
                              </a:solidFill>
                              <a:latin typeface="Cambria Math" panose="02040503050406030204" pitchFamily="18" charset="0"/>
                              <a:ea typeface="SpoqaHanSans-Bold"/>
                            </a:rPr>
                            <m:t>2</m:t>
                          </m:r>
                        </m:sup>
                      </m:sSup>
                    </m:oMath>
                  </m:oMathPara>
                </a14:m>
                <a:endParaRPr lang="en-US" altLang="ko-Kore-KR" sz="3200" i="1" dirty="0">
                  <a:solidFill>
                    <a:schemeClr val="accent6"/>
                  </a:solidFill>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8470" y="3401616"/>
                <a:ext cx="11233248" cy="10577832"/>
              </a:xfrm>
              <a:prstGeom prst="rect">
                <a:avLst/>
              </a:prstGeom>
              <a:blipFill>
                <a:blip r:embed="rId3"/>
                <a:stretch>
                  <a:fillRect l="-2659" t="-1499" r="-1248"/>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D05F9781-3998-D843-81EB-C7CDC5847373}"/>
              </a:ext>
            </a:extLst>
          </p:cNvPr>
          <p:cNvPicPr>
            <a:picLocks noChangeAspect="1"/>
          </p:cNvPicPr>
          <p:nvPr/>
        </p:nvPicPr>
        <p:blipFill>
          <a:blip r:embed="rId4"/>
          <a:stretch>
            <a:fillRect/>
          </a:stretch>
        </p:blipFill>
        <p:spPr>
          <a:xfrm>
            <a:off x="13622963" y="2957237"/>
            <a:ext cx="6235700" cy="6731000"/>
          </a:xfrm>
          <a:prstGeom prst="rect">
            <a:avLst/>
          </a:prstGeom>
        </p:spPr>
      </p:pic>
      <p:sp>
        <p:nvSpPr>
          <p:cNvPr id="4" name="직사각형 3">
            <a:extLst>
              <a:ext uri="{FF2B5EF4-FFF2-40B4-BE49-F238E27FC236}">
                <a16:creationId xmlns:a16="http://schemas.microsoft.com/office/drawing/2014/main" id="{2407DBF2-AB6F-334F-8954-8E0F309DE567}"/>
              </a:ext>
            </a:extLst>
          </p:cNvPr>
          <p:cNvSpPr/>
          <p:nvPr/>
        </p:nvSpPr>
        <p:spPr>
          <a:xfrm>
            <a:off x="14070082" y="9662249"/>
            <a:ext cx="5341462" cy="369332"/>
          </a:xfrm>
          <a:prstGeom prst="rect">
            <a:avLst/>
          </a:prstGeom>
        </p:spPr>
        <p:txBody>
          <a:bodyPr wrap="none">
            <a:spAutoFit/>
          </a:bodyPr>
          <a:lstStyle/>
          <a:p>
            <a:r>
              <a:rPr lang="ko-Kore-KR" altLang="en-US" dirty="0"/>
              <a:t>http://scott.fortmann-roe.com/docs/BiasVariance.html</a:t>
            </a:r>
          </a:p>
        </p:txBody>
      </p:sp>
    </p:spTree>
    <p:extLst>
      <p:ext uri="{BB962C8B-B14F-4D97-AF65-F5344CB8AC3E}">
        <p14:creationId xmlns:p14="http://schemas.microsoft.com/office/powerpoint/2010/main" val="246250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A4829928-388C-B74E-B6AB-B591BA4EB279}"/>
              </a:ext>
            </a:extLst>
          </p:cNvPr>
          <p:cNvPicPr>
            <a:picLocks noChangeAspect="1"/>
          </p:cNvPicPr>
          <p:nvPr/>
        </p:nvPicPr>
        <p:blipFill>
          <a:blip r:embed="rId3"/>
          <a:stretch>
            <a:fillRect/>
          </a:stretch>
        </p:blipFill>
        <p:spPr>
          <a:xfrm>
            <a:off x="1462014" y="2995212"/>
            <a:ext cx="21913110" cy="5224440"/>
          </a:xfrm>
          <a:prstGeom prst="rect">
            <a:avLst/>
          </a:prstGeom>
        </p:spPr>
      </p:pic>
      <p:sp>
        <p:nvSpPr>
          <p:cNvPr id="42" name="Shape 224">
            <a:extLst>
              <a:ext uri="{FF2B5EF4-FFF2-40B4-BE49-F238E27FC236}">
                <a16:creationId xmlns:a16="http://schemas.microsoft.com/office/drawing/2014/main" id="{124D95E6-24DC-4F4A-AA67-58EE05ADA79E}"/>
              </a:ext>
            </a:extLst>
          </p:cNvPr>
          <p:cNvSpPr/>
          <p:nvPr/>
        </p:nvSpPr>
        <p:spPr>
          <a:xfrm>
            <a:off x="1524000" y="1460302"/>
            <a:ext cx="677877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인공 신경망</a:t>
            </a:r>
            <a:br>
              <a:rPr lang="en-US" altLang="ko-KR" dirty="0">
                <a:latin typeface="맑은 고딕" panose="020B0503020000020004" pitchFamily="50" charset="-127"/>
                <a:ea typeface="맑은 고딕" panose="020B0503020000020004" pitchFamily="50" charset="-127"/>
              </a:rPr>
            </a:br>
            <a:r>
              <a:rPr lang="en-US" altLang="ko-KR" dirty="0">
                <a:latin typeface="맑은 고딕" panose="020B0503020000020004" pitchFamily="50" charset="-127"/>
                <a:ea typeface="맑은 고딕" panose="020B0503020000020004" pitchFamily="50" charset="-127"/>
              </a:rPr>
              <a:t>(Artificial Neural Network; ANN)</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F5C91018-B23D-0E41-81C3-79EFFDD4499A}"/>
              </a:ext>
            </a:extLst>
          </p:cNvPr>
          <p:cNvSpPr/>
          <p:nvPr/>
        </p:nvSpPr>
        <p:spPr>
          <a:xfrm>
            <a:off x="1966070" y="9048144"/>
            <a:ext cx="17281920" cy="3539430"/>
          </a:xfrm>
          <a:prstGeom prst="rect">
            <a:avLst/>
          </a:prstGeom>
        </p:spPr>
        <p:txBody>
          <a:bodyPr wrap="square">
            <a:spAutoFit/>
          </a:bodyPr>
          <a:lstStyle/>
          <a:p>
            <a:pPr marL="285750" indent="-285750">
              <a:buFontTx/>
              <a:buChar char="-"/>
            </a:pPr>
            <a:r>
              <a:rPr kumimoji="1" lang="ko-KR" altLang="en-US" sz="3200" dirty="0">
                <a:latin typeface="Helvetica" pitchFamily="2" charset="0"/>
              </a:rPr>
              <a:t>생물학적 뉴런</a:t>
            </a:r>
            <a:r>
              <a:rPr kumimoji="1" lang="en-US" altLang="ko-KR" sz="3200" dirty="0">
                <a:latin typeface="Helvetica" pitchFamily="2" charset="0"/>
              </a:rPr>
              <a:t>(</a:t>
            </a:r>
            <a:r>
              <a:rPr kumimoji="1" lang="ko-KR" altLang="en-US" sz="3200" dirty="0">
                <a:latin typeface="Helvetica" pitchFamily="2" charset="0"/>
              </a:rPr>
              <a:t>신경세포</a:t>
            </a:r>
            <a:r>
              <a:rPr kumimoji="1" lang="en-US" altLang="ko-KR" sz="3200" dirty="0">
                <a:latin typeface="Helvetica" pitchFamily="2" charset="0"/>
              </a:rPr>
              <a:t>)</a:t>
            </a:r>
            <a:r>
              <a:rPr kumimoji="1" lang="ko-KR" altLang="en-US" sz="3200" dirty="0" err="1">
                <a:latin typeface="Helvetica" pitchFamily="2" charset="0"/>
              </a:rPr>
              <a:t>를</a:t>
            </a:r>
            <a:r>
              <a:rPr kumimoji="1" lang="ko-KR" altLang="en-US" sz="3200" dirty="0">
                <a:latin typeface="Helvetica" pitchFamily="2" charset="0"/>
              </a:rPr>
              <a:t> 모방한 인공 뉴런</a:t>
            </a:r>
            <a:r>
              <a:rPr kumimoji="1" lang="en-US" altLang="ko-KR" sz="3200" dirty="0">
                <a:latin typeface="Helvetica" pitchFamily="2" charset="0"/>
              </a:rPr>
              <a:t>.</a:t>
            </a:r>
          </a:p>
          <a:p>
            <a:pPr marL="285750" indent="-285750">
              <a:buFontTx/>
              <a:buChar char="-"/>
            </a:pPr>
            <a:endParaRPr kumimoji="1" lang="en-US" altLang="ko-KR" sz="3200" dirty="0">
              <a:latin typeface="Helvetica" pitchFamily="2" charset="0"/>
            </a:endParaRPr>
          </a:p>
          <a:p>
            <a:pPr marL="285750" indent="-285750">
              <a:buFontTx/>
              <a:buChar char="-"/>
            </a:pPr>
            <a:r>
              <a:rPr kumimoji="1" lang="en-US" altLang="ko-KR" sz="3200" dirty="0">
                <a:latin typeface="Helvetica" pitchFamily="2" charset="0"/>
              </a:rPr>
              <a:t>1950</a:t>
            </a:r>
            <a:r>
              <a:rPr kumimoji="1" lang="ko-KR" altLang="en-US" sz="3200" dirty="0">
                <a:latin typeface="Helvetica" pitchFamily="2" charset="0"/>
              </a:rPr>
              <a:t>년대 후반에 프랭크 </a:t>
            </a:r>
            <a:r>
              <a:rPr kumimoji="1" lang="ko-KR" altLang="en-US" sz="3200" dirty="0" err="1">
                <a:latin typeface="Helvetica" pitchFamily="2" charset="0"/>
              </a:rPr>
              <a:t>로젠블라트가</a:t>
            </a:r>
            <a:r>
              <a:rPr kumimoji="1" lang="en-US" altLang="ko-KR" sz="3200" dirty="0">
                <a:latin typeface="Helvetica" pitchFamily="2" charset="0"/>
              </a:rPr>
              <a:t>,</a:t>
            </a:r>
            <a:r>
              <a:rPr kumimoji="1" lang="ko-KR" altLang="en-US" sz="3200" dirty="0">
                <a:latin typeface="Helvetica" pitchFamily="2" charset="0"/>
              </a:rPr>
              <a:t> 선형 분류기</a:t>
            </a:r>
            <a:r>
              <a:rPr kumimoji="1" lang="en-US" altLang="ko-KR" sz="3200" dirty="0">
                <a:latin typeface="Helvetica" pitchFamily="2" charset="0"/>
              </a:rPr>
              <a:t>(Linear Classification)</a:t>
            </a:r>
            <a:r>
              <a:rPr kumimoji="1" lang="ko-KR" altLang="en-US" sz="3200" dirty="0">
                <a:latin typeface="Helvetica" pitchFamily="2" charset="0"/>
              </a:rPr>
              <a:t>의 한 종류인 </a:t>
            </a:r>
            <a:r>
              <a:rPr kumimoji="1" lang="ko-KR" altLang="en-US" sz="3200" dirty="0" err="1">
                <a:latin typeface="Helvetica" pitchFamily="2" charset="0"/>
              </a:rPr>
              <a:t>퍼셉트론</a:t>
            </a:r>
            <a:r>
              <a:rPr kumimoji="1" lang="en-US" altLang="ko-KR" sz="3200" dirty="0">
                <a:latin typeface="Helvetica" pitchFamily="2" charset="0"/>
              </a:rPr>
              <a:t>(Perceptron)</a:t>
            </a:r>
            <a:r>
              <a:rPr kumimoji="1" lang="ko-KR" altLang="en-US" sz="3200" dirty="0">
                <a:latin typeface="Helvetica" pitchFamily="2" charset="0"/>
              </a:rPr>
              <a:t>을 고안하여</a:t>
            </a:r>
            <a:r>
              <a:rPr kumimoji="1" lang="en-US" altLang="ko-KR" sz="3200" dirty="0">
                <a:latin typeface="Helvetica" pitchFamily="2" charset="0"/>
              </a:rPr>
              <a:t>,</a:t>
            </a:r>
            <a:r>
              <a:rPr kumimoji="1" lang="ko-KR" altLang="en-US" sz="3200" dirty="0">
                <a:latin typeface="Helvetica" pitchFamily="2" charset="0"/>
              </a:rPr>
              <a:t> 세상에 알려짐</a:t>
            </a:r>
            <a:r>
              <a:rPr kumimoji="1" lang="en-US" altLang="ko-KR" sz="3200" dirty="0">
                <a:latin typeface="Helvetica" pitchFamily="2" charset="0"/>
              </a:rPr>
              <a:t>.</a:t>
            </a:r>
          </a:p>
          <a:p>
            <a:pPr marL="285750" indent="-285750">
              <a:buFontTx/>
              <a:buChar char="-"/>
            </a:pPr>
            <a:endParaRPr kumimoji="1" lang="en-US" altLang="ko-KR" sz="3200" dirty="0">
              <a:latin typeface="Helvetica" pitchFamily="2" charset="0"/>
            </a:endParaRPr>
          </a:p>
          <a:p>
            <a:pPr marL="285750" indent="-285750">
              <a:buFontTx/>
              <a:buChar char="-"/>
            </a:pPr>
            <a:r>
              <a:rPr kumimoji="1" lang="ko-KR" altLang="en-US" sz="3200" dirty="0">
                <a:latin typeface="Helvetica" pitchFamily="2" charset="0"/>
              </a:rPr>
              <a:t>그러나</a:t>
            </a:r>
            <a:r>
              <a:rPr kumimoji="1" lang="en-US" altLang="ko-KR" sz="3200" dirty="0">
                <a:latin typeface="Helvetica" pitchFamily="2" charset="0"/>
              </a:rPr>
              <a:t>,</a:t>
            </a:r>
            <a:r>
              <a:rPr kumimoji="1" lang="ko-KR" altLang="en-US" sz="3200" dirty="0">
                <a:latin typeface="Helvetica" pitchFamily="2" charset="0"/>
              </a:rPr>
              <a:t> 단순 신경망으로는 성능이 다른 </a:t>
            </a:r>
            <a:r>
              <a:rPr kumimoji="1" lang="ko-KR" altLang="en-US" sz="3200" dirty="0" err="1">
                <a:latin typeface="Helvetica" pitchFamily="2" charset="0"/>
              </a:rPr>
              <a:t>머신러닝</a:t>
            </a:r>
            <a:r>
              <a:rPr kumimoji="1" lang="ko-KR" altLang="en-US" sz="3200" dirty="0">
                <a:latin typeface="Helvetica" pitchFamily="2" charset="0"/>
              </a:rPr>
              <a:t> 알고리즘에 비해 낮아</a:t>
            </a:r>
            <a:r>
              <a:rPr kumimoji="1" lang="en-US" altLang="ko-KR" sz="3200" dirty="0">
                <a:latin typeface="Helvetica" pitchFamily="2" charset="0"/>
              </a:rPr>
              <a:t>,</a:t>
            </a:r>
            <a:r>
              <a:rPr kumimoji="1" lang="ko-KR" altLang="en-US" sz="3200" dirty="0">
                <a:latin typeface="Helvetica" pitchFamily="2" charset="0"/>
              </a:rPr>
              <a:t> </a:t>
            </a:r>
            <a:r>
              <a:rPr kumimoji="1" lang="en-US" altLang="ko-KR" sz="3200" dirty="0">
                <a:latin typeface="Helvetica" pitchFamily="2" charset="0"/>
              </a:rPr>
              <a:t>1980~2005</a:t>
            </a:r>
            <a:r>
              <a:rPr kumimoji="1" lang="ko-KR" altLang="en-US" sz="3200" dirty="0">
                <a:latin typeface="Helvetica" pitchFamily="2" charset="0"/>
              </a:rPr>
              <a:t>년 까지는</a:t>
            </a:r>
            <a:r>
              <a:rPr kumimoji="1" lang="en-US" altLang="ko-KR" sz="3200" dirty="0">
                <a:latin typeface="Helvetica" pitchFamily="2" charset="0"/>
              </a:rPr>
              <a:t>,</a:t>
            </a:r>
            <a:r>
              <a:rPr kumimoji="1" lang="ko-KR" altLang="en-US" sz="3200" dirty="0">
                <a:latin typeface="Helvetica" pitchFamily="2" charset="0"/>
              </a:rPr>
              <a:t> 비주류 </a:t>
            </a:r>
            <a:r>
              <a:rPr kumimoji="1" lang="ko-KR" altLang="en-US" sz="3200" dirty="0" err="1">
                <a:latin typeface="Helvetica" pitchFamily="2" charset="0"/>
              </a:rPr>
              <a:t>머신러닝</a:t>
            </a:r>
            <a:r>
              <a:rPr kumimoji="1" lang="ko-KR" altLang="en-US" sz="3200" dirty="0">
                <a:latin typeface="Helvetica" pitchFamily="2" charset="0"/>
              </a:rPr>
              <a:t> </a:t>
            </a:r>
            <a:r>
              <a:rPr kumimoji="1" lang="ko-KR" altLang="en-US" sz="3200" dirty="0" err="1">
                <a:latin typeface="Helvetica" pitchFamily="2" charset="0"/>
              </a:rPr>
              <a:t>알고리즘이었음</a:t>
            </a:r>
            <a:r>
              <a:rPr kumimoji="1" lang="en-US" altLang="ko-KR" sz="3200" dirty="0">
                <a:latin typeface="Helvetica" pitchFamily="2" charset="0"/>
              </a:rPr>
              <a:t>.</a:t>
            </a:r>
          </a:p>
        </p:txBody>
      </p:sp>
      <p:sp>
        <p:nvSpPr>
          <p:cNvPr id="13" name="직사각형 12">
            <a:extLst>
              <a:ext uri="{FF2B5EF4-FFF2-40B4-BE49-F238E27FC236}">
                <a16:creationId xmlns:a16="http://schemas.microsoft.com/office/drawing/2014/main" id="{272F0A08-C9F1-804A-8020-F71FE9A993D4}"/>
              </a:ext>
            </a:extLst>
          </p:cNvPr>
          <p:cNvSpPr/>
          <p:nvPr/>
        </p:nvSpPr>
        <p:spPr>
          <a:xfrm>
            <a:off x="17015742" y="3195850"/>
            <a:ext cx="6912768" cy="4166205"/>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ore-KR" altLang="en-US" sz="1200"/>
          </a:p>
        </p:txBody>
      </p:sp>
      <p:grpSp>
        <p:nvGrpSpPr>
          <p:cNvPr id="14" name="그룹 13">
            <a:extLst>
              <a:ext uri="{FF2B5EF4-FFF2-40B4-BE49-F238E27FC236}">
                <a16:creationId xmlns:a16="http://schemas.microsoft.com/office/drawing/2014/main" id="{A076F100-5E1C-0648-B3CA-1A67305B4B74}"/>
              </a:ext>
            </a:extLst>
          </p:cNvPr>
          <p:cNvGrpSpPr/>
          <p:nvPr/>
        </p:nvGrpSpPr>
        <p:grpSpPr>
          <a:xfrm>
            <a:off x="16980593" y="3195851"/>
            <a:ext cx="6947917" cy="4166205"/>
            <a:chOff x="2074724" y="3402595"/>
            <a:chExt cx="8739689" cy="5240611"/>
          </a:xfrm>
        </p:grpSpPr>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4F96F16-29BD-5045-B7C5-1F46FF60EAC0}"/>
                    </a:ext>
                  </a:extLst>
                </p:cNvPr>
                <p:cNvSpPr/>
                <p:nvPr/>
              </p:nvSpPr>
              <p:spPr>
                <a:xfrm>
                  <a:off x="3809899" y="3402595"/>
                  <a:ext cx="667030" cy="667030"/>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𝒃</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15" name="타원 14">
                  <a:extLst>
                    <a:ext uri="{FF2B5EF4-FFF2-40B4-BE49-F238E27FC236}">
                      <a16:creationId xmlns:a16="http://schemas.microsoft.com/office/drawing/2014/main" id="{E4F96F16-29BD-5045-B7C5-1F46FF60EAC0}"/>
                    </a:ext>
                  </a:extLst>
                </p:cNvPr>
                <p:cNvSpPr>
                  <a:spLocks noRot="1" noChangeAspect="1" noMove="1" noResize="1" noEditPoints="1" noAdjustHandles="1" noChangeArrowheads="1" noChangeShapeType="1" noTextEdit="1"/>
                </p:cNvSpPr>
                <p:nvPr/>
              </p:nvSpPr>
              <p:spPr>
                <a:xfrm>
                  <a:off x="3809899" y="3402595"/>
                  <a:ext cx="667030" cy="667030"/>
                </a:xfrm>
                <a:prstGeom prst="ellipse">
                  <a:avLst/>
                </a:prstGeom>
                <a:blipFill>
                  <a:blip r:embed="rId4"/>
                  <a:stretch>
                    <a:fillRect/>
                  </a:stretch>
                </a:blipFill>
                <a:ln>
                  <a:solidFill>
                    <a:schemeClr val="tx1"/>
                  </a:solidFill>
                  <a:prstDash val="sysDot"/>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6" name="타원 15">
                  <a:extLst>
                    <a:ext uri="{FF2B5EF4-FFF2-40B4-BE49-F238E27FC236}">
                      <a16:creationId xmlns:a16="http://schemas.microsoft.com/office/drawing/2014/main" id="{88228A19-27B1-2A4C-822C-7787050CCC08}"/>
                    </a:ext>
                  </a:extLst>
                </p:cNvPr>
                <p:cNvSpPr/>
                <p:nvPr/>
              </p:nvSpPr>
              <p:spPr>
                <a:xfrm>
                  <a:off x="3809899" y="527590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𝟐</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16" name="타원 15">
                  <a:extLst>
                    <a:ext uri="{FF2B5EF4-FFF2-40B4-BE49-F238E27FC236}">
                      <a16:creationId xmlns:a16="http://schemas.microsoft.com/office/drawing/2014/main" id="{88228A19-27B1-2A4C-822C-7787050CCC08}"/>
                    </a:ext>
                  </a:extLst>
                </p:cNvPr>
                <p:cNvSpPr>
                  <a:spLocks noRot="1" noChangeAspect="1" noMove="1" noResize="1" noEditPoints="1" noAdjustHandles="1" noChangeArrowheads="1" noChangeShapeType="1" noTextEdit="1"/>
                </p:cNvSpPr>
                <p:nvPr/>
              </p:nvSpPr>
              <p:spPr>
                <a:xfrm>
                  <a:off x="3809899" y="5275905"/>
                  <a:ext cx="667030" cy="667030"/>
                </a:xfrm>
                <a:prstGeom prst="ellipse">
                  <a:avLst/>
                </a:prstGeom>
                <a:blipFill>
                  <a:blip r:embed="rId5"/>
                  <a:stretch>
                    <a:fillRect/>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7" name="타원 16">
                  <a:extLst>
                    <a:ext uri="{FF2B5EF4-FFF2-40B4-BE49-F238E27FC236}">
                      <a16:creationId xmlns:a16="http://schemas.microsoft.com/office/drawing/2014/main" id="{6EB242B0-AC41-4448-B075-D8C828BA6AFE}"/>
                    </a:ext>
                  </a:extLst>
                </p:cNvPr>
                <p:cNvSpPr/>
                <p:nvPr/>
              </p:nvSpPr>
              <p:spPr>
                <a:xfrm>
                  <a:off x="3809899" y="703816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𝒗</m:t>
                            </m:r>
                            <m:r>
                              <a:rPr kumimoji="1" lang="en-US" altLang="ko-KR" sz="1600" b="1" i="1" dirty="0" smtClean="0">
                                <a:solidFill>
                                  <a:schemeClr val="tx1"/>
                                </a:solidFill>
                                <a:latin typeface="Cambria Math" panose="02040503050406030204" pitchFamily="18" charset="0"/>
                                <a:ea typeface="Cambria Math" panose="02040503050406030204" pitchFamily="18" charset="0"/>
                              </a:rPr>
                              <m:t>−</m:t>
                            </m:r>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17" name="타원 16">
                  <a:extLst>
                    <a:ext uri="{FF2B5EF4-FFF2-40B4-BE49-F238E27FC236}">
                      <a16:creationId xmlns:a16="http://schemas.microsoft.com/office/drawing/2014/main" id="{6EB242B0-AC41-4448-B075-D8C828BA6AFE}"/>
                    </a:ext>
                  </a:extLst>
                </p:cNvPr>
                <p:cNvSpPr>
                  <a:spLocks noRot="1" noChangeAspect="1" noMove="1" noResize="1" noEditPoints="1" noAdjustHandles="1" noChangeArrowheads="1" noChangeShapeType="1" noTextEdit="1"/>
                </p:cNvSpPr>
                <p:nvPr/>
              </p:nvSpPr>
              <p:spPr>
                <a:xfrm>
                  <a:off x="3809899" y="7038165"/>
                  <a:ext cx="667030" cy="667030"/>
                </a:xfrm>
                <a:prstGeom prst="ellipse">
                  <a:avLst/>
                </a:prstGeom>
                <a:blipFill>
                  <a:blip r:embed="rId6"/>
                  <a:stretch>
                    <a:fillRect l="-2326"/>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F1668561-C358-3443-ABB5-3E885C738405}"/>
                    </a:ext>
                  </a:extLst>
                </p:cNvPr>
                <p:cNvSpPr/>
                <p:nvPr/>
              </p:nvSpPr>
              <p:spPr>
                <a:xfrm>
                  <a:off x="3809899" y="4339250"/>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20" name="타원 19">
                  <a:extLst>
                    <a:ext uri="{FF2B5EF4-FFF2-40B4-BE49-F238E27FC236}">
                      <a16:creationId xmlns:a16="http://schemas.microsoft.com/office/drawing/2014/main" id="{F1668561-C358-3443-ABB5-3E885C738405}"/>
                    </a:ext>
                  </a:extLst>
                </p:cNvPr>
                <p:cNvSpPr>
                  <a:spLocks noRot="1" noChangeAspect="1" noMove="1" noResize="1" noEditPoints="1" noAdjustHandles="1" noChangeArrowheads="1" noChangeShapeType="1" noTextEdit="1"/>
                </p:cNvSpPr>
                <p:nvPr/>
              </p:nvSpPr>
              <p:spPr>
                <a:xfrm>
                  <a:off x="3809899" y="4339250"/>
                  <a:ext cx="667030" cy="667030"/>
                </a:xfrm>
                <a:prstGeom prst="ellipse">
                  <a:avLst/>
                </a:prstGeom>
                <a:blipFill>
                  <a:blip r:embed="rId7"/>
                  <a:stretch>
                    <a:fillRect/>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3" name="타원 22">
                  <a:extLst>
                    <a:ext uri="{FF2B5EF4-FFF2-40B4-BE49-F238E27FC236}">
                      <a16:creationId xmlns:a16="http://schemas.microsoft.com/office/drawing/2014/main" id="{D939DBAE-9276-AF45-A26A-F52407153BFA}"/>
                    </a:ext>
                  </a:extLst>
                </p:cNvPr>
                <p:cNvSpPr/>
                <p:nvPr/>
              </p:nvSpPr>
              <p:spPr>
                <a:xfrm>
                  <a:off x="3809899" y="7976176"/>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a:solidFill>
                                  <a:schemeClr val="tx1"/>
                                </a:solidFill>
                                <a:latin typeface="Cambria Math" panose="02040503050406030204" pitchFamily="18" charset="0"/>
                                <a:ea typeface="Cambria Math" panose="02040503050406030204" pitchFamily="18" charset="0"/>
                              </a:rPr>
                              <m:t>𝒗</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23" name="타원 22">
                  <a:extLst>
                    <a:ext uri="{FF2B5EF4-FFF2-40B4-BE49-F238E27FC236}">
                      <a16:creationId xmlns:a16="http://schemas.microsoft.com/office/drawing/2014/main" id="{D939DBAE-9276-AF45-A26A-F52407153BFA}"/>
                    </a:ext>
                  </a:extLst>
                </p:cNvPr>
                <p:cNvSpPr>
                  <a:spLocks noRot="1" noChangeAspect="1" noMove="1" noResize="1" noEditPoints="1" noAdjustHandles="1" noChangeArrowheads="1" noChangeShapeType="1" noTextEdit="1"/>
                </p:cNvSpPr>
                <p:nvPr/>
              </p:nvSpPr>
              <p:spPr>
                <a:xfrm>
                  <a:off x="3809899" y="7976176"/>
                  <a:ext cx="667030" cy="667030"/>
                </a:xfrm>
                <a:prstGeom prst="ellipse">
                  <a:avLst/>
                </a:prstGeom>
                <a:blipFill>
                  <a:blip r:embed="rId8"/>
                  <a:stretch>
                    <a:fillRect/>
                  </a:stretch>
                </a:blipFill>
                <a:ln>
                  <a:solidFill>
                    <a:schemeClr val="tx1"/>
                  </a:solidFill>
                </a:ln>
              </p:spPr>
              <p:txBody>
                <a:bodyPr/>
                <a:lstStyle/>
                <a:p>
                  <a:r>
                    <a:rPr lang="ko-Kore-KR" altLang="en-US">
                      <a:noFill/>
                    </a:rPr>
                    <a:t> </a:t>
                  </a:r>
                </a:p>
              </p:txBody>
            </p:sp>
          </mc:Fallback>
        </mc:AlternateContent>
        <p:sp>
          <p:nvSpPr>
            <p:cNvPr id="24" name="TextBox 23">
              <a:extLst>
                <a:ext uri="{FF2B5EF4-FFF2-40B4-BE49-F238E27FC236}">
                  <a16:creationId xmlns:a16="http://schemas.microsoft.com/office/drawing/2014/main" id="{2C089F2B-B536-2C46-A674-571178CDE3BF}"/>
                </a:ext>
              </a:extLst>
            </p:cNvPr>
            <p:cNvSpPr txBox="1"/>
            <p:nvPr/>
          </p:nvSpPr>
          <p:spPr>
            <a:xfrm>
              <a:off x="2074724" y="3551444"/>
              <a:ext cx="1107996" cy="348433"/>
            </a:xfrm>
            <a:prstGeom prst="rect">
              <a:avLst/>
            </a:prstGeom>
            <a:noFill/>
          </p:spPr>
          <p:txBody>
            <a:bodyPr wrap="square" rtlCol="0">
              <a:spAutoFit/>
            </a:bodyPr>
            <a:lstStyle/>
            <a:p>
              <a:r>
                <a:rPr kumimoji="1" lang="en-US" altLang="ko-KR" sz="1200" dirty="0">
                  <a:latin typeface="Helvetica" pitchFamily="2" charset="0"/>
                </a:rPr>
                <a:t>Constant</a:t>
              </a:r>
              <a:endParaRPr kumimoji="1" lang="ko-KR" altLang="en-US" sz="1200" dirty="0">
                <a:latin typeface="Helvetica" pitchFamily="2" charset="0"/>
              </a:endParaRPr>
            </a:p>
          </p:txBody>
        </p:sp>
        <p:sp>
          <p:nvSpPr>
            <p:cNvPr id="25" name="왼쪽 중괄호[L] 24">
              <a:extLst>
                <a:ext uri="{FF2B5EF4-FFF2-40B4-BE49-F238E27FC236}">
                  <a16:creationId xmlns:a16="http://schemas.microsoft.com/office/drawing/2014/main" id="{CC19D941-2196-4E44-82F6-1B8E00D73167}"/>
                </a:ext>
              </a:extLst>
            </p:cNvPr>
            <p:cNvSpPr/>
            <p:nvPr/>
          </p:nvSpPr>
          <p:spPr>
            <a:xfrm>
              <a:off x="3176308" y="4672765"/>
              <a:ext cx="633591" cy="36369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26" name="TextBox 25">
              <a:extLst>
                <a:ext uri="{FF2B5EF4-FFF2-40B4-BE49-F238E27FC236}">
                  <a16:creationId xmlns:a16="http://schemas.microsoft.com/office/drawing/2014/main" id="{54DB95F2-FD32-7049-9845-4D439B054368}"/>
                </a:ext>
              </a:extLst>
            </p:cNvPr>
            <p:cNvSpPr txBox="1"/>
            <p:nvPr/>
          </p:nvSpPr>
          <p:spPr>
            <a:xfrm>
              <a:off x="2081135" y="6168062"/>
              <a:ext cx="1095172" cy="580722"/>
            </a:xfrm>
            <a:prstGeom prst="rect">
              <a:avLst/>
            </a:prstGeom>
            <a:noFill/>
          </p:spPr>
          <p:txBody>
            <a:bodyPr wrap="square" rtlCol="0">
              <a:spAutoFit/>
            </a:bodyPr>
            <a:lstStyle/>
            <a:p>
              <a:pPr algn="ctr"/>
              <a:r>
                <a:rPr kumimoji="1" lang="en-US" altLang="ko-KR" sz="1200" dirty="0">
                  <a:latin typeface="Helvetica" pitchFamily="2" charset="0"/>
                </a:rPr>
                <a:t>Input</a:t>
              </a:r>
              <a:br>
                <a:rPr kumimoji="1" lang="en-US" altLang="ko-KR" sz="1200" dirty="0">
                  <a:latin typeface="Helvetica" pitchFamily="2" charset="0"/>
                </a:rPr>
              </a:br>
              <a:r>
                <a:rPr kumimoji="1" lang="en-US" altLang="ko-KR" sz="1200" dirty="0">
                  <a:latin typeface="Helvetica" pitchFamily="2" charset="0"/>
                </a:rPr>
                <a:t>Features</a:t>
              </a:r>
              <a:endParaRPr kumimoji="1" lang="ko-KR" altLang="en-US" sz="1200" dirty="0">
                <a:latin typeface="Helvetica" pitchFamily="2" charset="0"/>
              </a:endParaRPr>
            </a:p>
          </p:txBody>
        </p:sp>
        <p:cxnSp>
          <p:nvCxnSpPr>
            <p:cNvPr id="27" name="직선 연결선[R] 26">
              <a:extLst>
                <a:ext uri="{FF2B5EF4-FFF2-40B4-BE49-F238E27FC236}">
                  <a16:creationId xmlns:a16="http://schemas.microsoft.com/office/drawing/2014/main" id="{2211B851-7550-CA47-9D0B-C829747957D0}"/>
                </a:ext>
              </a:extLst>
            </p:cNvPr>
            <p:cNvCxnSpPr>
              <a:cxnSpLocks/>
              <a:stCxn id="24" idx="3"/>
              <a:endCxn id="15" idx="2"/>
            </p:cNvCxnSpPr>
            <p:nvPr/>
          </p:nvCxnSpPr>
          <p:spPr>
            <a:xfrm>
              <a:off x="3182720" y="3725662"/>
              <a:ext cx="627178" cy="1044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242D45-A19A-6344-8212-DBB88A3E7D2B}"/>
                </a:ext>
              </a:extLst>
            </p:cNvPr>
            <p:cNvSpPr txBox="1"/>
            <p:nvPr/>
          </p:nvSpPr>
          <p:spPr>
            <a:xfrm>
              <a:off x="4015815" y="6058846"/>
              <a:ext cx="242374" cy="830997"/>
            </a:xfrm>
            <a:prstGeom prst="rect">
              <a:avLst/>
            </a:prstGeom>
            <a:noFill/>
          </p:spPr>
          <p:txBody>
            <a:bodyPr wrap="square" rtlCol="0">
              <a:spAutoFit/>
            </a:bodyPr>
            <a:lstStyle/>
            <a:p>
              <a:r>
                <a:rPr kumimoji="1" lang="en-US" altLang="ko-KR" sz="1600" b="1" dirty="0">
                  <a:latin typeface="Helvetica" pitchFamily="2" charset="0"/>
                </a:rPr>
                <a:t>.</a:t>
              </a:r>
              <a:br>
                <a:rPr kumimoji="1" lang="en-US" altLang="ko-KR" sz="1600" b="1" dirty="0">
                  <a:latin typeface="Helvetica" pitchFamily="2" charset="0"/>
                </a:rPr>
              </a:br>
              <a:r>
                <a:rPr kumimoji="1" lang="en-US" altLang="ko-KR" sz="1600" b="1" dirty="0">
                  <a:latin typeface="Helvetica" pitchFamily="2" charset="0"/>
                </a:rPr>
                <a:t>.</a:t>
              </a:r>
              <a:br>
                <a:rPr kumimoji="1" lang="en-US" altLang="ko-KR" sz="1600" b="1" dirty="0">
                  <a:latin typeface="Helvetica" pitchFamily="2" charset="0"/>
                </a:rPr>
              </a:br>
              <a:r>
                <a:rPr kumimoji="1" lang="en-US" altLang="ko-KR" sz="1600" b="1" dirty="0">
                  <a:latin typeface="Helvetica" pitchFamily="2" charset="0"/>
                </a:rPr>
                <a:t>.</a:t>
              </a:r>
              <a:endParaRPr kumimoji="1" lang="ko-KR" altLang="en-US" sz="1600" b="1" dirty="0">
                <a:latin typeface="Helvetica" pitchFamily="2" charset="0"/>
              </a:endParaRPr>
            </a:p>
          </p:txBody>
        </p:sp>
        <mc:AlternateContent xmlns:mc="http://schemas.openxmlformats.org/markup-compatibility/2006" xmlns:a14="http://schemas.microsoft.com/office/drawing/2010/main">
          <mc:Choice Requires="a14">
            <p:sp>
              <p:nvSpPr>
                <p:cNvPr id="29" name="타원 28">
                  <a:extLst>
                    <a:ext uri="{FF2B5EF4-FFF2-40B4-BE49-F238E27FC236}">
                      <a16:creationId xmlns:a16="http://schemas.microsoft.com/office/drawing/2014/main" id="{D1D3BECB-5592-5641-8452-0DDD71CC4215}"/>
                    </a:ext>
                  </a:extLst>
                </p:cNvPr>
                <p:cNvSpPr/>
                <p:nvPr/>
              </p:nvSpPr>
              <p:spPr>
                <a:xfrm>
                  <a:off x="7053227" y="5969895"/>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600" b="1" i="1" dirty="0"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kumimoji="1" lang="en-US" altLang="ko-KR" sz="1600" b="1" i="1" dirty="0">
                                <a:solidFill>
                                  <a:schemeClr val="tx1"/>
                                </a:solidFill>
                                <a:latin typeface="Cambria Math" panose="02040503050406030204" pitchFamily="18" charset="0"/>
                                <a:ea typeface="Cambria Math" panose="02040503050406030204" pitchFamily="18" charset="0"/>
                              </a:rPr>
                            </m:ctrlPr>
                          </m:naryPr>
                          <m:sub/>
                          <m:sup/>
                          <m:e>
                            <m:r>
                              <a:rPr kumimoji="1" lang="en-US" altLang="ko-KR" sz="1600" b="1" i="1" dirty="0">
                                <a:solidFill>
                                  <a:schemeClr val="tx1"/>
                                </a:solidFill>
                                <a:latin typeface="Cambria Math" panose="02040503050406030204" pitchFamily="18" charset="0"/>
                                <a:ea typeface="Cambria Math" panose="02040503050406030204" pitchFamily="18" charset="0"/>
                              </a:rPr>
                              <m:t> </m:t>
                            </m:r>
                          </m:e>
                        </m:nary>
                      </m:oMath>
                    </m:oMathPara>
                  </a14:m>
                  <a:endParaRPr kumimoji="1" lang="ko-KR" altLang="en-US" sz="1600" b="1" dirty="0">
                    <a:solidFill>
                      <a:schemeClr val="tx1"/>
                    </a:solidFill>
                    <a:latin typeface="Cambria Math" panose="02040503050406030204" pitchFamily="18" charset="0"/>
                  </a:endParaRPr>
                </a:p>
              </p:txBody>
            </p:sp>
          </mc:Choice>
          <mc:Fallback xmlns="">
            <p:sp>
              <p:nvSpPr>
                <p:cNvPr id="29" name="타원 28">
                  <a:extLst>
                    <a:ext uri="{FF2B5EF4-FFF2-40B4-BE49-F238E27FC236}">
                      <a16:creationId xmlns:a16="http://schemas.microsoft.com/office/drawing/2014/main" id="{D1D3BECB-5592-5641-8452-0DDD71CC4215}"/>
                    </a:ext>
                  </a:extLst>
                </p:cNvPr>
                <p:cNvSpPr>
                  <a:spLocks noRot="1" noChangeAspect="1" noMove="1" noResize="1" noEditPoints="1" noAdjustHandles="1" noChangeArrowheads="1" noChangeShapeType="1" noTextEdit="1"/>
                </p:cNvSpPr>
                <p:nvPr/>
              </p:nvSpPr>
              <p:spPr>
                <a:xfrm>
                  <a:off x="7053227" y="5969895"/>
                  <a:ext cx="1042663" cy="1042663"/>
                </a:xfrm>
                <a:prstGeom prst="ellipse">
                  <a:avLst/>
                </a:prstGeom>
                <a:blipFill>
                  <a:blip r:embed="rId9"/>
                  <a:stretch>
                    <a:fillRect l="-59701" t="-89706" r="-28358" b="-130882"/>
                  </a:stretch>
                </a:blipFill>
                <a:ln>
                  <a:solidFill>
                    <a:schemeClr val="tx1"/>
                  </a:solidFill>
                </a:ln>
              </p:spPr>
              <p:txBody>
                <a:bodyPr/>
                <a:lstStyle/>
                <a:p>
                  <a:r>
                    <a:rPr lang="ko-Kore-KR" altLang="en-US">
                      <a:noFill/>
                    </a:rPr>
                    <a:t> </a:t>
                  </a:r>
                </a:p>
              </p:txBody>
            </p:sp>
          </mc:Fallback>
        </mc:AlternateContent>
        <p:cxnSp>
          <p:nvCxnSpPr>
            <p:cNvPr id="30" name="직선 화살표 연결선 29">
              <a:extLst>
                <a:ext uri="{FF2B5EF4-FFF2-40B4-BE49-F238E27FC236}">
                  <a16:creationId xmlns:a16="http://schemas.microsoft.com/office/drawing/2014/main" id="{EE4D3F11-3702-6E43-8402-7BB3ABD10C54}"/>
                </a:ext>
              </a:extLst>
            </p:cNvPr>
            <p:cNvCxnSpPr>
              <a:cxnSpLocks/>
              <a:stCxn id="15" idx="6"/>
              <a:endCxn id="29" idx="2"/>
            </p:cNvCxnSpPr>
            <p:nvPr/>
          </p:nvCxnSpPr>
          <p:spPr>
            <a:xfrm>
              <a:off x="4476929" y="3736110"/>
              <a:ext cx="2576298" cy="2755117"/>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58C836D-ABCC-0248-8F4B-FE65F84D4918}"/>
                </a:ext>
              </a:extLst>
            </p:cNvPr>
            <p:cNvCxnSpPr>
              <a:cxnSpLocks/>
              <a:stCxn id="20" idx="6"/>
              <a:endCxn id="29" idx="2"/>
            </p:cNvCxnSpPr>
            <p:nvPr/>
          </p:nvCxnSpPr>
          <p:spPr>
            <a:xfrm>
              <a:off x="4476929" y="4672765"/>
              <a:ext cx="2576298" cy="1818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E8DC69A-1DFE-984F-8712-7A304F598549}"/>
                </a:ext>
              </a:extLst>
            </p:cNvPr>
            <p:cNvCxnSpPr>
              <a:cxnSpLocks/>
              <a:stCxn id="16" idx="6"/>
              <a:endCxn id="29" idx="2"/>
            </p:cNvCxnSpPr>
            <p:nvPr/>
          </p:nvCxnSpPr>
          <p:spPr>
            <a:xfrm>
              <a:off x="4476929" y="5609420"/>
              <a:ext cx="2576298" cy="881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5BA045D-DE32-1344-9EE9-780CDDEA0103}"/>
                </a:ext>
              </a:extLst>
            </p:cNvPr>
            <p:cNvCxnSpPr>
              <a:cxnSpLocks/>
              <a:stCxn id="17" idx="6"/>
              <a:endCxn id="29" idx="2"/>
            </p:cNvCxnSpPr>
            <p:nvPr/>
          </p:nvCxnSpPr>
          <p:spPr>
            <a:xfrm flipV="1">
              <a:off x="4476929" y="6491227"/>
              <a:ext cx="2576298" cy="880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BE5F61B8-D861-C446-A947-3940DE07C265}"/>
                </a:ext>
              </a:extLst>
            </p:cNvPr>
            <p:cNvCxnSpPr>
              <a:cxnSpLocks/>
              <a:stCxn id="23" idx="6"/>
              <a:endCxn id="29" idx="2"/>
            </p:cNvCxnSpPr>
            <p:nvPr/>
          </p:nvCxnSpPr>
          <p:spPr>
            <a:xfrm flipV="1">
              <a:off x="4476929" y="6491227"/>
              <a:ext cx="2576298" cy="181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A6E07F4F-3117-0F4E-AC44-DC6EADEF6DC9}"/>
                    </a:ext>
                  </a:extLst>
                </p:cNvPr>
                <p:cNvSpPr/>
                <p:nvPr/>
              </p:nvSpPr>
              <p:spPr>
                <a:xfrm>
                  <a:off x="5687620" y="5368064"/>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smtClean="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smtClean="0">
                                <a:latin typeface="Cambria Math" panose="02040503050406030204" pitchFamily="18" charset="0"/>
                                <a:ea typeface="Cambria Math" panose="02040503050406030204" pitchFamily="18" charset="0"/>
                              </a:rPr>
                              <m:t>𝒋</m:t>
                            </m:r>
                          </m:sub>
                        </m:sSub>
                      </m:oMath>
                    </m:oMathPara>
                  </a14:m>
                  <a:endParaRPr kumimoji="1" lang="ko-KR" altLang="en-US" sz="1500" b="1" dirty="0">
                    <a:latin typeface="Cambria Math" panose="02040503050406030204" pitchFamily="18" charset="0"/>
                  </a:endParaRPr>
                </a:p>
              </p:txBody>
            </p:sp>
          </mc:Choice>
          <mc:Fallback xmlns="">
            <p:sp>
              <p:nvSpPr>
                <p:cNvPr id="35" name="직사각형 34">
                  <a:extLst>
                    <a:ext uri="{FF2B5EF4-FFF2-40B4-BE49-F238E27FC236}">
                      <a16:creationId xmlns:a16="http://schemas.microsoft.com/office/drawing/2014/main" id="{A6E07F4F-3117-0F4E-AC44-DC6EADEF6DC9}"/>
                    </a:ext>
                  </a:extLst>
                </p:cNvPr>
                <p:cNvSpPr>
                  <a:spLocks noRot="1" noChangeAspect="1" noMove="1" noResize="1" noEditPoints="1" noAdjustHandles="1" noChangeArrowheads="1" noChangeShapeType="1" noTextEdit="1"/>
                </p:cNvSpPr>
                <p:nvPr/>
              </p:nvSpPr>
              <p:spPr>
                <a:xfrm>
                  <a:off x="5687620" y="5368064"/>
                  <a:ext cx="559191" cy="328167"/>
                </a:xfrm>
                <a:prstGeom prst="rect">
                  <a:avLst/>
                </a:prstGeom>
                <a:blipFill>
                  <a:blip r:embed="rId10"/>
                  <a:stretch>
                    <a:fillRect l="-2778"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EF18BAB8-7F1D-5643-9B07-7F4FB3EAE738}"/>
                    </a:ext>
                  </a:extLst>
                </p:cNvPr>
                <p:cNvSpPr/>
                <p:nvPr/>
              </p:nvSpPr>
              <p:spPr>
                <a:xfrm>
                  <a:off x="5674168" y="5764496"/>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𝟐</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36" name="직사각형 35">
                  <a:extLst>
                    <a:ext uri="{FF2B5EF4-FFF2-40B4-BE49-F238E27FC236}">
                      <a16:creationId xmlns:a16="http://schemas.microsoft.com/office/drawing/2014/main" id="{EF18BAB8-7F1D-5643-9B07-7F4FB3EAE738}"/>
                    </a:ext>
                  </a:extLst>
                </p:cNvPr>
                <p:cNvSpPr>
                  <a:spLocks noRot="1" noChangeAspect="1" noMove="1" noResize="1" noEditPoints="1" noAdjustHandles="1" noChangeArrowheads="1" noChangeShapeType="1" noTextEdit="1"/>
                </p:cNvSpPr>
                <p:nvPr/>
              </p:nvSpPr>
              <p:spPr>
                <a:xfrm>
                  <a:off x="5674168" y="5764496"/>
                  <a:ext cx="559191" cy="328167"/>
                </a:xfrm>
                <a:prstGeom prst="rect">
                  <a:avLst/>
                </a:prstGeom>
                <a:blipFill>
                  <a:blip r:embed="rId11"/>
                  <a:stretch>
                    <a:fillRect l="-2778"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F01D4974-8185-2F4A-AD84-7CF490006F9D}"/>
                    </a:ext>
                  </a:extLst>
                </p:cNvPr>
                <p:cNvSpPr/>
                <p:nvPr/>
              </p:nvSpPr>
              <p:spPr>
                <a:xfrm>
                  <a:off x="5601057" y="6484720"/>
                  <a:ext cx="732316"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smtClean="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37" name="직사각형 36">
                  <a:extLst>
                    <a:ext uri="{FF2B5EF4-FFF2-40B4-BE49-F238E27FC236}">
                      <a16:creationId xmlns:a16="http://schemas.microsoft.com/office/drawing/2014/main" id="{F01D4974-8185-2F4A-AD84-7CF490006F9D}"/>
                    </a:ext>
                  </a:extLst>
                </p:cNvPr>
                <p:cNvSpPr>
                  <a:spLocks noRot="1" noChangeAspect="1" noMove="1" noResize="1" noEditPoints="1" noAdjustHandles="1" noChangeArrowheads="1" noChangeShapeType="1" noTextEdit="1"/>
                </p:cNvSpPr>
                <p:nvPr/>
              </p:nvSpPr>
              <p:spPr>
                <a:xfrm>
                  <a:off x="5601057" y="6484720"/>
                  <a:ext cx="732316" cy="328167"/>
                </a:xfrm>
                <a:prstGeom prst="rect">
                  <a:avLst/>
                </a:prstGeom>
                <a:blipFill>
                  <a:blip r:embed="rId12"/>
                  <a:stretch>
                    <a:fillRect l="-4255"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D2142ABA-404B-BF48-8493-410382150769}"/>
                    </a:ext>
                  </a:extLst>
                </p:cNvPr>
                <p:cNvSpPr/>
                <p:nvPr/>
              </p:nvSpPr>
              <p:spPr>
                <a:xfrm>
                  <a:off x="5673193" y="6856021"/>
                  <a:ext cx="588045"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38" name="직사각형 37">
                  <a:extLst>
                    <a:ext uri="{FF2B5EF4-FFF2-40B4-BE49-F238E27FC236}">
                      <a16:creationId xmlns:a16="http://schemas.microsoft.com/office/drawing/2014/main" id="{D2142ABA-404B-BF48-8493-410382150769}"/>
                    </a:ext>
                  </a:extLst>
                </p:cNvPr>
                <p:cNvSpPr>
                  <a:spLocks noRot="1" noChangeAspect="1" noMove="1" noResize="1" noEditPoints="1" noAdjustHandles="1" noChangeArrowheads="1" noChangeShapeType="1" noTextEdit="1"/>
                </p:cNvSpPr>
                <p:nvPr/>
              </p:nvSpPr>
              <p:spPr>
                <a:xfrm>
                  <a:off x="5673193" y="6856021"/>
                  <a:ext cx="588045" cy="328167"/>
                </a:xfrm>
                <a:prstGeom prst="rect">
                  <a:avLst/>
                </a:prstGeom>
                <a:blipFill>
                  <a:blip r:embed="rId13"/>
                  <a:stretch>
                    <a:fillRect l="-2703" b="-28571"/>
                  </a:stretch>
                </a:blipFill>
              </p:spPr>
              <p:txBody>
                <a:bodyPr/>
                <a:lstStyle/>
                <a:p>
                  <a:r>
                    <a:rPr lang="ko-Kore-KR" altLang="en-US">
                      <a:noFill/>
                    </a:rPr>
                    <a:t> </a:t>
                  </a:r>
                </a:p>
              </p:txBody>
            </p:sp>
          </mc:Fallback>
        </mc:AlternateContent>
        <p:cxnSp>
          <p:nvCxnSpPr>
            <p:cNvPr id="39" name="직선 화살표 연결선 38">
              <a:extLst>
                <a:ext uri="{FF2B5EF4-FFF2-40B4-BE49-F238E27FC236}">
                  <a16:creationId xmlns:a16="http://schemas.microsoft.com/office/drawing/2014/main" id="{8D2DE987-20DE-F84F-AE5B-D1F448E35C7B}"/>
                </a:ext>
              </a:extLst>
            </p:cNvPr>
            <p:cNvCxnSpPr>
              <a:cxnSpLocks/>
              <a:stCxn id="29" idx="6"/>
              <a:endCxn id="40" idx="2"/>
            </p:cNvCxnSpPr>
            <p:nvPr/>
          </p:nvCxnSpPr>
          <p:spPr>
            <a:xfrm flipV="1">
              <a:off x="8095890" y="6488383"/>
              <a:ext cx="504415" cy="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id="{0A3F8AA9-915D-9D42-899C-472569A18772}"/>
                    </a:ext>
                  </a:extLst>
                </p:cNvPr>
                <p:cNvSpPr/>
                <p:nvPr/>
              </p:nvSpPr>
              <p:spPr>
                <a:xfrm>
                  <a:off x="8600305" y="5967051"/>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400" b="1" i="1" dirty="0" smtClean="0">
                            <a:solidFill>
                              <a:schemeClr val="tx1"/>
                            </a:solidFill>
                            <a:latin typeface="Cambria Math" panose="02040503050406030204" pitchFamily="18" charset="0"/>
                            <a:ea typeface="Cambria Math" panose="02040503050406030204" pitchFamily="18" charset="0"/>
                          </a:rPr>
                          <m:t> </m:t>
                        </m:r>
                        <m:r>
                          <a:rPr kumimoji="1" lang="en-US" altLang="ko-KR" sz="1400" b="1" i="1" dirty="0" smtClean="0">
                            <a:solidFill>
                              <a:schemeClr val="tx1"/>
                            </a:solidFill>
                            <a:latin typeface="Cambria Math" panose="02040503050406030204" pitchFamily="18" charset="0"/>
                            <a:ea typeface="Cambria Math" panose="02040503050406030204" pitchFamily="18" charset="0"/>
                          </a:rPr>
                          <m:t>𝝈</m:t>
                        </m:r>
                        <m:r>
                          <a:rPr kumimoji="1" lang="en-US" altLang="ko-KR" sz="1400" b="1" i="1" dirty="0"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3600" b="1" dirty="0">
                    <a:solidFill>
                      <a:schemeClr val="tx1"/>
                    </a:solidFill>
                    <a:latin typeface="Cambria Math" panose="02040503050406030204" pitchFamily="18" charset="0"/>
                  </a:endParaRPr>
                </a:p>
              </p:txBody>
            </p:sp>
          </mc:Choice>
          <mc:Fallback xmlns="">
            <p:sp>
              <p:nvSpPr>
                <p:cNvPr id="40" name="타원 39">
                  <a:extLst>
                    <a:ext uri="{FF2B5EF4-FFF2-40B4-BE49-F238E27FC236}">
                      <a16:creationId xmlns:a16="http://schemas.microsoft.com/office/drawing/2014/main" id="{0A3F8AA9-915D-9D42-899C-472569A18772}"/>
                    </a:ext>
                  </a:extLst>
                </p:cNvPr>
                <p:cNvSpPr>
                  <a:spLocks noRot="1" noChangeAspect="1" noMove="1" noResize="1" noEditPoints="1" noAdjustHandles="1" noChangeArrowheads="1" noChangeShapeType="1" noTextEdit="1"/>
                </p:cNvSpPr>
                <p:nvPr/>
              </p:nvSpPr>
              <p:spPr>
                <a:xfrm>
                  <a:off x="8600305" y="5967051"/>
                  <a:ext cx="1042663" cy="1042663"/>
                </a:xfrm>
                <a:prstGeom prst="ellipse">
                  <a:avLst/>
                </a:prstGeom>
                <a:blipFill>
                  <a:blip r:embed="rId14"/>
                  <a:stretch>
                    <a:fillRect/>
                  </a:stretch>
                </a:blipFill>
                <a:ln>
                  <a:solidFill>
                    <a:schemeClr val="tx1"/>
                  </a:solidFill>
                </a:ln>
              </p:spPr>
              <p:txBody>
                <a:bodyPr/>
                <a:lstStyle/>
                <a:p>
                  <a:r>
                    <a:rPr lang="ko-Kore-KR" altLang="en-US">
                      <a:noFill/>
                    </a:rPr>
                    <a:t> </a:t>
                  </a:r>
                </a:p>
              </p:txBody>
            </p:sp>
          </mc:Fallback>
        </mc:AlternateContent>
        <p:cxnSp>
          <p:nvCxnSpPr>
            <p:cNvPr id="41" name="직선 화살표 연결선 40">
              <a:extLst>
                <a:ext uri="{FF2B5EF4-FFF2-40B4-BE49-F238E27FC236}">
                  <a16:creationId xmlns:a16="http://schemas.microsoft.com/office/drawing/2014/main" id="{4F755441-839C-6D42-BC32-3AE269018951}"/>
                </a:ext>
              </a:extLst>
            </p:cNvPr>
            <p:cNvCxnSpPr>
              <a:cxnSpLocks/>
              <a:stCxn id="40" idx="6"/>
            </p:cNvCxnSpPr>
            <p:nvPr/>
          </p:nvCxnSpPr>
          <p:spPr>
            <a:xfrm>
              <a:off x="9642968" y="6488383"/>
              <a:ext cx="504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14BA609B-E548-D84B-9DC4-6AC0E301F150}"/>
                </a:ext>
              </a:extLst>
            </p:cNvPr>
            <p:cNvSpPr/>
            <p:nvPr/>
          </p:nvSpPr>
          <p:spPr>
            <a:xfrm>
              <a:off x="8762615" y="7520529"/>
              <a:ext cx="184731" cy="369332"/>
            </a:xfrm>
            <a:prstGeom prst="rect">
              <a:avLst/>
            </a:prstGeom>
          </p:spPr>
          <p:txBody>
            <a:bodyPr wrap="square">
              <a:spAutoFit/>
            </a:bodyPr>
            <a:lstStyle/>
            <a:p>
              <a:endParaRPr lang="ko-KR" altLang="en-US" dirty="0"/>
            </a:p>
          </p:txBody>
        </p:sp>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id="{C9F1319C-2C6F-B442-98A3-342EE239A9AB}"/>
                    </a:ext>
                  </a:extLst>
                </p:cNvPr>
                <p:cNvSpPr/>
                <p:nvPr/>
              </p:nvSpPr>
              <p:spPr>
                <a:xfrm>
                  <a:off x="5742148" y="7350152"/>
                  <a:ext cx="5029667" cy="106570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b="1" i="1" dirty="0" smtClean="0">
                                <a:latin typeface="Cambria Math" panose="02040503050406030204" pitchFamily="18" charset="0"/>
                                <a:ea typeface="Cambria Math" panose="02040503050406030204" pitchFamily="18" charset="0"/>
                              </a:rPr>
                            </m:ctrlPr>
                          </m:sSubPr>
                          <m:e>
                            <m:r>
                              <a:rPr kumimoji="1" lang="en-US" altLang="ko-KR" b="1" i="1" dirty="0" smtClean="0">
                                <a:latin typeface="Cambria Math" panose="02040503050406030204" pitchFamily="18" charset="0"/>
                                <a:ea typeface="Cambria Math" panose="02040503050406030204" pitchFamily="18" charset="0"/>
                              </a:rPr>
                              <m:t>𝒚</m:t>
                            </m:r>
                          </m:e>
                          <m:sub>
                            <m:r>
                              <a:rPr kumimoji="1" lang="en-US" altLang="ko-KR" b="1" i="1" dirty="0" smtClean="0">
                                <a:latin typeface="Cambria Math" panose="02040503050406030204" pitchFamily="18" charset="0"/>
                                <a:ea typeface="Cambria Math" panose="02040503050406030204" pitchFamily="18" charset="0"/>
                              </a:rPr>
                              <m:t>𝒋</m:t>
                            </m:r>
                          </m:sub>
                        </m:sSub>
                        <m:r>
                          <a:rPr kumimoji="1" lang="en-US" altLang="ko-KR" b="1" i="1" dirty="0" smtClean="0">
                            <a:latin typeface="Cambria Math" panose="02040503050406030204" pitchFamily="18" charset="0"/>
                            <a:ea typeface="Cambria Math" panose="02040503050406030204" pitchFamily="18" charset="0"/>
                          </a:rPr>
                          <m:t>=</m:t>
                        </m:r>
                        <m:r>
                          <a:rPr kumimoji="1" lang="en-US" altLang="ko-KR" b="1" i="1" dirty="0" smtClean="0">
                            <a:latin typeface="Cambria Math" panose="02040503050406030204" pitchFamily="18" charset="0"/>
                            <a:ea typeface="Cambria Math" panose="02040503050406030204" pitchFamily="18" charset="0"/>
                          </a:rPr>
                          <m:t>𝝈</m:t>
                        </m:r>
                        <m:d>
                          <m:dPr>
                            <m:ctrlPr>
                              <a:rPr kumimoji="1" lang="en-US" altLang="ko-KR" b="1" i="1" dirty="0" smtClean="0">
                                <a:latin typeface="Cambria Math" panose="02040503050406030204" pitchFamily="18" charset="0"/>
                                <a:ea typeface="Cambria Math" panose="02040503050406030204" pitchFamily="18" charset="0"/>
                              </a:rPr>
                            </m:ctrlPr>
                          </m:dPr>
                          <m:e>
                            <m:nary>
                              <m:naryPr>
                                <m:chr m:val="∑"/>
                                <m:ctrlPr>
                                  <a:rPr kumimoji="1" lang="en-US" altLang="ko-KR" b="1" i="1" dirty="0">
                                    <a:latin typeface="Cambria Math" panose="02040503050406030204" pitchFamily="18" charset="0"/>
                                    <a:ea typeface="Cambria Math" panose="02040503050406030204" pitchFamily="18" charset="0"/>
                                  </a:rPr>
                                </m:ctrlPr>
                              </m:naryPr>
                              <m:sub>
                                <m:r>
                                  <m:rPr>
                                    <m:brk m:alnAt="23"/>
                                  </m:rP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m:t>
                                </m:r>
                                <m:r>
                                  <a:rPr kumimoji="1" lang="en-US" altLang="ko-KR" b="1" i="1" dirty="0">
                                    <a:latin typeface="Cambria Math" panose="02040503050406030204" pitchFamily="18" charset="0"/>
                                    <a:ea typeface="Cambria Math" panose="02040503050406030204" pitchFamily="18" charset="0"/>
                                  </a:rPr>
                                  <m:t>𝟏</m:t>
                                </m:r>
                              </m:sub>
                              <m:sup>
                                <m:r>
                                  <a:rPr kumimoji="1" lang="en-US" altLang="ko-KR" b="1" i="1" dirty="0">
                                    <a:latin typeface="Cambria Math" panose="02040503050406030204" pitchFamily="18" charset="0"/>
                                    <a:ea typeface="Cambria Math" panose="02040503050406030204" pitchFamily="18" charset="0"/>
                                  </a:rPr>
                                  <m:t>𝒏</m:t>
                                </m:r>
                              </m:sup>
                              <m:e>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𝒘</m:t>
                                    </m:r>
                                  </m:e>
                                  <m:sub>
                                    <m: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   </m:t>
                                    </m:r>
                                    <m:r>
                                      <a:rPr kumimoji="1" lang="en-US" altLang="ko-KR" b="1" i="1" dirty="0">
                                        <a:latin typeface="Cambria Math" panose="02040503050406030204" pitchFamily="18" charset="0"/>
                                        <a:ea typeface="Cambria Math" panose="02040503050406030204" pitchFamily="18" charset="0"/>
                                      </a:rPr>
                                      <m:t>𝒋</m:t>
                                    </m:r>
                                  </m:sub>
                                </m:sSub>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𝒙</m:t>
                                    </m:r>
                                  </m:e>
                                  <m:sub>
                                    <m:r>
                                      <a:rPr kumimoji="1" lang="en-US" altLang="ko-KR" b="1" i="1" dirty="0">
                                        <a:latin typeface="Cambria Math" panose="02040503050406030204" pitchFamily="18" charset="0"/>
                                        <a:ea typeface="Cambria Math" panose="02040503050406030204" pitchFamily="18" charset="0"/>
                                      </a:rPr>
                                      <m:t>𝒊</m:t>
                                    </m:r>
                                  </m:sub>
                                </m:sSub>
                              </m:e>
                            </m:nary>
                            <m:r>
                              <a:rPr kumimoji="1" lang="en-US" altLang="ko-KR" b="1" i="1" dirty="0">
                                <a:latin typeface="Cambria Math" panose="02040503050406030204" pitchFamily="18" charset="0"/>
                                <a:ea typeface="Cambria Math" panose="02040503050406030204" pitchFamily="18" charset="0"/>
                              </a:rPr>
                              <m:t>+</m:t>
                            </m:r>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𝒃</m:t>
                                </m:r>
                              </m:e>
                              <m:sub>
                                <m:r>
                                  <a:rPr kumimoji="1" lang="en-US" altLang="ko-KR" b="1" i="1" dirty="0">
                                    <a:latin typeface="Cambria Math" panose="02040503050406030204" pitchFamily="18" charset="0"/>
                                    <a:ea typeface="Cambria Math" panose="02040503050406030204" pitchFamily="18" charset="0"/>
                                  </a:rPr>
                                  <m:t>𝒋</m:t>
                                </m:r>
                              </m:sub>
                            </m:sSub>
                          </m:e>
                        </m:d>
                      </m:oMath>
                    </m:oMathPara>
                  </a14:m>
                  <a:endParaRPr kumimoji="1" lang="ko-KR" altLang="en-US" sz="1600" b="1" dirty="0">
                    <a:latin typeface="Cambria Math" panose="02040503050406030204" pitchFamily="18" charset="0"/>
                  </a:endParaRPr>
                </a:p>
              </p:txBody>
            </p:sp>
          </mc:Choice>
          <mc:Fallback xmlns="">
            <p:sp>
              <p:nvSpPr>
                <p:cNvPr id="46" name="직사각형 45">
                  <a:extLst>
                    <a:ext uri="{FF2B5EF4-FFF2-40B4-BE49-F238E27FC236}">
                      <a16:creationId xmlns:a16="http://schemas.microsoft.com/office/drawing/2014/main" id="{C9F1319C-2C6F-B442-98A3-342EE239A9AB}"/>
                    </a:ext>
                  </a:extLst>
                </p:cNvPr>
                <p:cNvSpPr>
                  <a:spLocks noRot="1" noChangeAspect="1" noMove="1" noResize="1" noEditPoints="1" noAdjustHandles="1" noChangeArrowheads="1" noChangeShapeType="1" noTextEdit="1"/>
                </p:cNvSpPr>
                <p:nvPr/>
              </p:nvSpPr>
              <p:spPr>
                <a:xfrm>
                  <a:off x="5742148" y="7350152"/>
                  <a:ext cx="5029667" cy="1065706"/>
                </a:xfrm>
                <a:prstGeom prst="rect">
                  <a:avLst/>
                </a:prstGeom>
                <a:blipFill>
                  <a:blip r:embed="rId15"/>
                  <a:stretch>
                    <a:fillRect t="-98529" b="-15294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7" name="타원 46">
                  <a:extLst>
                    <a:ext uri="{FF2B5EF4-FFF2-40B4-BE49-F238E27FC236}">
                      <a16:creationId xmlns:a16="http://schemas.microsoft.com/office/drawing/2014/main" id="{F8CF2C6F-5E9D-4D4D-A017-00713A57DD9F}"/>
                    </a:ext>
                  </a:extLst>
                </p:cNvPr>
                <p:cNvSpPr/>
                <p:nvPr/>
              </p:nvSpPr>
              <p:spPr>
                <a:xfrm>
                  <a:off x="10147383" y="6126298"/>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𝒚</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47" name="타원 46">
                  <a:extLst>
                    <a:ext uri="{FF2B5EF4-FFF2-40B4-BE49-F238E27FC236}">
                      <a16:creationId xmlns:a16="http://schemas.microsoft.com/office/drawing/2014/main" id="{F8CF2C6F-5E9D-4D4D-A017-00713A57DD9F}"/>
                    </a:ext>
                  </a:extLst>
                </p:cNvPr>
                <p:cNvSpPr>
                  <a:spLocks noRot="1" noChangeAspect="1" noMove="1" noResize="1" noEditPoints="1" noAdjustHandles="1" noChangeArrowheads="1" noChangeShapeType="1" noTextEdit="1"/>
                </p:cNvSpPr>
                <p:nvPr/>
              </p:nvSpPr>
              <p:spPr>
                <a:xfrm>
                  <a:off x="10147383" y="6126298"/>
                  <a:ext cx="667030" cy="667030"/>
                </a:xfrm>
                <a:prstGeom prst="ellipse">
                  <a:avLst/>
                </a:prstGeom>
                <a:blipFill>
                  <a:blip r:embed="rId16"/>
                  <a:stretch>
                    <a:fillRect/>
                  </a:stretch>
                </a:blipFill>
                <a:ln>
                  <a:solidFill>
                    <a:schemeClr val="tx1"/>
                  </a:solidFill>
                </a:ln>
              </p:spPr>
              <p:txBody>
                <a:bodyPr/>
                <a:lstStyle/>
                <a:p>
                  <a:r>
                    <a:rPr lang="ko-Kore-KR" altLang="en-US">
                      <a:noFill/>
                    </a:rPr>
                    <a:t> </a:t>
                  </a:r>
                </a:p>
              </p:txBody>
            </p:sp>
          </mc:Fallback>
        </mc:AlternateContent>
        <p:sp>
          <p:nvSpPr>
            <p:cNvPr id="48" name="TextBox 47">
              <a:extLst>
                <a:ext uri="{FF2B5EF4-FFF2-40B4-BE49-F238E27FC236}">
                  <a16:creationId xmlns:a16="http://schemas.microsoft.com/office/drawing/2014/main" id="{E1D755B4-D86D-8C4D-A589-8B317B3790AA}"/>
                </a:ext>
              </a:extLst>
            </p:cNvPr>
            <p:cNvSpPr txBox="1"/>
            <p:nvPr/>
          </p:nvSpPr>
          <p:spPr>
            <a:xfrm>
              <a:off x="6482564" y="5227126"/>
              <a:ext cx="2050304" cy="735580"/>
            </a:xfrm>
            <a:prstGeom prst="rect">
              <a:avLst/>
            </a:prstGeom>
            <a:noFill/>
          </p:spPr>
          <p:txBody>
            <a:bodyPr wrap="square" rtlCol="0">
              <a:spAutoFit/>
            </a:bodyPr>
            <a:lstStyle/>
            <a:p>
              <a:pPr algn="ctr"/>
              <a:r>
                <a:rPr kumimoji="1" lang="en-US" altLang="ko-KR" sz="1600" dirty="0">
                  <a:latin typeface="Helvetica" pitchFamily="2" charset="0"/>
                </a:rPr>
                <a:t>Transfer </a:t>
              </a:r>
              <a:br>
                <a:rPr kumimoji="1" lang="en-US" altLang="ko-KR" sz="1600" dirty="0">
                  <a:latin typeface="Helvetica" pitchFamily="2" charset="0"/>
                </a:rPr>
              </a:br>
              <a:r>
                <a:rPr kumimoji="1" lang="en-US" altLang="ko-KR" sz="1600" dirty="0">
                  <a:latin typeface="Helvetica" pitchFamily="2" charset="0"/>
                </a:rPr>
                <a:t>function</a:t>
              </a:r>
              <a:endParaRPr kumimoji="1" lang="ko-KR" altLang="en-US" sz="1600" dirty="0">
                <a:latin typeface="Helvetica" pitchFamily="2" charset="0"/>
              </a:endParaRPr>
            </a:p>
          </p:txBody>
        </p:sp>
        <p:sp>
          <p:nvSpPr>
            <p:cNvPr id="49" name="TextBox 48">
              <a:extLst>
                <a:ext uri="{FF2B5EF4-FFF2-40B4-BE49-F238E27FC236}">
                  <a16:creationId xmlns:a16="http://schemas.microsoft.com/office/drawing/2014/main" id="{7A9B2C29-537B-944B-9C50-3458E89F467E}"/>
                </a:ext>
              </a:extLst>
            </p:cNvPr>
            <p:cNvSpPr txBox="1"/>
            <p:nvPr/>
          </p:nvSpPr>
          <p:spPr>
            <a:xfrm>
              <a:off x="8068013" y="5224414"/>
              <a:ext cx="2050304" cy="735580"/>
            </a:xfrm>
            <a:prstGeom prst="rect">
              <a:avLst/>
            </a:prstGeom>
            <a:noFill/>
          </p:spPr>
          <p:txBody>
            <a:bodyPr wrap="square" rtlCol="0">
              <a:spAutoFit/>
            </a:bodyPr>
            <a:lstStyle/>
            <a:p>
              <a:pPr algn="ctr"/>
              <a:r>
                <a:rPr kumimoji="1" lang="en-US" altLang="ko-KR" sz="1600" dirty="0">
                  <a:latin typeface="Helvetica" pitchFamily="2" charset="0"/>
                </a:rPr>
                <a:t>Activation</a:t>
              </a:r>
              <a:br>
                <a:rPr kumimoji="1" lang="en-US" altLang="ko-KR" sz="1600" dirty="0">
                  <a:latin typeface="Helvetica" pitchFamily="2" charset="0"/>
                </a:rPr>
              </a:br>
              <a:r>
                <a:rPr kumimoji="1" lang="en-US" altLang="ko-KR" sz="1600" dirty="0">
                  <a:latin typeface="Helvetica" pitchFamily="2" charset="0"/>
                </a:rPr>
                <a:t>function</a:t>
              </a:r>
              <a:endParaRPr kumimoji="1" lang="ko-KR" altLang="en-US" sz="1600" dirty="0">
                <a:latin typeface="Helvetica" pitchFamily="2" charset="0"/>
              </a:endParaRPr>
            </a:p>
          </p:txBody>
        </p:sp>
      </p:grpSp>
    </p:spTree>
    <p:extLst>
      <p:ext uri="{BB962C8B-B14F-4D97-AF65-F5344CB8AC3E}">
        <p14:creationId xmlns:p14="http://schemas.microsoft.com/office/powerpoint/2010/main" val="4382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편향</a:t>
            </a:r>
            <a:r>
              <a:rPr lang="en-US" altLang="ko-KR" dirty="0">
                <a:latin typeface="맑은 고딕" panose="020B0503020000020004" pitchFamily="50" charset="-127"/>
                <a:ea typeface="맑은 고딕" panose="020B0503020000020004" pitchFamily="50" charset="-127"/>
              </a:rPr>
              <a:t>-</a:t>
            </a:r>
            <a:r>
              <a:rPr lang="ko-KR" altLang="en-US" dirty="0">
                <a:latin typeface="맑은 고딕" panose="020B0503020000020004" pitchFamily="50" charset="-127"/>
                <a:ea typeface="맑은 고딕" panose="020B0503020000020004" pitchFamily="50" charset="-127"/>
              </a:rPr>
              <a:t>분산 트레이드오프 </a:t>
            </a:r>
            <a:r>
              <a:rPr lang="en-US" altLang="ko-KR" dirty="0">
                <a:latin typeface="맑은 고딕" panose="020B0503020000020004" pitchFamily="50" charset="-127"/>
                <a:ea typeface="맑은 고딕" panose="020B0503020000020004" pitchFamily="50" charset="-127"/>
              </a:rPr>
              <a:t>(Bias-Variance Tradeoff)</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50</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8470" y="3401616"/>
                <a:ext cx="16499854" cy="668651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dirty="0">
                    <a:latin typeface="맑은 고딕" panose="020B0503020000020004" pitchFamily="50" charset="-127"/>
                    <a:ea typeface="맑은 고딕" panose="020B0503020000020004" pitchFamily="50" charset="-127"/>
                  </a:rPr>
                  <a:t>모델의 에러</a:t>
                </a:r>
                <a:r>
                  <a:rPr lang="en-US" altLang="ko-KR" sz="4400" b="1" dirty="0">
                    <a:latin typeface="맑은 고딕" panose="020B0503020000020004" pitchFamily="50" charset="-127"/>
                    <a:ea typeface="맑은 고딕" panose="020B0503020000020004" pitchFamily="50" charset="-127"/>
                  </a:rPr>
                  <a:t>(error)</a:t>
                </a:r>
                <a:r>
                  <a:rPr lang="ko-KR" altLang="en-US" sz="4400" b="1" dirty="0">
                    <a:latin typeface="맑은 고딕" panose="020B0503020000020004" pitchFamily="50" charset="-127"/>
                    <a:ea typeface="맑은 고딕" panose="020B0503020000020004" pitchFamily="50" charset="-127"/>
                  </a:rPr>
                  <a:t>란</a:t>
                </a:r>
                <a:r>
                  <a:rPr lang="en-US" altLang="ko-KR" sz="4400" b="1" dirty="0">
                    <a:latin typeface="맑은 고딕" panose="020B0503020000020004" pitchFamily="50" charset="-127"/>
                    <a:ea typeface="맑은 고딕" panose="020B0503020000020004" pitchFamily="50" charset="-127"/>
                  </a:rPr>
                  <a:t>? </a:t>
                </a:r>
                <a:r>
                  <a:rPr lang="ko-KR" altLang="en-US" sz="4400" b="1" dirty="0">
                    <a:latin typeface="맑은 고딕" panose="020B0503020000020004" pitchFamily="50" charset="-127"/>
                    <a:ea typeface="맑은 고딕" panose="020B0503020000020004" pitchFamily="50" charset="-127"/>
                  </a:rPr>
                  <a:t>실제 값 </a:t>
                </a:r>
                <a:r>
                  <a:rPr lang="en-US" altLang="ko-KR" sz="4400" b="1" dirty="0">
                    <a:latin typeface="맑은 고딕" panose="020B0503020000020004" pitchFamily="50" charset="-127"/>
                    <a:ea typeface="맑은 고딕" panose="020B0503020000020004" pitchFamily="50" charset="-127"/>
                  </a:rPr>
                  <a:t>y</a:t>
                </a:r>
                <a:r>
                  <a:rPr lang="ko-KR" altLang="en-US" sz="4400" b="1" dirty="0">
                    <a:latin typeface="맑은 고딕" panose="020B0503020000020004" pitchFamily="50" charset="-127"/>
                    <a:ea typeface="맑은 고딕" panose="020B0503020000020004" pitchFamily="50" charset="-127"/>
                  </a:rPr>
                  <a:t>와 모델의 예측 값 </a:t>
                </a:r>
                <a:r>
                  <a:rPr lang="en-US" altLang="ko-KR" sz="4400" b="1" dirty="0">
                    <a:latin typeface="맑은 고딕" panose="020B0503020000020004" pitchFamily="50" charset="-127"/>
                    <a:ea typeface="맑은 고딕" panose="020B0503020000020004" pitchFamily="50" charset="-127"/>
                  </a:rPr>
                  <a:t>h(x)</a:t>
                </a:r>
                <a:r>
                  <a:rPr lang="ko-KR" altLang="en-US" sz="4400" b="1" dirty="0">
                    <a:latin typeface="맑은 고딕" panose="020B0503020000020004" pitchFamily="50" charset="-127"/>
                    <a:ea typeface="맑은 고딕" panose="020B0503020000020004" pitchFamily="50" charset="-127"/>
                  </a:rPr>
                  <a:t>의 차이 </a:t>
                </a:r>
                <a:r>
                  <a:rPr lang="en-US" altLang="ko-KR" sz="4400" b="1" dirty="0">
                    <a:latin typeface="맑은 고딕" panose="020B0503020000020004" pitchFamily="50" charset="-127"/>
                    <a:ea typeface="맑은 고딕" panose="020B0503020000020004" pitchFamily="50" charset="-127"/>
                  </a:rPr>
                  <a:t>!</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d>
                            </m:e>
                            <m:sup>
                              <m:r>
                                <a:rPr lang="en-US" altLang="ko-Kore-KR" sz="3200" b="0" i="1" smtClean="0">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𝑦</m:t>
                              </m:r>
                            </m:e>
                            <m:sup>
                              <m:r>
                                <a:rPr lang="en-US" altLang="ko-Kore-KR" sz="3200" b="0" i="1" smtClean="0">
                                  <a:latin typeface="Cambria Math" panose="02040503050406030204" pitchFamily="18" charset="0"/>
                                  <a:ea typeface="SpoqaHanSans-Bold"/>
                                </a:rPr>
                                <m:t>2</m:t>
                              </m:r>
                            </m:sup>
                          </m:sSup>
                          <m:r>
                            <a:rPr lang="en-US" altLang="ko-Kore-KR" sz="3200" b="0" i="1" smtClean="0">
                              <a:latin typeface="Cambria Math" panose="02040503050406030204" pitchFamily="18" charset="0"/>
                              <a:ea typeface="SpoqaHanSans-Bold"/>
                            </a:rPr>
                            <m:t> −2</m:t>
                          </m:r>
                          <m:r>
                            <a:rPr lang="en-US" altLang="ko-Kore-KR" sz="3200" b="0" i="1" smtClean="0">
                              <a:latin typeface="Cambria Math" panose="02040503050406030204" pitchFamily="18" charset="0"/>
                              <a:ea typeface="SpoqaHanSans-Bold"/>
                            </a:rPr>
                            <m:t>𝑦h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r>
                            <a:rPr lang="en-US" altLang="ko-Kore-KR" sz="3200" b="0" i="1" smtClean="0">
                              <a:latin typeface="Cambria Math" panose="02040503050406030204" pitchFamily="18" charset="0"/>
                              <a:ea typeface="SpoqaHanSans-Bold"/>
                            </a:rPr>
                            <m:t>+</m:t>
                          </m:r>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𝑦</m:t>
                              </m:r>
                            </m:e>
                            <m:sup>
                              <m:r>
                                <a:rPr lang="en-US" altLang="ko-Kore-KR" sz="3200" b="0" i="1" smtClean="0">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𝑦</m:t>
                              </m:r>
                            </m:e>
                            <m:sup>
                              <m:r>
                                <a:rPr lang="en-US" altLang="ko-Kore-KR" sz="3200" b="0" i="1" smtClean="0">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h</m:t>
                          </m:r>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sup>
                              <m:r>
                                <a:rPr lang="en-US" altLang="ko-Kore-KR" sz="3200" b="0" i="1" smtClean="0">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−2</m:t>
                      </m:r>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e>
                      </m:d>
                      <m:r>
                        <a:rPr lang="en-US" altLang="ko-Kore-KR" sz="3200" b="0" i="1" smtClean="0">
                          <a:latin typeface="Cambria Math" panose="02040503050406030204" pitchFamily="18" charset="0"/>
                          <a:ea typeface="SpoqaHanSans-Bold"/>
                        </a:rPr>
                        <m:t>𝐸</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h</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𝑥</m:t>
                      </m:r>
                      <m:r>
                        <a:rPr lang="en-US" altLang="ko-Kore-KR" sz="3200" b="0" i="1" smtClean="0">
                          <a:latin typeface="Cambria Math" panose="02040503050406030204" pitchFamily="18" charset="0"/>
                          <a:ea typeface="SpoqaHanSans-Bold"/>
                        </a:rPr>
                        <m:t>)]</m:t>
                      </m:r>
                    </m:oMath>
                  </m:oMathPara>
                </a14:m>
                <a:endParaRPr lang="en-US" altLang="ko-Kore-KR" sz="3200" i="1" dirty="0">
                  <a:latin typeface="맑은 고딕" panose="020B0503020000020004" pitchFamily="50" charset="-127"/>
                  <a:ea typeface="맑은 고딕" panose="020B0503020000020004" pitchFamily="50" charset="-127"/>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200" dirty="0">
                    <a:latin typeface="맑은 고딕" panose="020B0503020000020004" pitchFamily="50" charset="-127"/>
                    <a:ea typeface="맑은 고딕" panose="020B0503020000020004" pitchFamily="50" charset="-127"/>
                  </a:rPr>
                  <a:t>Recall:</a:t>
                </a:r>
                <a14:m>
                  <m:oMath xmlns:m="http://schemas.openxmlformats.org/officeDocument/2006/math">
                    <m:r>
                      <a:rPr lang="en-US" altLang="ko-Kore-KR" sz="3200" b="0" i="0" smtClean="0">
                        <a:latin typeface="Cambria Math" panose="02040503050406030204" pitchFamily="18" charset="0"/>
                        <a:ea typeface="SpoqaHanSans-Bold"/>
                      </a:rPr>
                      <m:t>  </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𝑋</m:t>
                            </m:r>
                          </m:e>
                          <m:sup>
                            <m:r>
                              <a:rPr lang="en-US" altLang="ko-Kore-KR" sz="3200" b="0" i="1" smtClean="0">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solidFill>
                          <a:schemeClr val="tx1"/>
                        </a:solidFill>
                        <a:latin typeface="Cambria Math" panose="02040503050406030204" pitchFamily="18" charset="0"/>
                        <a:ea typeface="SpoqaHanSans-Bold"/>
                      </a:rPr>
                      <m:t>𝑉𝑎𝑟</m:t>
                    </m:r>
                    <m:d>
                      <m:dPr>
                        <m:begChr m:val="["/>
                        <m:endChr m:val="]"/>
                        <m:ctrlPr>
                          <a:rPr lang="en-US" altLang="ko-Kore-KR" sz="3200" b="0" i="1" smtClean="0">
                            <a:solidFill>
                              <a:schemeClr val="tx1"/>
                            </a:solidFill>
                            <a:latin typeface="Cambria Math" panose="02040503050406030204" pitchFamily="18" charset="0"/>
                            <a:ea typeface="SpoqaHanSans-Bold"/>
                          </a:rPr>
                        </m:ctrlPr>
                      </m:dPr>
                      <m:e>
                        <m:r>
                          <a:rPr lang="en-US" altLang="ko-Kore-KR" sz="3200" b="0" i="1" smtClean="0">
                            <a:solidFill>
                              <a:schemeClr val="tx1"/>
                            </a:solidFill>
                            <a:latin typeface="Cambria Math" panose="02040503050406030204" pitchFamily="18" charset="0"/>
                            <a:ea typeface="SpoqaHanSans-Bold"/>
                          </a:rPr>
                          <m:t>𝑋</m:t>
                        </m:r>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sSup>
                      <m:sSupPr>
                        <m:ctrlPr>
                          <a:rPr lang="en-US" altLang="ko-Kore-KR" sz="3200" b="0" i="1" smtClean="0">
                            <a:latin typeface="Cambria Math" panose="02040503050406030204" pitchFamily="18" charset="0"/>
                            <a:ea typeface="SpoqaHanSans-Bold"/>
                          </a:rPr>
                        </m:ctrlPr>
                      </m:sSupPr>
                      <m:e>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𝑋</m:t>
                            </m:r>
                          </m:e>
                        </m:d>
                      </m:e>
                      <m:sup>
                        <m:r>
                          <a:rPr lang="en-US" altLang="ko-Kore-KR" sz="3200" b="0" i="1" smtClean="0">
                            <a:latin typeface="Cambria Math" panose="02040503050406030204" pitchFamily="18" charset="0"/>
                            <a:ea typeface="SpoqaHanSans-Bold"/>
                          </a:rPr>
                          <m:t>2</m:t>
                        </m:r>
                      </m:sup>
                    </m:sSup>
                    <m:r>
                      <a:rPr lang="en-US" altLang="ko-Kore-KR" sz="3200" b="0" i="0" smtClean="0">
                        <a:latin typeface="Cambria Math" panose="02040503050406030204" pitchFamily="18" charset="0"/>
                        <a:ea typeface="SpoqaHanSans-Bold"/>
                      </a:rPr>
                      <m:t> </m:t>
                    </m:r>
                  </m:oMath>
                </a14:m>
                <a:r>
                  <a:rPr lang="en-US" altLang="ko-Kore-KR" sz="3200" dirty="0">
                    <a:latin typeface="맑은 고딕" panose="020B0503020000020004" pitchFamily="50" charset="-127"/>
                    <a:ea typeface="맑은 고딕" panose="020B0503020000020004" pitchFamily="50" charset="-127"/>
                  </a:rPr>
                  <a:t> (</a:t>
                </a:r>
                <a:r>
                  <a:rPr lang="ko-KR" altLang="en-US" sz="3200" dirty="0">
                    <a:latin typeface="맑은 고딕" panose="020B0503020000020004" pitchFamily="50" charset="-127"/>
                    <a:ea typeface="맑은 고딕" panose="020B0503020000020004" pitchFamily="50" charset="-127"/>
                  </a:rPr>
                  <a:t>제곱의 평균은</a:t>
                </a:r>
                <a:r>
                  <a:rPr lang="en-US" altLang="ko-KR" sz="3200" dirty="0">
                    <a:latin typeface="맑은 고딕" panose="020B0503020000020004" pitchFamily="50" charset="-127"/>
                    <a:ea typeface="맑은 고딕" panose="020B0503020000020004" pitchFamily="50" charset="-127"/>
                  </a:rPr>
                  <a:t>,</a:t>
                </a:r>
                <a:r>
                  <a:rPr lang="ko-KR" altLang="en-US" sz="3200" dirty="0">
                    <a:latin typeface="맑은 고딕" panose="020B0503020000020004" pitchFamily="50" charset="-127"/>
                    <a:ea typeface="맑은 고딕" panose="020B0503020000020004" pitchFamily="50" charset="-127"/>
                  </a:rPr>
                  <a:t> 분산과 평균의 제곱의 합과 같다</a:t>
                </a:r>
                <a:r>
                  <a:rPr lang="en-US" altLang="ko-KR" sz="3200" dirty="0">
                    <a:latin typeface="맑은 고딕" panose="020B0503020000020004" pitchFamily="50" charset="-127"/>
                    <a:ea typeface="맑은 고딕" panose="020B0503020000020004" pitchFamily="50" charset="-127"/>
                  </a:rPr>
                  <a:t>!)</a:t>
                </a:r>
                <a:endParaRPr lang="en-US" altLang="ko-Kore-KR" sz="3200" i="1" dirty="0">
                  <a:latin typeface="Cambria Math" panose="02040503050406030204" pitchFamily="18" charset="0"/>
                  <a:ea typeface="맑은 고딕" panose="020B0503020000020004" pitchFamily="50" charset="-127"/>
                </a:endParaRP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h</m:t>
                          </m:r>
                          <m:sSup>
                            <m:sSupPr>
                              <m:ctrlPr>
                                <a:rPr lang="en-US" altLang="ko-Kore-KR" sz="3200" i="1">
                                  <a:latin typeface="Cambria Math" panose="02040503050406030204" pitchFamily="18" charset="0"/>
                                  <a:ea typeface="SpoqaHanSans-Bold"/>
                                </a:rPr>
                              </m:ctrlPr>
                            </m:sSupPr>
                            <m:e>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sup>
                              <m:r>
                                <a:rPr lang="en-US" altLang="ko-Kore-KR" sz="3200" i="1">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𝐸</m:t>
                      </m:r>
                      <m:d>
                        <m:dPr>
                          <m:begChr m:val="["/>
                          <m:endChr m:val="]"/>
                          <m:ctrlPr>
                            <a:rPr lang="en-US" altLang="ko-Kore-KR" sz="3200" b="0" i="1" smtClean="0">
                              <a:solidFill>
                                <a:schemeClr val="accent1"/>
                              </a:solidFill>
                              <a:latin typeface="Cambria Math" panose="02040503050406030204" pitchFamily="18" charset="0"/>
                              <a:ea typeface="SpoqaHanSans-Bold"/>
                            </a:rPr>
                          </m:ctrlPr>
                        </m:dPr>
                        <m:e>
                          <m:sSup>
                            <m:sSupPr>
                              <m:ctrlPr>
                                <a:rPr lang="en-US" altLang="ko-Kore-KR" sz="3200" b="0" i="1" smtClean="0">
                                  <a:solidFill>
                                    <a:schemeClr val="accent1"/>
                                  </a:solidFill>
                                  <a:latin typeface="Cambria Math" panose="02040503050406030204" pitchFamily="18" charset="0"/>
                                  <a:ea typeface="SpoqaHanSans-Bold"/>
                                </a:rPr>
                              </m:ctrlPr>
                            </m:sSupPr>
                            <m:e>
                              <m:d>
                                <m:dPr>
                                  <m:ctrlPr>
                                    <a:rPr lang="en-US" altLang="ko-Kore-KR" sz="3200" b="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h</m:t>
                                  </m:r>
                                  <m:d>
                                    <m:dPr>
                                      <m:ctrlPr>
                                        <a:rPr lang="en-US" altLang="ko-Kore-KR" sz="3200" b="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𝑥</m:t>
                                      </m:r>
                                    </m:e>
                                  </m:d>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𝐸</m:t>
                                  </m:r>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h</m:t>
                                  </m:r>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𝑥</m:t>
                                  </m:r>
                                  <m:r>
                                    <a:rPr lang="en-US" altLang="ko-Kore-KR" sz="3200" b="0" i="1" smtClean="0">
                                      <a:solidFill>
                                        <a:schemeClr val="accent1"/>
                                      </a:solidFill>
                                      <a:latin typeface="Cambria Math" panose="02040503050406030204" pitchFamily="18" charset="0"/>
                                      <a:ea typeface="SpoqaHanSans-Bold"/>
                                    </a:rPr>
                                    <m:t>)]</m:t>
                                  </m:r>
                                </m:e>
                              </m:d>
                            </m:e>
                            <m:sup>
                              <m:r>
                                <a:rPr lang="en-US" altLang="ko-Kore-KR" sz="3200" b="0" i="1" smtClean="0">
                                  <a:solidFill>
                                    <a:schemeClr val="accent1"/>
                                  </a:solidFill>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r>
                            <a:rPr lang="en-US" altLang="ko-Kore-KR" sz="3200" b="0" i="1" smtClean="0">
                              <a:latin typeface="Cambria Math" panose="02040503050406030204" pitchFamily="18" charset="0"/>
                              <a:ea typeface="SpoqaHanSans-Bold"/>
                            </a:rPr>
                            <m:t>]</m:t>
                          </m:r>
                        </m:e>
                        <m:sup>
                          <m:r>
                            <a:rPr lang="en-US" altLang="ko-Kore-KR" sz="3200" b="0" i="1" smtClean="0">
                              <a:latin typeface="Cambria Math" panose="02040503050406030204" pitchFamily="18" charset="0"/>
                              <a:ea typeface="SpoqaHanSans-Bold"/>
                            </a:rPr>
                            <m:t>2</m:t>
                          </m:r>
                        </m:sup>
                      </m:sSup>
                    </m:oMath>
                  </m:oMathPara>
                </a14:m>
                <a:endParaRPr lang="en-US" altLang="ko-Kore-KR" sz="3200" b="0" i="1" dirty="0">
                  <a:latin typeface="맑은 고딕" panose="020B0503020000020004" pitchFamily="50" charset="-127"/>
                  <a:ea typeface="맑은 고딕" panose="020B0503020000020004" pitchFamily="50" charset="-127"/>
                </a:endParaRP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r>
                              <a:rPr lang="en-US" altLang="ko-Kore-KR" sz="3200" b="0" i="1" smtClean="0">
                                <a:latin typeface="Cambria Math" panose="02040503050406030204" pitchFamily="18" charset="0"/>
                                <a:ea typeface="SpoqaHanSans-Bold"/>
                              </a:rPr>
                              <m:t>𝑦</m:t>
                            </m:r>
                          </m:e>
                          <m:sup>
                            <m:r>
                              <a:rPr lang="en-US" altLang="ko-Kore-KR" sz="3200" b="0" i="1" smtClean="0">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e>
                                </m:d>
                              </m:e>
                            </m:d>
                          </m:e>
                          <m:sup>
                            <m:r>
                              <a:rPr lang="en-US" altLang="ko-Kore-KR" sz="3200" b="0" i="1" smtClean="0">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𝐸</m:t>
                    </m:r>
                    <m:sSup>
                      <m:sSupPr>
                        <m:ctrlPr>
                          <a:rPr lang="en-US" altLang="ko-Kore-KR" sz="3200" b="0" i="1" smtClean="0">
                            <a:latin typeface="Cambria Math" panose="02040503050406030204" pitchFamily="18" charset="0"/>
                            <a:ea typeface="SpoqaHanSans-Bold"/>
                          </a:rPr>
                        </m:ctrlPr>
                      </m:sSupPr>
                      <m:e>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e>
                        </m:d>
                      </m:e>
                      <m:sup>
                        <m:r>
                          <a:rPr lang="en-US" altLang="ko-Kore-KR" sz="3200" b="0" i="1" smtClean="0">
                            <a:latin typeface="Cambria Math" panose="02040503050406030204" pitchFamily="18" charset="0"/>
                            <a:ea typeface="SpoqaHanSans-Bold"/>
                          </a:rPr>
                          <m:t>2</m:t>
                        </m:r>
                      </m:sup>
                    </m:sSup>
                    <m:r>
                      <a:rPr lang="en-US" altLang="ko-Kore-KR" sz="3200" b="0" i="1" smtClean="0">
                        <a:latin typeface="Cambria Math" panose="02040503050406030204" pitchFamily="18" charset="0"/>
                        <a:ea typeface="SpoqaHanSans-Bold"/>
                      </a:rPr>
                      <m:t>=</m:t>
                    </m:r>
                    <m:r>
                      <a:rPr lang="en-US" altLang="ko-Kore-KR" sz="3200" i="1" smtClean="0">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𝑦</m:t>
                                </m:r>
                                <m:r>
                                  <a:rPr lang="en-US" altLang="ko-Kore-KR" sz="3200" i="1">
                                    <a:solidFill>
                                      <a:schemeClr val="accent6"/>
                                    </a:solidFill>
                                    <a:latin typeface="Cambria Math" panose="02040503050406030204" pitchFamily="18" charset="0"/>
                                    <a:ea typeface="SpoqaHanSans-Bold"/>
                                  </a:rPr>
                                  <m:t>−</m:t>
                                </m:r>
                                <m:r>
                                  <a:rPr lang="en-US" altLang="ko-Kore-KR" sz="3200" b="0" i="1" smtClean="0">
                                    <a:solidFill>
                                      <a:schemeClr val="accent6"/>
                                    </a:solidFill>
                                    <a:latin typeface="Cambria Math" panose="02040503050406030204" pitchFamily="18" charset="0"/>
                                    <a:ea typeface="SpoqaHanSans-Bold"/>
                                  </a:rPr>
                                  <m:t>𝑓</m:t>
                                </m:r>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𝑓</m:t>
                    </m:r>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sup>
                        <m:r>
                          <a:rPr lang="en-US" altLang="ko-Kore-KR" sz="3200" b="0" i="1" smtClean="0">
                            <a:latin typeface="Cambria Math" panose="02040503050406030204" pitchFamily="18" charset="0"/>
                            <a:ea typeface="SpoqaHanSans-Bold"/>
                          </a:rPr>
                          <m:t>2</m:t>
                        </m:r>
                      </m:sup>
                    </m:sSup>
                  </m:oMath>
                </a14:m>
                <a:r>
                  <a:rPr lang="en-US" altLang="ko-KR" sz="3200" i="1" dirty="0">
                    <a:latin typeface="맑은 고딕" panose="020B0503020000020004" pitchFamily="50" charset="-127"/>
                    <a:ea typeface="맑은 고딕" panose="020B0503020000020004" pitchFamily="50" charset="-127"/>
                  </a:rPr>
                  <a:t> </a:t>
                </a:r>
                <a:r>
                  <a:rPr lang="ko-KR" altLang="en-US" sz="3200" dirty="0">
                    <a:latin typeface="맑은 고딕" panose="020B0503020000020004" pitchFamily="50" charset="-127"/>
                    <a:ea typeface="맑은 고딕" panose="020B0503020000020004" pitchFamily="50" charset="-127"/>
                  </a:rPr>
                  <a:t>이며</a:t>
                </a:r>
                <a:r>
                  <a:rPr lang="en-US" altLang="ko-KR" sz="3200" dirty="0">
                    <a:latin typeface="맑은 고딕" panose="020B0503020000020004" pitchFamily="50" charset="-127"/>
                    <a:ea typeface="맑은 고딕" panose="020B0503020000020004" pitchFamily="50" charset="-127"/>
                  </a:rPr>
                  <a:t>,</a:t>
                </a:r>
                <a:r>
                  <a:rPr lang="ko-KR" altLang="en-US" sz="3200" dirty="0">
                    <a:latin typeface="맑은 고딕" panose="020B0503020000020004" pitchFamily="50" charset="-127"/>
                    <a:ea typeface="맑은 고딕" panose="020B0503020000020004" pitchFamily="50" charset="-127"/>
                  </a:rPr>
                  <a:t> 위에 도입</a:t>
                </a:r>
                <a:r>
                  <a:rPr lang="en-US" altLang="ko-KR" sz="3200" dirty="0">
                    <a:latin typeface="맑은 고딕" panose="020B0503020000020004" pitchFamily="50" charset="-127"/>
                    <a:ea typeface="맑은 고딕" panose="020B0503020000020004" pitchFamily="50" charset="-127"/>
                  </a:rPr>
                  <a:t>!</a:t>
                </a: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ore-KR" sz="3200" dirty="0">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8470" y="3401616"/>
                <a:ext cx="16499854" cy="6686510"/>
              </a:xfrm>
              <a:prstGeom prst="rect">
                <a:avLst/>
              </a:prstGeom>
              <a:blipFill>
                <a:blip r:embed="rId3"/>
                <a:stretch>
                  <a:fillRect l="-1810" t="-2370" r="-2253"/>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EF407F0F-6E14-F846-BC4B-D6248345701C}"/>
                  </a:ext>
                </a:extLst>
              </p:cNvPr>
              <p:cNvSpPr/>
              <p:nvPr/>
            </p:nvSpPr>
            <p:spPr>
              <a:xfrm>
                <a:off x="2077638" y="9328655"/>
                <a:ext cx="16234248" cy="3995133"/>
              </a:xfrm>
              <a:prstGeom prst="rect">
                <a:avLst/>
              </a:prstGeom>
            </p:spPr>
            <p:txBody>
              <a:bodyPr wrap="square">
                <a:spAutoFit/>
              </a:bodyPr>
              <a:lstStyle/>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200" i="1" smtClean="0">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i="1">
                                  <a:latin typeface="Cambria Math" panose="02040503050406030204" pitchFamily="18" charset="0"/>
                                  <a:ea typeface="SpoqaHanSans-Bold"/>
                                </a:rPr>
                              </m:ctrlPr>
                            </m:sSupPr>
                            <m:e>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𝑦</m:t>
                                  </m:r>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h</m:t>
                                  </m:r>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d>
                            </m:e>
                            <m:sup>
                              <m:r>
                                <a:rPr lang="en-US" altLang="ko-Kore-KR" sz="3200" i="1">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i="1">
                                  <a:latin typeface="Cambria Math" panose="02040503050406030204" pitchFamily="18" charset="0"/>
                                  <a:ea typeface="SpoqaHanSans-Bold"/>
                                </a:rPr>
                              </m:ctrlPr>
                            </m:sSupPr>
                            <m:e>
                              <m:r>
                                <a:rPr lang="en-US" altLang="ko-Kore-KR" sz="3200" i="1">
                                  <a:latin typeface="Cambria Math" panose="02040503050406030204" pitchFamily="18" charset="0"/>
                                  <a:ea typeface="SpoqaHanSans-Bold"/>
                                </a:rPr>
                                <m:t>𝑦</m:t>
                              </m:r>
                            </m:e>
                            <m:sup>
                              <m:r>
                                <a:rPr lang="en-US" altLang="ko-Kore-KR" sz="3200" i="1">
                                  <a:latin typeface="Cambria Math" panose="02040503050406030204" pitchFamily="18" charset="0"/>
                                  <a:ea typeface="SpoqaHanSans-Bold"/>
                                </a:rPr>
                                <m:t>2</m:t>
                              </m:r>
                            </m:sup>
                          </m:sSup>
                          <m:r>
                            <a:rPr lang="en-US" altLang="ko-Kore-KR" sz="3200" i="1">
                              <a:latin typeface="Cambria Math" panose="02040503050406030204" pitchFamily="18" charset="0"/>
                              <a:ea typeface="SpoqaHanSans-Bold"/>
                            </a:rPr>
                            <m:t> −2</m:t>
                          </m:r>
                          <m:r>
                            <a:rPr lang="en-US" altLang="ko-Kore-KR" sz="3200" i="1">
                              <a:latin typeface="Cambria Math" panose="02040503050406030204" pitchFamily="18" charset="0"/>
                              <a:ea typeface="SpoqaHanSans-Bold"/>
                            </a:rPr>
                            <m:t>𝑦h</m:t>
                          </m:r>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r>
                            <a:rPr lang="en-US" altLang="ko-Kore-KR" sz="3200" i="1">
                              <a:latin typeface="Cambria Math" panose="02040503050406030204" pitchFamily="18" charset="0"/>
                              <a:ea typeface="SpoqaHanSans-Bold"/>
                            </a:rPr>
                            <m:t>+</m:t>
                          </m:r>
                          <m:sSup>
                            <m:sSupPr>
                              <m:ctrlPr>
                                <a:rPr lang="en-US" altLang="ko-Kore-KR" sz="3200" i="1">
                                  <a:latin typeface="Cambria Math" panose="02040503050406030204" pitchFamily="18" charset="0"/>
                                  <a:ea typeface="SpoqaHanSans-Bold"/>
                                </a:rPr>
                              </m:ctrlPr>
                            </m:sSupPr>
                            <m:e>
                              <m:r>
                                <a:rPr lang="en-US" altLang="ko-Kore-KR" sz="3200" i="1">
                                  <a:latin typeface="Cambria Math" panose="02040503050406030204" pitchFamily="18" charset="0"/>
                                  <a:ea typeface="SpoqaHanSans-Bold"/>
                                </a:rPr>
                                <m:t>𝑦</m:t>
                              </m:r>
                            </m:e>
                            <m:sup>
                              <m:r>
                                <a:rPr lang="en-US" altLang="ko-Kore-KR" sz="3200" i="1">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sSup>
                            <m:sSupPr>
                              <m:ctrlPr>
                                <a:rPr lang="en-US" altLang="ko-Kore-KR" sz="3200" i="1">
                                  <a:latin typeface="Cambria Math" panose="02040503050406030204" pitchFamily="18" charset="0"/>
                                  <a:ea typeface="SpoqaHanSans-Bold"/>
                                </a:rPr>
                              </m:ctrlPr>
                            </m:sSupPr>
                            <m:e>
                              <m:r>
                                <a:rPr lang="en-US" altLang="ko-Kore-KR" sz="3200" i="1">
                                  <a:latin typeface="Cambria Math" panose="02040503050406030204" pitchFamily="18" charset="0"/>
                                  <a:ea typeface="SpoqaHanSans-Bold"/>
                                </a:rPr>
                                <m:t>𝑦</m:t>
                              </m:r>
                            </m:e>
                            <m:sup>
                              <m:r>
                                <a:rPr lang="en-US" altLang="ko-Kore-KR" sz="3200" i="1">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h</m:t>
                          </m:r>
                          <m:sSup>
                            <m:sSupPr>
                              <m:ctrlPr>
                                <a:rPr lang="en-US" altLang="ko-Kore-KR" sz="3200" i="1">
                                  <a:latin typeface="Cambria Math" panose="02040503050406030204" pitchFamily="18" charset="0"/>
                                  <a:ea typeface="SpoqaHanSans-Bold"/>
                                </a:rPr>
                              </m:ctrlPr>
                            </m:sSupPr>
                            <m:e>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sup>
                              <m:r>
                                <a:rPr lang="en-US" altLang="ko-Kore-KR" sz="3200" i="1">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−2</m:t>
                      </m:r>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𝑦</m:t>
                          </m:r>
                        </m:e>
                      </m:d>
                      <m:r>
                        <a:rPr lang="en-US" altLang="ko-Kore-KR" sz="3200" i="1">
                          <a:latin typeface="Cambria Math" panose="02040503050406030204" pitchFamily="18" charset="0"/>
                          <a:ea typeface="SpoqaHanSans-Bold"/>
                        </a:rPr>
                        <m:t>𝐸</m:t>
                      </m:r>
                      <m:d>
                        <m:dPr>
                          <m:begChr m:val="["/>
                          <m:endChr m:val="]"/>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h</m:t>
                          </m:r>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d>
                      <m:r>
                        <a:rPr lang="en-US" altLang="ko-Kore-KR" sz="3200" b="0" i="1" smtClean="0">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r>
                                    <a:rPr lang="en-US" altLang="ko-Kore-KR" sz="3200" i="1">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e>
                                  </m:d>
                                </m:e>
                              </m:d>
                            </m:e>
                            <m:sup>
                              <m:r>
                                <a:rPr lang="en-US" altLang="ko-Kore-KR" sz="3200" i="1">
                                  <a:solidFill>
                                    <a:schemeClr val="accent1"/>
                                  </a:solidFill>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𝐸</m:t>
                      </m:r>
                      <m:sSup>
                        <m:sSupPr>
                          <m:ctrlPr>
                            <a:rPr lang="en-US" altLang="ko-Kore-KR" sz="3200" i="1">
                              <a:latin typeface="Cambria Math" panose="02040503050406030204" pitchFamily="18" charset="0"/>
                              <a:ea typeface="SpoqaHanSans-Bold"/>
                            </a:rPr>
                          </m:ctrlPr>
                        </m:sSupPr>
                        <m:e>
                          <m:d>
                            <m:dPr>
                              <m:begChr m:val="["/>
                              <m:endChr m:val="]"/>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h</m:t>
                              </m:r>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d>
                        </m:e>
                        <m:sup>
                          <m:r>
                            <a:rPr lang="en-US" altLang="ko-Kore-KR" sz="3200" i="1">
                              <a:latin typeface="Cambria Math" panose="02040503050406030204" pitchFamily="18" charset="0"/>
                              <a:ea typeface="SpoqaHanSans-Bold"/>
                            </a:rPr>
                            <m:t>2</m:t>
                          </m:r>
                        </m:sup>
                      </m:sSup>
                      <m:r>
                        <a:rPr lang="en-US" altLang="ko-Kore-KR" sz="3200" b="0" i="1" smtClean="0">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𝑦</m:t>
                                  </m:r>
                                  <m:r>
                                    <a:rPr lang="en-US" altLang="ko-Kore-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𝑓</m:t>
                                  </m:r>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latin typeface="Cambria Math" panose="02040503050406030204" pitchFamily="18" charset="0"/>
                          <a:ea typeface="SpoqaHanSans-Bold"/>
                        </a:rPr>
                        <m:t>𝑓</m:t>
                      </m:r>
                      <m:sSup>
                        <m:sSupPr>
                          <m:ctrlPr>
                            <a:rPr lang="en-US" altLang="ko-Kore-KR" sz="3200" i="1">
                              <a:latin typeface="Cambria Math" panose="02040503050406030204" pitchFamily="18" charset="0"/>
                              <a:ea typeface="SpoqaHanSans-Bold"/>
                            </a:rPr>
                          </m:ctrlPr>
                        </m:sSupPr>
                        <m:e>
                          <m:d>
                            <m:dPr>
                              <m:ctrlPr>
                                <a:rPr lang="en-US" altLang="ko-Kore-KR" sz="3200" i="1">
                                  <a:latin typeface="Cambria Math" panose="02040503050406030204" pitchFamily="18" charset="0"/>
                                  <a:ea typeface="SpoqaHanSans-Bold"/>
                                </a:rPr>
                              </m:ctrlPr>
                            </m:dPr>
                            <m:e>
                              <m:r>
                                <a:rPr lang="en-US" altLang="ko-Kore-KR" sz="3200" i="1">
                                  <a:latin typeface="Cambria Math" panose="02040503050406030204" pitchFamily="18" charset="0"/>
                                  <a:ea typeface="SpoqaHanSans-Bold"/>
                                </a:rPr>
                                <m:t>𝑥</m:t>
                              </m:r>
                            </m:e>
                          </m:d>
                        </m:e>
                        <m:sup>
                          <m:r>
                            <a:rPr lang="en-US" altLang="ko-Kore-KR" sz="3200" i="1">
                              <a:latin typeface="Cambria Math" panose="02040503050406030204" pitchFamily="18" charset="0"/>
                              <a:ea typeface="SpoqaHanSans-Bold"/>
                            </a:rPr>
                            <m:t>2</m:t>
                          </m:r>
                        </m:sup>
                      </m:sSup>
                      <m:r>
                        <a:rPr lang="en-US" altLang="ko-Kore-KR" sz="3200" b="0" i="1" smtClean="0">
                          <a:latin typeface="Cambria Math" panose="02040503050406030204" pitchFamily="18" charset="0"/>
                          <a:ea typeface="SpoqaHanSans-Bold"/>
                        </a:rPr>
                        <m:t>−2</m:t>
                      </m:r>
                      <m:r>
                        <a:rPr lang="en-US" altLang="ko-Kore-KR" sz="3200" b="0" i="1" smtClean="0">
                          <a:latin typeface="Cambria Math" panose="02040503050406030204" pitchFamily="18" charset="0"/>
                          <a:ea typeface="SpoqaHanSans-Bold"/>
                        </a:rPr>
                        <m:t>𝑓</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d>
                      <m:r>
                        <a:rPr lang="en-US" altLang="ko-Kore-KR" sz="3200" b="0" i="1" smtClean="0">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r>
                                    <a:rPr lang="en-US" altLang="ko-Kore-KR" sz="3200" i="1">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e>
                                  </m:d>
                                </m:e>
                              </m:d>
                            </m:e>
                            <m:sup>
                              <m:r>
                                <a:rPr lang="en-US" altLang="ko-Kore-KR" sz="3200" i="1">
                                  <a:solidFill>
                                    <a:schemeClr val="accent1"/>
                                  </a:solidFill>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sSup>
                        <m:sSupPr>
                          <m:ctrlPr>
                            <a:rPr lang="en-US" altLang="ko-Kore-KR" sz="3200" b="0" i="1" smtClean="0">
                              <a:solidFill>
                                <a:srgbClr val="FF0000"/>
                              </a:solidFill>
                              <a:latin typeface="Cambria Math" panose="02040503050406030204" pitchFamily="18" charset="0"/>
                              <a:ea typeface="SpoqaHanSans-Bold"/>
                            </a:rPr>
                          </m:ctrlPr>
                        </m:sSupPr>
                        <m:e>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𝐸</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𝑓</m:t>
                              </m:r>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𝑥</m:t>
                              </m:r>
                              <m:r>
                                <a:rPr lang="en-US" altLang="ko-Kore-KR" sz="3200" b="0" i="1" smtClean="0">
                                  <a:solidFill>
                                    <a:srgbClr val="FF0000"/>
                                  </a:solidFill>
                                  <a:latin typeface="Cambria Math" panose="02040503050406030204" pitchFamily="18" charset="0"/>
                                  <a:ea typeface="SpoqaHanSans-Bold"/>
                                </a:rPr>
                                <m:t>)</m:t>
                              </m:r>
                            </m:e>
                          </m:d>
                        </m:e>
                        <m:sup>
                          <m:r>
                            <a:rPr lang="en-US" altLang="ko-Kore-KR" sz="3200" b="0" i="1" smtClean="0">
                              <a:solidFill>
                                <a:srgbClr val="FF0000"/>
                              </a:solidFill>
                              <a:latin typeface="Cambria Math" panose="02040503050406030204" pitchFamily="18" charset="0"/>
                              <a:ea typeface="SpoqaHanSans-Bold"/>
                            </a:rPr>
                            <m:t>2</m:t>
                          </m:r>
                        </m:sup>
                      </m:sSup>
                      <m:r>
                        <a:rPr lang="en-US" altLang="ko-Kore-KR" sz="3200" i="1">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𝑦</m:t>
                                  </m:r>
                                  <m:r>
                                    <a:rPr lang="en-US" altLang="ko-Kore-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𝑓</m:t>
                                  </m:r>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oMath>
                  </m:oMathPara>
                </a14:m>
                <a:endParaRPr lang="en-US" altLang="ko-Kore-KR" sz="3200" i="1" dirty="0">
                  <a:latin typeface="맑은 고딕" panose="020B0503020000020004" pitchFamily="50" charset="-127"/>
                  <a:ea typeface="맑은 고딕" panose="020B0503020000020004" pitchFamily="50" charset="-127"/>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ore-KR" sz="3200" i="1" dirty="0">
                    <a:latin typeface="맑은 고딕" panose="020B0503020000020004" pitchFamily="50" charset="-127"/>
                    <a:ea typeface="맑은 고딕" panose="020B0503020000020004" pitchFamily="50" charset="-127"/>
                  </a:rPr>
                  <a:t>       	</a:t>
                </a:r>
                <a:r>
                  <a:rPr lang="en-US" altLang="ko-Kore-KR" sz="3200" i="1" dirty="0">
                    <a:solidFill>
                      <a:schemeClr val="accent1"/>
                    </a:solidFill>
                    <a:latin typeface="맑은 고딕" panose="020B0503020000020004" pitchFamily="50" charset="-127"/>
                    <a:ea typeface="맑은 고딕" panose="020B0503020000020004" pitchFamily="50" charset="-127"/>
                  </a:rPr>
                  <a:t>	</a:t>
                </a:r>
                <a:r>
                  <a:rPr lang="en-US" altLang="ko-Kore-KR" sz="3200" dirty="0">
                    <a:solidFill>
                      <a:schemeClr val="accent1"/>
                    </a:solidFill>
                    <a:latin typeface="맑은 고딕" panose="020B0503020000020004" pitchFamily="50" charset="-127"/>
                    <a:ea typeface="맑은 고딕" panose="020B0503020000020004" pitchFamily="50" charset="-127"/>
                  </a:rPr>
                  <a:t>	Variance                                 </a:t>
                </a:r>
                <a:r>
                  <a:rPr lang="en-US" altLang="ko-Kore-KR" sz="3200" dirty="0">
                    <a:solidFill>
                      <a:srgbClr val="FF0000"/>
                    </a:solidFill>
                    <a:latin typeface="맑은 고딕" panose="020B0503020000020004" pitchFamily="50" charset="-127"/>
                    <a:ea typeface="맑은 고딕" panose="020B0503020000020004" pitchFamily="50" charset="-127"/>
                  </a:rPr>
                  <a:t>Bias^2</a:t>
                </a:r>
                <a:r>
                  <a:rPr lang="en-US" altLang="ko-Kore-KR" sz="3200" dirty="0">
                    <a:latin typeface="맑은 고딕" panose="020B0503020000020004" pitchFamily="50" charset="-127"/>
                    <a:ea typeface="맑은 고딕" panose="020B0503020000020004" pitchFamily="50" charset="-127"/>
                  </a:rPr>
                  <a:t>                            </a:t>
                </a:r>
                <a:r>
                  <a:rPr lang="en-US" altLang="ko-Kore-KR" sz="3200" dirty="0">
                    <a:solidFill>
                      <a:schemeClr val="accent6"/>
                    </a:solidFill>
                    <a:latin typeface="맑은 고딕" panose="020B0503020000020004" pitchFamily="50" charset="-127"/>
                    <a:ea typeface="맑은 고딕" panose="020B0503020000020004" pitchFamily="50" charset="-127"/>
                  </a:rPr>
                  <a:t>Noise</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2" name="직사각형 1">
                <a:extLst>
                  <a:ext uri="{FF2B5EF4-FFF2-40B4-BE49-F238E27FC236}">
                    <a16:creationId xmlns:a16="http://schemas.microsoft.com/office/drawing/2014/main" id="{EF407F0F-6E14-F846-BC4B-D6248345701C}"/>
                  </a:ext>
                </a:extLst>
              </p:cNvPr>
              <p:cNvSpPr>
                <a:spLocks noRot="1" noChangeAspect="1" noMove="1" noResize="1" noEditPoints="1" noAdjustHandles="1" noChangeArrowheads="1" noChangeShapeType="1" noTextEdit="1"/>
              </p:cNvSpPr>
              <p:nvPr/>
            </p:nvSpPr>
            <p:spPr>
              <a:xfrm>
                <a:off x="2077638" y="9328655"/>
                <a:ext cx="16234248" cy="3995133"/>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85356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a:t>
            </a:r>
            <a:r>
              <a:rPr lang="ko-KR" altLang="en-US" dirty="0">
                <a:latin typeface="맑은 고딕" panose="020B0503020000020004" pitchFamily="50" charset="-127"/>
                <a:ea typeface="맑은 고딕" panose="020B0503020000020004" pitchFamily="50" charset="-127"/>
              </a:rPr>
              <a:t>편향</a:t>
            </a:r>
            <a:r>
              <a:rPr lang="en-US" altLang="ko-KR" dirty="0">
                <a:latin typeface="맑은 고딕" panose="020B0503020000020004" pitchFamily="50" charset="-127"/>
                <a:ea typeface="맑은 고딕" panose="020B0503020000020004" pitchFamily="50" charset="-127"/>
              </a:rPr>
              <a:t>-</a:t>
            </a:r>
            <a:r>
              <a:rPr lang="ko-KR" altLang="en-US" dirty="0">
                <a:latin typeface="맑은 고딕" panose="020B0503020000020004" pitchFamily="50" charset="-127"/>
                <a:ea typeface="맑은 고딕" panose="020B0503020000020004" pitchFamily="50" charset="-127"/>
              </a:rPr>
              <a:t>분산 트레이드오프 </a:t>
            </a:r>
            <a:r>
              <a:rPr lang="en-US" altLang="ko-KR" dirty="0">
                <a:latin typeface="맑은 고딕" panose="020B0503020000020004" pitchFamily="50" charset="-127"/>
                <a:ea typeface="맑은 고딕" panose="020B0503020000020004" pitchFamily="50" charset="-127"/>
              </a:rPr>
              <a:t>(Bias-Variance Tradeoff)</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51</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8470" y="3401616"/>
                <a:ext cx="16499854" cy="449155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4400" b="1" dirty="0">
                    <a:latin typeface="맑은 고딕" panose="020B0503020000020004" pitchFamily="50" charset="-127"/>
                    <a:ea typeface="맑은 고딕" panose="020B0503020000020004" pitchFamily="50" charset="-127"/>
                  </a:rPr>
                  <a:t>Bias-variance trade-off</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d>
                            </m:e>
                            <m:sup>
                              <m:r>
                                <a:rPr lang="en-US" altLang="ko-Kore-KR" sz="3200" b="0" i="1" smtClean="0">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r>
                                    <a:rPr lang="en-US" altLang="ko-Kore-KR" sz="3200" i="1">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e>
                                  </m:d>
                                </m:e>
                              </m:d>
                            </m:e>
                            <m:sup>
                              <m:r>
                                <a:rPr lang="en-US" altLang="ko-Kore-KR" sz="3200" i="1">
                                  <a:solidFill>
                                    <a:schemeClr val="accent1"/>
                                  </a:solidFill>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sSup>
                        <m:sSupPr>
                          <m:ctrlPr>
                            <a:rPr lang="en-US" altLang="ko-Kore-KR" sz="3200" i="1">
                              <a:solidFill>
                                <a:srgbClr val="FF0000"/>
                              </a:solidFill>
                              <a:latin typeface="Cambria Math" panose="02040503050406030204" pitchFamily="18" charset="0"/>
                              <a:ea typeface="SpoqaHanSans-Bold"/>
                            </a:rPr>
                          </m:ctrlPr>
                        </m:sSupPr>
                        <m:e>
                          <m:d>
                            <m:dPr>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𝐸</m:t>
                              </m:r>
                              <m:d>
                                <m:dPr>
                                  <m:begChr m:val="["/>
                                  <m:endChr m:val="]"/>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h</m:t>
                                  </m:r>
                                  <m:d>
                                    <m:dPr>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𝑥</m:t>
                                      </m:r>
                                    </m:e>
                                  </m:d>
                                </m:e>
                              </m:d>
                              <m:r>
                                <a:rPr lang="en-US" altLang="ko-Kore-KR" sz="3200" i="1">
                                  <a:solidFill>
                                    <a:srgbClr val="FF0000"/>
                                  </a:solidFill>
                                  <a:latin typeface="Cambria Math" panose="02040503050406030204" pitchFamily="18" charset="0"/>
                                  <a:ea typeface="SpoqaHanSans-Bold"/>
                                </a:rPr>
                                <m:t>−</m:t>
                              </m:r>
                              <m:r>
                                <a:rPr lang="en-US" altLang="ko-Kore-KR" sz="3200" i="1">
                                  <a:solidFill>
                                    <a:srgbClr val="FF0000"/>
                                  </a:solidFill>
                                  <a:latin typeface="Cambria Math" panose="02040503050406030204" pitchFamily="18" charset="0"/>
                                  <a:ea typeface="SpoqaHanSans-Bold"/>
                                </a:rPr>
                                <m:t>𝑓</m:t>
                              </m:r>
                              <m:r>
                                <a:rPr lang="en-US" altLang="ko-Kore-KR" sz="3200" i="1">
                                  <a:solidFill>
                                    <a:srgbClr val="FF0000"/>
                                  </a:solidFill>
                                  <a:latin typeface="Cambria Math" panose="02040503050406030204" pitchFamily="18" charset="0"/>
                                  <a:ea typeface="SpoqaHanSans-Bold"/>
                                </a:rPr>
                                <m:t>(</m:t>
                              </m:r>
                              <m:r>
                                <a:rPr lang="en-US" altLang="ko-Kore-KR" sz="3200" i="1">
                                  <a:solidFill>
                                    <a:srgbClr val="FF0000"/>
                                  </a:solidFill>
                                  <a:latin typeface="Cambria Math" panose="02040503050406030204" pitchFamily="18" charset="0"/>
                                  <a:ea typeface="SpoqaHanSans-Bold"/>
                                </a:rPr>
                                <m:t>𝑥</m:t>
                              </m:r>
                              <m:r>
                                <a:rPr lang="en-US" altLang="ko-Kore-KR" sz="3200" i="1">
                                  <a:solidFill>
                                    <a:srgbClr val="FF0000"/>
                                  </a:solidFill>
                                  <a:latin typeface="Cambria Math" panose="02040503050406030204" pitchFamily="18" charset="0"/>
                                  <a:ea typeface="SpoqaHanSans-Bold"/>
                                </a:rPr>
                                <m:t>)</m:t>
                              </m:r>
                            </m:e>
                          </m:d>
                        </m:e>
                        <m:sup>
                          <m:r>
                            <a:rPr lang="en-US" altLang="ko-Kore-KR" sz="3200" i="1">
                              <a:solidFill>
                                <a:srgbClr val="FF0000"/>
                              </a:solidFill>
                              <a:latin typeface="Cambria Math" panose="02040503050406030204" pitchFamily="18" charset="0"/>
                              <a:ea typeface="SpoqaHanSans-Bold"/>
                            </a:rPr>
                            <m:t>2</m:t>
                          </m:r>
                        </m:sup>
                      </m:sSup>
                      <m:r>
                        <a:rPr lang="en-US" altLang="ko-Kore-KR" sz="3200" i="1">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𝑦</m:t>
                                  </m:r>
                                  <m:r>
                                    <a:rPr lang="en-US" altLang="ko-Kore-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𝑓</m:t>
                                  </m:r>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oMath>
                  </m:oMathPara>
                </a14:m>
                <a:endParaRPr lang="en-US" altLang="ko-Kore-KR" sz="3200" i="1" dirty="0">
                  <a:latin typeface="맑은 고딕" panose="020B0503020000020004" pitchFamily="50" charset="-127"/>
                  <a:ea typeface="맑은 고딕" panose="020B0503020000020004" pitchFamily="50" charset="-127"/>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ore-KR" sz="3200" dirty="0">
                    <a:solidFill>
                      <a:schemeClr val="accent1"/>
                    </a:solidFill>
                    <a:latin typeface="맑은 고딕" panose="020B0503020000020004" pitchFamily="50" charset="-127"/>
                    <a:ea typeface="맑은 고딕" panose="020B0503020000020004" pitchFamily="50" charset="-127"/>
                  </a:rPr>
                  <a:t>                                                         Variance                           </a:t>
                </a:r>
                <a:r>
                  <a:rPr lang="en-US" altLang="ko-Kore-KR" sz="3200" dirty="0">
                    <a:solidFill>
                      <a:srgbClr val="FF0000"/>
                    </a:solidFill>
                    <a:latin typeface="맑은 고딕" panose="020B0503020000020004" pitchFamily="50" charset="-127"/>
                    <a:ea typeface="맑은 고딕" panose="020B0503020000020004" pitchFamily="50" charset="-127"/>
                  </a:rPr>
                  <a:t>Bias^2</a:t>
                </a:r>
                <a:r>
                  <a:rPr lang="en-US" altLang="ko-Kore-KR" sz="3200" dirty="0">
                    <a:latin typeface="맑은 고딕" panose="020B0503020000020004" pitchFamily="50" charset="-127"/>
                    <a:ea typeface="맑은 고딕" panose="020B0503020000020004" pitchFamily="50" charset="-127"/>
                  </a:rPr>
                  <a:t>                            </a:t>
                </a:r>
                <a:r>
                  <a:rPr lang="en-US" altLang="ko-Kore-KR" sz="3200" dirty="0">
                    <a:solidFill>
                      <a:schemeClr val="accent6"/>
                    </a:solidFill>
                    <a:latin typeface="맑은 고딕" panose="020B0503020000020004" pitchFamily="50" charset="-127"/>
                    <a:ea typeface="맑은 고딕" panose="020B0503020000020004" pitchFamily="50" charset="-127"/>
                  </a:rPr>
                  <a:t>Noise</a:t>
                </a:r>
                <a:endParaRPr lang="en-US" altLang="ko-Kore-KR" sz="3200" i="1" dirty="0">
                  <a:latin typeface="맑은 고딕" panose="020B0503020000020004" pitchFamily="50" charset="-127"/>
                  <a:ea typeface="맑은 고딕" panose="020B0503020000020004" pitchFamily="50" charset="-127"/>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맑은 고딕" panose="020B0503020000020004" pitchFamily="50" charset="-127"/>
                  <a:ea typeface="맑은 고딕" panose="020B0503020000020004" pitchFamily="50" charset="-127"/>
                </a:endParaRPr>
              </a:p>
              <a:p>
                <a:pPr lvl="2"/>
                <a:endParaRPr lang="en-US" altLang="ko-Kore-KR" sz="3200" i="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8470" y="3401616"/>
                <a:ext cx="16499854" cy="4491551"/>
              </a:xfrm>
              <a:prstGeom prst="rect">
                <a:avLst/>
              </a:prstGeom>
              <a:blipFill>
                <a:blip r:embed="rId3"/>
                <a:stretch>
                  <a:fillRect l="-1810" t="-3528" r="-1404"/>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00DC60A9-49F6-3047-A480-7E9A703C035A}"/>
              </a:ext>
            </a:extLst>
          </p:cNvPr>
          <p:cNvSpPr/>
          <p:nvPr/>
        </p:nvSpPr>
        <p:spPr>
          <a:xfrm>
            <a:off x="4503984" y="12349669"/>
            <a:ext cx="12188825" cy="646331"/>
          </a:xfrm>
          <a:prstGeom prst="rect">
            <a:avLst/>
          </a:prstGeom>
        </p:spPr>
        <p:txBody>
          <a:bodyPr>
            <a:spAutoFit/>
          </a:bodyPr>
          <a:lstStyle/>
          <a:p>
            <a:r>
              <a:rPr lang="en" altLang="ko-Kore-KR" dirty="0">
                <a:solidFill>
                  <a:srgbClr val="222222"/>
                </a:solidFill>
                <a:latin typeface="Arial" panose="020B0604020202020204" pitchFamily="34" charset="0"/>
              </a:rPr>
              <a:t>Deng, Bai-</a:t>
            </a:r>
            <a:r>
              <a:rPr lang="en" altLang="ko-Kore-KR" dirty="0" err="1">
                <a:solidFill>
                  <a:srgbClr val="222222"/>
                </a:solidFill>
                <a:latin typeface="Arial" panose="020B0604020202020204" pitchFamily="34" charset="0"/>
              </a:rPr>
              <a:t>Chuan</a:t>
            </a:r>
            <a:r>
              <a:rPr lang="en" altLang="ko-Kore-KR" dirty="0">
                <a:solidFill>
                  <a:srgbClr val="222222"/>
                </a:solidFill>
                <a:latin typeface="Arial" panose="020B0604020202020204" pitchFamily="34" charset="0"/>
              </a:rPr>
              <a:t>, et al. "A new strategy to prevent over-fitting in partial least squares models based on model population analysis." </a:t>
            </a:r>
            <a:r>
              <a:rPr lang="en" altLang="ko-Kore-KR" i="1" dirty="0">
                <a:solidFill>
                  <a:srgbClr val="222222"/>
                </a:solidFill>
                <a:latin typeface="Arial" panose="020B0604020202020204" pitchFamily="34" charset="0"/>
              </a:rPr>
              <a:t>Analytica </a:t>
            </a:r>
            <a:r>
              <a:rPr lang="en" altLang="ko-Kore-KR" i="1" dirty="0" err="1">
                <a:solidFill>
                  <a:srgbClr val="222222"/>
                </a:solidFill>
                <a:latin typeface="Arial" panose="020B0604020202020204" pitchFamily="34" charset="0"/>
              </a:rPr>
              <a:t>chimica</a:t>
            </a:r>
            <a:r>
              <a:rPr lang="en" altLang="ko-Kore-KR" i="1" dirty="0">
                <a:solidFill>
                  <a:srgbClr val="222222"/>
                </a:solidFill>
                <a:latin typeface="Arial" panose="020B0604020202020204" pitchFamily="34" charset="0"/>
              </a:rPr>
              <a:t> acta</a:t>
            </a:r>
            <a:r>
              <a:rPr lang="en" altLang="ko-Kore-KR" dirty="0">
                <a:solidFill>
                  <a:srgbClr val="222222"/>
                </a:solidFill>
                <a:latin typeface="Arial" panose="020B0604020202020204" pitchFamily="34" charset="0"/>
              </a:rPr>
              <a:t> 880 (2015): 32-41.</a:t>
            </a:r>
            <a:endParaRPr lang="ko-Kore-KR" altLang="en-US" dirty="0"/>
          </a:p>
        </p:txBody>
      </p:sp>
      <p:pic>
        <p:nvPicPr>
          <p:cNvPr id="12290" name="Picture 2" descr="The bias/variance tradeoff in modeling. Model bias decreases with increasing model complexity while model variance increases with increasing model complexity. (A) Bias decreases with the same speed as variance increases and (B) variance increases relatively slow compared to the decrease speed of bias. In the latter case, the optimal model complexity is difficult to obtain.">
            <a:extLst>
              <a:ext uri="{FF2B5EF4-FFF2-40B4-BE49-F238E27FC236}">
                <a16:creationId xmlns:a16="http://schemas.microsoft.com/office/drawing/2014/main" id="{3B73D74E-D812-8847-ADE8-9F947DE4E1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586"/>
          <a:stretch/>
        </p:blipFill>
        <p:spPr bwMode="auto">
          <a:xfrm>
            <a:off x="5534088" y="6715670"/>
            <a:ext cx="7521213" cy="518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07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7475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맑은 고딕" panose="020B0503020000020004" pitchFamily="50" charset="-127"/>
                <a:ea typeface="맑은 고딕" panose="020B0503020000020004" pitchFamily="50" charset="-127"/>
              </a:rPr>
              <a:t>Theory Session: </a:t>
            </a:r>
            <a:r>
              <a:rPr lang="en-US" b="1" dirty="0" err="1">
                <a:solidFill>
                  <a:schemeClr val="bg1"/>
                </a:solidFill>
                <a:latin typeface="맑은 고딕" panose="020B0503020000020004" pitchFamily="50" charset="-127"/>
                <a:ea typeface="맑은 고딕" panose="020B0503020000020004" pitchFamily="50" charset="-127"/>
              </a:rPr>
              <a:t>딥러닝을</a:t>
            </a:r>
            <a:r>
              <a:rPr lang="en-US" b="1" dirty="0">
                <a:solidFill>
                  <a:schemeClr val="bg1"/>
                </a:solidFill>
                <a:latin typeface="맑은 고딕" panose="020B0503020000020004" pitchFamily="50" charset="-127"/>
                <a:ea typeface="맑은 고딕" panose="020B0503020000020004" pitchFamily="50" charset="-127"/>
              </a:rPr>
              <a:t> </a:t>
            </a:r>
            <a:r>
              <a:rPr lang="en-US" b="1" dirty="0" err="1">
                <a:solidFill>
                  <a:schemeClr val="bg1"/>
                </a:solidFill>
                <a:latin typeface="맑은 고딕" panose="020B0503020000020004" pitchFamily="50" charset="-127"/>
                <a:ea typeface="맑은 고딕" panose="020B0503020000020004" pitchFamily="50" charset="-127"/>
              </a:rPr>
              <a:t>위한</a:t>
            </a:r>
            <a:r>
              <a:rPr lang="en-US" b="1" dirty="0">
                <a:solidFill>
                  <a:schemeClr val="bg1"/>
                </a:solidFill>
                <a:latin typeface="맑은 고딕" panose="020B0503020000020004" pitchFamily="50" charset="-127"/>
                <a:ea typeface="맑은 고딕" panose="020B0503020000020004" pitchFamily="50" charset="-127"/>
              </a:rPr>
              <a:t> ML </a:t>
            </a:r>
            <a:r>
              <a:rPr lang="en-US" b="1" dirty="0" err="1">
                <a:solidFill>
                  <a:schemeClr val="bg1"/>
                </a:solidFill>
                <a:latin typeface="맑은 고딕" panose="020B0503020000020004" pitchFamily="50" charset="-127"/>
                <a:ea typeface="맑은 고딕" panose="020B0503020000020004" pitchFamily="50" charset="-127"/>
              </a:rPr>
              <a:t>기초</a:t>
            </a:r>
            <a:endParaRPr b="1" dirty="0">
              <a:solidFill>
                <a:schemeClr val="bg1"/>
              </a:solidFill>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b="1" dirty="0">
              <a:solidFill>
                <a:schemeClr val="bg1"/>
              </a:solidFill>
              <a:latin typeface="맑은 고딕" panose="020B0503020000020004" pitchFamily="50" charset="-127"/>
              <a:ea typeface="맑은 고딕" panose="020B0503020000020004" pitchFamily="50" charset="-127"/>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latin typeface="맑은 고딕" panose="020B0503020000020004" pitchFamily="50" charset="-127"/>
                <a:ea typeface="맑은 고딕" panose="020B0503020000020004" pitchFamily="50" charset="-127"/>
              </a:rPr>
              <a:t>3.</a:t>
            </a:r>
            <a:r>
              <a:rPr lang="ko-Kore-KR" altLang="en-US" dirty="0">
                <a:solidFill>
                  <a:schemeClr val="bg1"/>
                </a:solidFill>
                <a:latin typeface="맑은 고딕" panose="020B0503020000020004" pitchFamily="50" charset="-127"/>
                <a:ea typeface="맑은 고딕" panose="020B0503020000020004" pitchFamily="50" charset="-127"/>
              </a:rPr>
              <a:t> 정보 이론</a:t>
            </a:r>
            <a:r>
              <a:rPr lang="en-US" altLang="ko-Kore-KR" dirty="0">
                <a:solidFill>
                  <a:schemeClr val="bg1"/>
                </a:solidFill>
                <a:latin typeface="맑은 고딕" panose="020B0503020000020004" pitchFamily="50" charset="-127"/>
                <a:ea typeface="맑은 고딕" panose="020B0503020000020004" pitchFamily="50" charset="-127"/>
              </a:rPr>
              <a:t> (</a:t>
            </a:r>
            <a:r>
              <a:rPr lang="ko-Kore-KR" altLang="en-US" dirty="0">
                <a:solidFill>
                  <a:schemeClr val="bg1"/>
                </a:solidFill>
                <a:latin typeface="맑은 고딕" panose="020B0503020000020004" pitchFamily="50" charset="-127"/>
                <a:ea typeface="맑은 고딕" panose="020B0503020000020004" pitchFamily="50" charset="-127"/>
              </a:rPr>
              <a:t>엔트로피</a:t>
            </a:r>
            <a:r>
              <a:rPr lang="en-US" altLang="ko-Kore-KR" dirty="0">
                <a:solidFill>
                  <a:schemeClr val="bg1"/>
                </a:solidFill>
                <a:latin typeface="맑은 고딕" panose="020B0503020000020004" pitchFamily="50" charset="-127"/>
                <a:ea typeface="맑은 고딕" panose="020B0503020000020004" pitchFamily="50" charset="-127"/>
              </a:rPr>
              <a:t>, KL </a:t>
            </a:r>
            <a:r>
              <a:rPr lang="ko-Kore-KR" altLang="en-US" dirty="0">
                <a:solidFill>
                  <a:schemeClr val="bg1"/>
                </a:solidFill>
                <a:latin typeface="맑은 고딕" panose="020B0503020000020004" pitchFamily="50" charset="-127"/>
                <a:ea typeface="맑은 고딕" panose="020B0503020000020004" pitchFamily="50" charset="-127"/>
              </a:rPr>
              <a:t>발산</a:t>
            </a:r>
            <a:r>
              <a:rPr lang="en-US" altLang="ko-Kore-KR" dirty="0">
                <a:solidFill>
                  <a:schemeClr val="bg1"/>
                </a:solidFill>
                <a:latin typeface="맑은 고딕" panose="020B0503020000020004" pitchFamily="50" charset="-127"/>
                <a:ea typeface="맑은 고딕" panose="020B0503020000020004" pitchFamily="50" charset="-127"/>
              </a:rPr>
              <a:t>, </a:t>
            </a:r>
            <a:r>
              <a:rPr lang="ko-Kore-KR" altLang="en-US" dirty="0">
                <a:solidFill>
                  <a:schemeClr val="bg1"/>
                </a:solidFill>
                <a:latin typeface="맑은 고딕" panose="020B0503020000020004" pitchFamily="50" charset="-127"/>
                <a:ea typeface="맑은 고딕" panose="020B0503020000020004" pitchFamily="50" charset="-127"/>
              </a:rPr>
              <a:t>크로스 엔트로피</a:t>
            </a:r>
            <a:r>
              <a:rPr lang="en-US" altLang="ko-Kore-KR" dirty="0">
                <a:solidFill>
                  <a:schemeClr val="bg1"/>
                </a:solidFill>
                <a:latin typeface="맑은 고딕" panose="020B0503020000020004" pitchFamily="50" charset="-127"/>
                <a:ea typeface="맑은 고딕" panose="020B0503020000020004" pitchFamily="50" charset="-127"/>
              </a:rPr>
              <a:t>) </a:t>
            </a:r>
            <a:endParaRPr lang="en" altLang="ko-Kore-KR" dirty="0">
              <a:solidFill>
                <a:schemeClr val="bg1"/>
              </a:solidFill>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52</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24080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Recall: </a:t>
            </a:r>
            <a:r>
              <a:rPr lang="ko-KR" altLang="en-US" dirty="0">
                <a:latin typeface="맑은 고딕" panose="020B0503020000020004" pitchFamily="50" charset="-127"/>
                <a:ea typeface="맑은 고딕" panose="020B0503020000020004" pitchFamily="50" charset="-127"/>
              </a:rPr>
              <a:t>정보 이론</a:t>
            </a:r>
            <a:r>
              <a:rPr lang="en-US" altLang="ko-KR" dirty="0">
                <a:latin typeface="맑은 고딕" panose="020B0503020000020004" pitchFamily="50" charset="-127"/>
                <a:ea typeface="맑은 고딕" panose="020B0503020000020004" pitchFamily="50" charset="-127"/>
              </a:rPr>
              <a:t>(information theory)</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53</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8470" y="3401616"/>
                <a:ext cx="20787952" cy="10059357"/>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b="1" dirty="0">
                    <a:latin typeface="맑은 고딕" panose="020B0503020000020004" pitchFamily="50" charset="-127"/>
                    <a:ea typeface="맑은 고딕" panose="020B0503020000020004" pitchFamily="50" charset="-127"/>
                  </a:rPr>
                  <a:t>정보</a:t>
                </a:r>
                <a:r>
                  <a:rPr lang="en-US" altLang="ko-KR" sz="4000" b="1" dirty="0">
                    <a:latin typeface="맑은 고딕" panose="020B0503020000020004" pitchFamily="50" charset="-127"/>
                    <a:ea typeface="맑은 고딕" panose="020B0503020000020004" pitchFamily="50" charset="-127"/>
                  </a:rPr>
                  <a:t>(information)</a:t>
                </a:r>
                <a:r>
                  <a:rPr lang="ko-KR" altLang="en-US" sz="4000" b="1" dirty="0">
                    <a:latin typeface="맑은 고딕" panose="020B0503020000020004" pitchFamily="50" charset="-127"/>
                    <a:ea typeface="맑은 고딕" panose="020B0503020000020004" pitchFamily="50" charset="-127"/>
                  </a:rPr>
                  <a:t>는</a:t>
                </a:r>
                <a:r>
                  <a:rPr lang="en-US" altLang="ko-KR" sz="40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특정한 관찰에 의해 얼마만큼의 정보를 획득했는지 수치로 </a:t>
                </a:r>
                <a:r>
                  <a:rPr lang="ko-KR" altLang="en-US" sz="4000" dirty="0" err="1">
                    <a:latin typeface="Spoqa Han Sans Neo" panose="020B0500000000000000" pitchFamily="34" charset="-128"/>
                    <a:ea typeface="Spoqa Han Sans Neo" panose="020B0500000000000000" pitchFamily="34" charset="-128"/>
                  </a:rPr>
                  <a:t>정량화한</a:t>
                </a:r>
                <a:r>
                  <a:rPr lang="ko-KR" altLang="en-US" sz="4000" dirty="0">
                    <a:latin typeface="Spoqa Han Sans Neo" panose="020B0500000000000000" pitchFamily="34" charset="-128"/>
                    <a:ea typeface="Spoqa Han Sans Neo" panose="020B0500000000000000" pitchFamily="34" charset="-128"/>
                  </a:rPr>
                  <a:t> 값으로</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사건</a:t>
                </a:r>
                <a:r>
                  <a:rPr lang="en-US" altLang="ko-KR" sz="4000" dirty="0">
                    <a:latin typeface="Spoqa Han Sans Neo" panose="020B0500000000000000" pitchFamily="34" charset="-128"/>
                    <a:ea typeface="Spoqa Han Sans Neo" panose="020B0500000000000000" pitchFamily="34" charset="-128"/>
                  </a:rPr>
                  <a:t> A</a:t>
                </a:r>
                <a:r>
                  <a:rPr lang="ko-KR" altLang="en-US" sz="4000" dirty="0">
                    <a:latin typeface="Spoqa Han Sans Neo" panose="020B0500000000000000" pitchFamily="34" charset="-128"/>
                    <a:ea typeface="Spoqa Han Sans Neo" panose="020B0500000000000000" pitchFamily="34" charset="-128"/>
                  </a:rPr>
                  <a:t>가 발생할 확률을 </a:t>
                </a:r>
                <a14:m>
                  <m:oMath xmlns:m="http://schemas.openxmlformats.org/officeDocument/2006/math">
                    <m:r>
                      <a:rPr lang="en-US" altLang="ko-KR" sz="4000" i="1">
                        <a:latin typeface="Cambria Math" panose="02040503050406030204" pitchFamily="18" charset="0"/>
                        <a:ea typeface="Spoqa Han Sans Neo Bold" panose="020B0500000000000000" pitchFamily="34" charset="-128"/>
                      </a:rPr>
                      <m:t>𝑃</m:t>
                    </m:r>
                    <m:d>
                      <m:dPr>
                        <m:ctrlPr>
                          <a:rPr lang="en-US" altLang="ko-KR" sz="4000" i="1">
                            <a:latin typeface="Cambria Math" panose="02040503050406030204" pitchFamily="18" charset="0"/>
                            <a:ea typeface="Spoqa Han Sans Neo Bold" panose="020B0500000000000000" pitchFamily="34" charset="-128"/>
                          </a:rPr>
                        </m:ctrlPr>
                      </m:dPr>
                      <m:e>
                        <m:r>
                          <a:rPr lang="en-US" altLang="ko-KR" sz="4000" b="0" i="1" smtClean="0">
                            <a:latin typeface="Cambria Math" panose="02040503050406030204" pitchFamily="18" charset="0"/>
                            <a:ea typeface="Spoqa Han Sans Neo Bold" panose="020B0500000000000000" pitchFamily="34" charset="-128"/>
                          </a:rPr>
                          <m:t>𝑋</m:t>
                        </m:r>
                      </m:e>
                    </m:d>
                  </m:oMath>
                </a14:m>
                <a:r>
                  <a:rPr lang="ko-KR" altLang="en-US" sz="4000" dirty="0">
                    <a:latin typeface="Spoqa Han Sans Neo" panose="020B0500000000000000" pitchFamily="34" charset="-128"/>
                    <a:ea typeface="Spoqa Han Sans Neo" panose="020B0500000000000000" pitchFamily="34" charset="-128"/>
                  </a:rPr>
                  <a:t>라 할 때</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정보량은 아래와 같다</a:t>
                </a:r>
                <a:r>
                  <a:rPr lang="en-US" altLang="ko-KR" sz="4000" dirty="0">
                    <a:latin typeface="Spoqa Han Sans Neo" panose="020B0500000000000000" pitchFamily="34" charset="-128"/>
                    <a:ea typeface="Spoqa Han Sans Neo" panose="020B0500000000000000" pitchFamily="34" charset="-128"/>
                  </a:rPr>
                  <a:t>.</a:t>
                </a: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a:rPr lang="en-US" altLang="ko-KR" sz="4000" i="1">
                        <a:latin typeface="Cambria Math" panose="02040503050406030204" pitchFamily="18" charset="0"/>
                        <a:ea typeface="Spoqa Han Sans Neo Bold" panose="020B0500000000000000" pitchFamily="34" charset="-128"/>
                      </a:rPr>
                      <m:t>h</m:t>
                    </m:r>
                    <m:d>
                      <m:dPr>
                        <m:ctrlPr>
                          <a:rPr lang="en-US" altLang="ko-KR" sz="4000" i="1" smtClean="0">
                            <a:latin typeface="Cambria Math" panose="02040503050406030204" pitchFamily="18" charset="0"/>
                            <a:ea typeface="Spoqa Han Sans Neo Bold" panose="020B0500000000000000" pitchFamily="34" charset="-128"/>
                          </a:rPr>
                        </m:ctrlPr>
                      </m:dPr>
                      <m:e>
                        <m:r>
                          <a:rPr lang="en-US" altLang="ko-KR" sz="4000" b="0" i="1" smtClean="0">
                            <a:latin typeface="Cambria Math" panose="02040503050406030204" pitchFamily="18" charset="0"/>
                            <a:ea typeface="Spoqa Han Sans Neo Bold" panose="020B0500000000000000" pitchFamily="34" charset="-128"/>
                          </a:rPr>
                          <m:t>𝑋</m:t>
                        </m:r>
                      </m:e>
                    </m:d>
                    <m:r>
                      <a:rPr lang="en-US" altLang="ko-KR" sz="4000" i="1">
                        <a:latin typeface="Cambria Math" panose="02040503050406030204" pitchFamily="18" charset="0"/>
                        <a:ea typeface="Spoqa Han Sans Neo Bold" panose="020B0500000000000000" pitchFamily="34" charset="-128"/>
                      </a:rPr>
                      <m:t>≔−</m:t>
                    </m:r>
                    <m:func>
                      <m:funcPr>
                        <m:ctrlPr>
                          <a:rPr lang="en-US" altLang="ko-KR" sz="4000" i="1">
                            <a:latin typeface="Cambria Math" panose="02040503050406030204" pitchFamily="18" charset="0"/>
                            <a:ea typeface="Spoqa Han Sans Neo Bold" panose="020B0500000000000000" pitchFamily="34" charset="-128"/>
                          </a:rPr>
                        </m:ctrlPr>
                      </m:funcPr>
                      <m:fName>
                        <m:r>
                          <m:rPr>
                            <m:sty m:val="p"/>
                          </m:rPr>
                          <a:rPr lang="en-US" altLang="ko-KR" sz="4000">
                            <a:latin typeface="Cambria Math" panose="02040503050406030204" pitchFamily="18" charset="0"/>
                            <a:ea typeface="Spoqa Han Sans Neo Bold" panose="020B0500000000000000" pitchFamily="34" charset="-128"/>
                          </a:rPr>
                          <m:t>log</m:t>
                        </m:r>
                      </m:fName>
                      <m:e>
                        <m:r>
                          <a:rPr lang="en-US" altLang="ko-KR" sz="4000" i="1">
                            <a:latin typeface="Cambria Math" panose="02040503050406030204" pitchFamily="18" charset="0"/>
                            <a:ea typeface="Spoqa Han Sans Neo Bold" panose="020B0500000000000000" pitchFamily="34" charset="-128"/>
                          </a:rPr>
                          <m:t>𝑃</m:t>
                        </m:r>
                        <m:r>
                          <a:rPr lang="en-US" altLang="ko-KR" sz="4000" i="1">
                            <a:latin typeface="Cambria Math" panose="02040503050406030204" pitchFamily="18" charset="0"/>
                            <a:ea typeface="Spoqa Han Sans Neo Bold" panose="020B0500000000000000" pitchFamily="34" charset="-128"/>
                          </a:rPr>
                          <m:t>(</m:t>
                        </m:r>
                        <m:r>
                          <a:rPr lang="en-US" altLang="ko-KR" sz="4000" b="0" i="1" smtClean="0">
                            <a:latin typeface="Cambria Math" panose="02040503050406030204" pitchFamily="18" charset="0"/>
                            <a:ea typeface="Spoqa Han Sans Neo Bold" panose="020B0500000000000000" pitchFamily="34" charset="-128"/>
                          </a:rPr>
                          <m:t>𝑋</m:t>
                        </m:r>
                        <m:r>
                          <a:rPr lang="en-US" altLang="ko-KR" sz="4000" i="1">
                            <a:latin typeface="Cambria Math" panose="02040503050406030204" pitchFamily="18" charset="0"/>
                            <a:ea typeface="Spoqa Han Sans Neo Bold" panose="020B0500000000000000" pitchFamily="34" charset="-128"/>
                          </a:rPr>
                          <m:t>)</m:t>
                        </m:r>
                      </m:e>
                    </m:func>
                  </m:oMath>
                </a14:m>
                <a:r>
                  <a:rPr lang="ko-KR" altLang="en-US" sz="4000" dirty="0">
                    <a:latin typeface="Spoqa Han Sans Neo" panose="020B0500000000000000" pitchFamily="34" charset="-128"/>
                    <a:ea typeface="Spoqa Han Sans Neo" panose="020B0500000000000000" pitchFamily="34" charset="-128"/>
                  </a:rPr>
                  <a:t>     </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정보가 자주 일어나면</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작아진다</a:t>
                </a:r>
                <a:r>
                  <a:rPr lang="en-US" altLang="ko-KR" sz="4000" dirty="0">
                    <a:latin typeface="Spoqa Han Sans Neo" panose="020B0500000000000000" pitchFamily="34" charset="-128"/>
                    <a:ea typeface="Spoqa Han Sans Neo" panose="020B0500000000000000" pitchFamily="34" charset="-128"/>
                  </a:rPr>
                  <a:t>!)</a:t>
                </a: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4000" dirty="0">
                  <a:latin typeface="Spoqa Han Sans Neo" panose="020B0500000000000000" pitchFamily="34" charset="-128"/>
                  <a:ea typeface="Spoqa Han Sans Neo" panose="020B0500000000000000" pitchFamily="34" charset="-128"/>
                </a:endParaRP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b="1" dirty="0">
                    <a:latin typeface="맑은 고딕" panose="020B0503020000020004" pitchFamily="50" charset="-127"/>
                    <a:ea typeface="맑은 고딕" panose="020B0503020000020004" pitchFamily="50" charset="-127"/>
                  </a:rPr>
                  <a:t>엔트로피</a:t>
                </a:r>
                <a:r>
                  <a:rPr lang="en-US" altLang="ko-KR" sz="4000" b="1" dirty="0">
                    <a:latin typeface="맑은 고딕" panose="020B0503020000020004" pitchFamily="50" charset="-127"/>
                    <a:ea typeface="맑은 고딕" panose="020B0503020000020004" pitchFamily="50" charset="-127"/>
                  </a:rPr>
                  <a:t> (Entropy): </a:t>
                </a:r>
                <a:r>
                  <a:rPr lang="ko-KR" altLang="en-US" sz="4000" dirty="0">
                    <a:latin typeface="Spoqa Han Sans Neo" panose="020B0500000000000000" pitchFamily="34" charset="-128"/>
                    <a:ea typeface="Spoqa Han Sans Neo" panose="020B0500000000000000" pitchFamily="34" charset="-128"/>
                  </a:rPr>
                  <a:t>이산 확률 변소의 평균 정보량을 의미</a:t>
                </a:r>
                <a:r>
                  <a:rPr lang="en-US" altLang="ko-KR" sz="4000" dirty="0">
                    <a:latin typeface="Spoqa Han Sans Neo" panose="020B0500000000000000" pitchFamily="34" charset="-128"/>
                    <a:ea typeface="Spoqa Han Sans Neo" panose="020B0500000000000000" pitchFamily="34" charset="-128"/>
                  </a:rPr>
                  <a:t>. (</a:t>
                </a:r>
                <a:r>
                  <a:rPr lang="ko-KR" altLang="en-US" sz="4000" dirty="0">
                    <a:latin typeface="Spoqa Han Sans Neo" panose="020B0500000000000000" pitchFamily="34" charset="-128"/>
                    <a:ea typeface="Spoqa Han Sans Neo" panose="020B0500000000000000" pitchFamily="34" charset="-128"/>
                  </a:rPr>
                  <a:t>클수록 정보량이 많다</a:t>
                </a:r>
                <a:r>
                  <a:rPr lang="en-US" altLang="ko-KR" sz="4000" dirty="0">
                    <a:latin typeface="Spoqa Han Sans Neo" panose="020B0500000000000000" pitchFamily="34" charset="-128"/>
                    <a:ea typeface="Spoqa Han Sans Neo" panose="020B0500000000000000" pitchFamily="34" charset="-128"/>
                  </a:rPr>
                  <a:t>)</a:t>
                </a:r>
              </a:p>
              <a:p>
                <a:pPr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m:rPr>
                        <m:sty m:val="p"/>
                      </m:rPr>
                      <a:rPr lang="en-US" altLang="ko-KR" sz="4000" i="1">
                        <a:latin typeface="Cambria Math" panose="02040503050406030204" pitchFamily="18" charset="0"/>
                        <a:ea typeface="Spoqa Han Sans Neo Bold" panose="020B0500000000000000" pitchFamily="34" charset="-128"/>
                      </a:rPr>
                      <m:t>H</m:t>
                    </m:r>
                    <m:d>
                      <m:dPr>
                        <m:begChr m:val="["/>
                        <m:endChr m:val="]"/>
                        <m:ctrlPr>
                          <a:rPr lang="en-US" altLang="ko-KR" sz="4000" b="0" i="1" smtClean="0">
                            <a:latin typeface="Cambria Math" panose="02040503050406030204" pitchFamily="18" charset="0"/>
                            <a:ea typeface="Spoqa Han Sans Neo Bold" panose="020B0500000000000000" pitchFamily="34" charset="-128"/>
                          </a:rPr>
                        </m:ctrlPr>
                      </m:dPr>
                      <m:e>
                        <m:r>
                          <a:rPr lang="en-US" altLang="ko-KR" sz="4000" b="0" i="1" smtClean="0">
                            <a:latin typeface="Cambria Math" panose="02040503050406030204" pitchFamily="18" charset="0"/>
                            <a:ea typeface="Spoqa Han Sans Neo Bold" panose="020B0500000000000000" pitchFamily="34" charset="-128"/>
                          </a:rPr>
                          <m:t>𝑋</m:t>
                        </m:r>
                      </m:e>
                    </m:d>
                    <m:r>
                      <a:rPr lang="en-US" altLang="ko-KR" sz="4000" i="1">
                        <a:latin typeface="Cambria Math" panose="02040503050406030204" pitchFamily="18" charset="0"/>
                        <a:ea typeface="Spoqa Han Sans Neo Bold" panose="020B0500000000000000" pitchFamily="34" charset="-128"/>
                      </a:rPr>
                      <m:t>≔</m:t>
                    </m:r>
                    <m:nary>
                      <m:naryPr>
                        <m:chr m:val="∑"/>
                        <m:ctrlPr>
                          <a:rPr lang="en-US" altLang="ko-KR" sz="4000" b="0" i="1" smtClean="0">
                            <a:latin typeface="Cambria Math" panose="02040503050406030204" pitchFamily="18" charset="0"/>
                            <a:ea typeface="Spoqa Han Sans Neo Bold" panose="020B0500000000000000" pitchFamily="34" charset="-128"/>
                          </a:rPr>
                        </m:ctrlPr>
                      </m:naryPr>
                      <m:sub>
                        <m:r>
                          <a:rPr lang="en-US" altLang="ko-KR" sz="4000" b="0" i="1" smtClean="0">
                            <a:latin typeface="Cambria Math" panose="02040503050406030204" pitchFamily="18" charset="0"/>
                            <a:ea typeface="Spoqa Han Sans Neo Bold" panose="020B0500000000000000" pitchFamily="34" charset="-128"/>
                          </a:rPr>
                          <m:t>𝑖</m:t>
                        </m:r>
                      </m:sub>
                      <m:sup>
                        <m:r>
                          <a:rPr lang="en-US" altLang="ko-KR" sz="4000" b="0" i="1" smtClean="0">
                            <a:latin typeface="Cambria Math" panose="02040503050406030204" pitchFamily="18" charset="0"/>
                            <a:ea typeface="Spoqa Han Sans Neo Bold" panose="020B0500000000000000" pitchFamily="34" charset="-128"/>
                          </a:rPr>
                          <m:t>𝑁</m:t>
                        </m:r>
                      </m:sup>
                      <m:e>
                        <m:sSub>
                          <m:sSubPr>
                            <m:ctrlPr>
                              <a:rPr lang="en-US" altLang="ko-KR" sz="4000" b="0" i="1" smtClean="0">
                                <a:solidFill>
                                  <a:schemeClr val="accent6"/>
                                </a:solidFill>
                                <a:latin typeface="Cambria Math" panose="02040503050406030204" pitchFamily="18" charset="0"/>
                                <a:ea typeface="Spoqa Han Sans Neo Bold" panose="020B0500000000000000" pitchFamily="34" charset="-128"/>
                              </a:rPr>
                            </m:ctrlPr>
                          </m:sSubPr>
                          <m:e>
                            <m:r>
                              <a:rPr lang="en-US" altLang="ko-KR" sz="4000" b="0" i="1" smtClean="0">
                                <a:solidFill>
                                  <a:schemeClr val="accent6"/>
                                </a:solidFill>
                                <a:latin typeface="Cambria Math" panose="02040503050406030204" pitchFamily="18" charset="0"/>
                                <a:ea typeface="Spoqa Han Sans Neo Bold" panose="020B0500000000000000" pitchFamily="34" charset="-128"/>
                              </a:rPr>
                              <m:t>𝑝</m:t>
                            </m:r>
                          </m:e>
                          <m:sub>
                            <m:r>
                              <a:rPr lang="en-US" altLang="ko-KR" sz="4000" b="0" i="1" smtClean="0">
                                <a:solidFill>
                                  <a:schemeClr val="accent6"/>
                                </a:solidFill>
                                <a:latin typeface="Cambria Math" panose="02040503050406030204" pitchFamily="18" charset="0"/>
                                <a:ea typeface="Spoqa Han Sans Neo Bold" panose="020B0500000000000000" pitchFamily="34" charset="-128"/>
                              </a:rPr>
                              <m:t>𝑖</m:t>
                            </m:r>
                          </m:sub>
                        </m:sSub>
                        <m:func>
                          <m:funcPr>
                            <m:ctrlPr>
                              <a:rPr lang="en-US" altLang="ko-KR" sz="4000" b="0" i="1" smtClean="0">
                                <a:solidFill>
                                  <a:schemeClr val="accent1"/>
                                </a:solidFill>
                                <a:latin typeface="Cambria Math" panose="02040503050406030204" pitchFamily="18" charset="0"/>
                                <a:ea typeface="Spoqa Han Sans Neo Bold" panose="020B0500000000000000" pitchFamily="34" charset="-128"/>
                              </a:rPr>
                            </m:ctrlPr>
                          </m:funcPr>
                          <m:fName>
                            <m:sSub>
                              <m:sSubPr>
                                <m:ctrlPr>
                                  <a:rPr lang="en-US" altLang="ko-KR" sz="4000" b="0" i="1" smtClean="0">
                                    <a:solidFill>
                                      <a:schemeClr val="accent1"/>
                                    </a:solidFill>
                                    <a:latin typeface="Cambria Math" panose="02040503050406030204" pitchFamily="18" charset="0"/>
                                    <a:ea typeface="Spoqa Han Sans Neo Bold" panose="020B0500000000000000" pitchFamily="34" charset="-128"/>
                                  </a:rPr>
                                </m:ctrlPr>
                              </m:sSubPr>
                              <m:e>
                                <m:r>
                                  <m:rPr>
                                    <m:sty m:val="p"/>
                                  </m:rPr>
                                  <a:rPr lang="en-US" altLang="ko-KR" sz="4000" b="0" i="0" smtClean="0">
                                    <a:solidFill>
                                      <a:schemeClr val="accent1"/>
                                    </a:solidFill>
                                    <a:latin typeface="Cambria Math" panose="02040503050406030204" pitchFamily="18" charset="0"/>
                                    <a:ea typeface="Spoqa Han Sans Neo Bold" panose="020B0500000000000000" pitchFamily="34" charset="-128"/>
                                  </a:rPr>
                                  <m:t>log</m:t>
                                </m:r>
                              </m:e>
                              <m:sub>
                                <m:r>
                                  <a:rPr lang="en-US" altLang="ko-KR" sz="4000" b="0" i="0" smtClean="0">
                                    <a:solidFill>
                                      <a:schemeClr val="accent1"/>
                                    </a:solidFill>
                                    <a:latin typeface="Cambria Math" panose="02040503050406030204" pitchFamily="18" charset="0"/>
                                    <a:ea typeface="Spoqa Han Sans Neo Bold" panose="020B0500000000000000" pitchFamily="34" charset="-128"/>
                                  </a:rPr>
                                  <m:t>2</m:t>
                                </m:r>
                              </m:sub>
                            </m:sSub>
                          </m:fName>
                          <m:e>
                            <m:f>
                              <m:fPr>
                                <m:ctrlPr>
                                  <a:rPr lang="en-US" altLang="ko-KR" sz="4000" b="0" i="1" smtClean="0">
                                    <a:solidFill>
                                      <a:schemeClr val="accent1"/>
                                    </a:solidFill>
                                    <a:latin typeface="Cambria Math" panose="02040503050406030204" pitchFamily="18" charset="0"/>
                                    <a:ea typeface="Spoqa Han Sans Neo Bold" panose="020B0500000000000000" pitchFamily="34" charset="-128"/>
                                  </a:rPr>
                                </m:ctrlPr>
                              </m:fPr>
                              <m:num>
                                <m:r>
                                  <a:rPr lang="en-US" altLang="ko-KR" sz="4000" b="0" i="1" smtClean="0">
                                    <a:solidFill>
                                      <a:schemeClr val="accent1"/>
                                    </a:solidFill>
                                    <a:latin typeface="Cambria Math" panose="02040503050406030204" pitchFamily="18" charset="0"/>
                                    <a:ea typeface="Spoqa Han Sans Neo Bold" panose="020B0500000000000000" pitchFamily="34" charset="-128"/>
                                  </a:rPr>
                                  <m:t>1</m:t>
                                </m:r>
                              </m:num>
                              <m:den>
                                <m:sSub>
                                  <m:sSubPr>
                                    <m:ctrlPr>
                                      <a:rPr lang="en-US" altLang="ko-KR" sz="4000" b="0" i="1" smtClean="0">
                                        <a:solidFill>
                                          <a:schemeClr val="accent1"/>
                                        </a:solidFill>
                                        <a:latin typeface="Cambria Math" panose="02040503050406030204" pitchFamily="18" charset="0"/>
                                        <a:ea typeface="Spoqa Han Sans Neo Bold" panose="020B0500000000000000" pitchFamily="34" charset="-128"/>
                                      </a:rPr>
                                    </m:ctrlPr>
                                  </m:sSubPr>
                                  <m:e>
                                    <m:r>
                                      <a:rPr lang="en-US" altLang="ko-KR" sz="4000" b="0" i="1" smtClean="0">
                                        <a:solidFill>
                                          <a:schemeClr val="accent1"/>
                                        </a:solidFill>
                                        <a:latin typeface="Cambria Math" panose="02040503050406030204" pitchFamily="18" charset="0"/>
                                        <a:ea typeface="Spoqa Han Sans Neo Bold" panose="020B0500000000000000" pitchFamily="34" charset="-128"/>
                                      </a:rPr>
                                      <m:t>𝑝</m:t>
                                    </m:r>
                                  </m:e>
                                  <m:sub>
                                    <m:r>
                                      <a:rPr lang="en-US" altLang="ko-KR" sz="4000" b="0" i="1" smtClean="0">
                                        <a:solidFill>
                                          <a:schemeClr val="accent1"/>
                                        </a:solidFill>
                                        <a:latin typeface="Cambria Math" panose="02040503050406030204" pitchFamily="18" charset="0"/>
                                        <a:ea typeface="Spoqa Han Sans Neo Bold" panose="020B0500000000000000" pitchFamily="34" charset="-128"/>
                                      </a:rPr>
                                      <m:t>𝑖</m:t>
                                    </m:r>
                                  </m:sub>
                                </m:sSub>
                              </m:den>
                            </m:f>
                          </m:e>
                        </m:func>
                      </m:e>
                    </m:nary>
                    <m:r>
                      <a:rPr lang="en-US" altLang="ko-KR" sz="4000" b="0" i="1" smtClean="0">
                        <a:latin typeface="Cambria Math" panose="02040503050406030204" pitchFamily="18" charset="0"/>
                        <a:ea typeface="Spoqa Han Sans Neo Bold" panose="020B0500000000000000" pitchFamily="34" charset="-128"/>
                      </a:rPr>
                      <m:t>=−</m:t>
                    </m:r>
                    <m:nary>
                      <m:naryPr>
                        <m:chr m:val="∑"/>
                        <m:ctrlPr>
                          <a:rPr lang="en-US" altLang="ko-KR" sz="4000" b="0" i="1" smtClean="0">
                            <a:latin typeface="Cambria Math" panose="02040503050406030204" pitchFamily="18" charset="0"/>
                            <a:ea typeface="Spoqa Han Sans Neo Bold" panose="020B0500000000000000" pitchFamily="34" charset="-128"/>
                          </a:rPr>
                        </m:ctrlPr>
                      </m:naryPr>
                      <m:sub>
                        <m:r>
                          <a:rPr lang="en-US" altLang="ko-KR" sz="4000" b="0" i="1" smtClean="0">
                            <a:latin typeface="Cambria Math" panose="02040503050406030204" pitchFamily="18" charset="0"/>
                            <a:ea typeface="Spoqa Han Sans Neo Bold" panose="020B0500000000000000" pitchFamily="34" charset="-128"/>
                          </a:rPr>
                          <m:t>𝑖</m:t>
                        </m:r>
                      </m:sub>
                      <m:sup>
                        <m:r>
                          <a:rPr lang="en-US" altLang="ko-KR" sz="4000" b="0" i="1" smtClean="0">
                            <a:latin typeface="Cambria Math" panose="02040503050406030204" pitchFamily="18" charset="0"/>
                            <a:ea typeface="Spoqa Han Sans Neo Bold" panose="020B0500000000000000" pitchFamily="34" charset="-128"/>
                          </a:rPr>
                          <m:t>𝑁</m:t>
                        </m:r>
                      </m:sup>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𝑝</m:t>
                            </m:r>
                          </m:e>
                          <m:sub>
                            <m:r>
                              <a:rPr lang="en-US" altLang="ko-KR" sz="4000" b="0" i="1" smtClean="0">
                                <a:latin typeface="Cambria Math" panose="02040503050406030204" pitchFamily="18" charset="0"/>
                                <a:ea typeface="Spoqa Han Sans Neo Bold" panose="020B0500000000000000" pitchFamily="34" charset="-128"/>
                              </a:rPr>
                              <m:t>𝑖</m:t>
                            </m:r>
                          </m:sub>
                        </m:sSub>
                        <m:func>
                          <m:funcPr>
                            <m:ctrlPr>
                              <a:rPr lang="en-US" altLang="ko-KR" sz="4000" b="0" i="1" smtClean="0">
                                <a:latin typeface="Cambria Math" panose="02040503050406030204" pitchFamily="18" charset="0"/>
                                <a:ea typeface="Spoqa Han Sans Neo Bold" panose="020B0500000000000000" pitchFamily="34" charset="-128"/>
                              </a:rPr>
                            </m:ctrlPr>
                          </m:funcPr>
                          <m:fName>
                            <m:sSub>
                              <m:sSubPr>
                                <m:ctrlPr>
                                  <a:rPr lang="en-US" altLang="ko-KR" sz="4000" b="0" i="1" smtClean="0">
                                    <a:latin typeface="Cambria Math" panose="02040503050406030204" pitchFamily="18" charset="0"/>
                                    <a:ea typeface="Spoqa Han Sans Neo Bold" panose="020B0500000000000000" pitchFamily="34" charset="-128"/>
                                  </a:rPr>
                                </m:ctrlPr>
                              </m:sSubPr>
                              <m:e>
                                <m:r>
                                  <m:rPr>
                                    <m:sty m:val="p"/>
                                  </m:rPr>
                                  <a:rPr lang="en-US" altLang="ko-KR" sz="4000" b="0" i="0" smtClean="0">
                                    <a:latin typeface="Cambria Math" panose="02040503050406030204" pitchFamily="18" charset="0"/>
                                    <a:ea typeface="Spoqa Han Sans Neo Bold" panose="020B0500000000000000" pitchFamily="34" charset="-128"/>
                                  </a:rPr>
                                  <m:t>log</m:t>
                                </m:r>
                              </m:e>
                              <m:sub>
                                <m:r>
                                  <a:rPr lang="en-US" altLang="ko-KR" sz="4000" b="0" i="1" smtClean="0">
                                    <a:latin typeface="Cambria Math" panose="02040503050406030204" pitchFamily="18" charset="0"/>
                                    <a:ea typeface="Spoqa Han Sans Neo Bold" panose="020B0500000000000000" pitchFamily="34" charset="-128"/>
                                  </a:rPr>
                                  <m:t>2</m:t>
                                </m:r>
                              </m:sub>
                            </m:sSub>
                          </m:fName>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𝑝</m:t>
                                </m:r>
                              </m:e>
                              <m:sub>
                                <m:r>
                                  <a:rPr lang="en-US" altLang="ko-KR" sz="4000" b="0" i="1" smtClean="0">
                                    <a:latin typeface="Cambria Math" panose="02040503050406030204" pitchFamily="18" charset="0"/>
                                    <a:ea typeface="Spoqa Han Sans Neo Bold" panose="020B0500000000000000" pitchFamily="34" charset="-128"/>
                                  </a:rPr>
                                  <m:t>𝑖</m:t>
                                </m:r>
                              </m:sub>
                            </m:sSub>
                          </m:e>
                        </m:func>
                      </m:e>
                    </m:nary>
                  </m:oMath>
                </a14:m>
                <a:r>
                  <a:rPr lang="en-US" altLang="ko-KR" sz="4000" dirty="0">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4000" b="0" i="0" smtClean="0">
                        <a:latin typeface="Cambria Math" panose="02040503050406030204" pitchFamily="18" charset="0"/>
                        <a:ea typeface="Spoqa Han Sans Neo Bold" panose="020B0500000000000000" pitchFamily="34" charset="-128"/>
                      </a:rPr>
                      <m:t> (</m:t>
                    </m:r>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𝑝</m:t>
                        </m:r>
                      </m:e>
                      <m:sub>
                        <m:r>
                          <a:rPr lang="en-US" altLang="ko-KR" sz="4000" i="1">
                            <a:latin typeface="Cambria Math" panose="02040503050406030204" pitchFamily="18" charset="0"/>
                            <a:ea typeface="Spoqa Han Sans Neo Bold" panose="020B0500000000000000" pitchFamily="34" charset="-128"/>
                          </a:rPr>
                          <m:t>𝑖</m:t>
                        </m:r>
                      </m:sub>
                    </m:sSub>
                    <m:r>
                      <a:rPr lang="en-US" altLang="ko-KR" sz="4000" b="0" i="1" smtClean="0">
                        <a:latin typeface="Cambria Math" panose="02040503050406030204" pitchFamily="18" charset="0"/>
                        <a:ea typeface="Spoqa Han Sans Neo Bold" panose="020B0500000000000000" pitchFamily="34" charset="-128"/>
                      </a:rPr>
                      <m:t>≔</m:t>
                    </m:r>
                    <m:r>
                      <a:rPr lang="en-US" altLang="ko-KR" sz="4000" b="0" i="1" smtClean="0">
                        <a:latin typeface="Cambria Math" panose="02040503050406030204" pitchFamily="18" charset="0"/>
                        <a:ea typeface="Spoqa Han Sans Neo Bold" panose="020B0500000000000000" pitchFamily="34" charset="-128"/>
                      </a:rPr>
                      <m:t>𝑃</m:t>
                    </m:r>
                    <m:r>
                      <a:rPr lang="en-US" altLang="ko-KR" sz="4000" b="0" i="1" smtClean="0">
                        <a:latin typeface="Cambria Math" panose="02040503050406030204" pitchFamily="18" charset="0"/>
                        <a:ea typeface="Spoqa Han Sans Neo Bold" panose="020B0500000000000000" pitchFamily="34" charset="-128"/>
                      </a:rPr>
                      <m:t>(</m:t>
                    </m:r>
                    <m:r>
                      <a:rPr lang="en-US" altLang="ko-KR" sz="4000" b="0" i="1" smtClean="0">
                        <a:latin typeface="Cambria Math" panose="02040503050406030204" pitchFamily="18" charset="0"/>
                        <a:ea typeface="Spoqa Han Sans Neo Bold" panose="020B0500000000000000" pitchFamily="34" charset="-128"/>
                      </a:rPr>
                      <m:t>𝑋</m:t>
                    </m:r>
                    <m:r>
                      <a:rPr lang="en-US" altLang="ko-KR" sz="4000" b="0" i="1" smtClean="0">
                        <a:latin typeface="Cambria Math" panose="02040503050406030204" pitchFamily="18" charset="0"/>
                        <a:ea typeface="Spoqa Han Sans Neo Bold" panose="020B0500000000000000" pitchFamily="34" charset="-128"/>
                      </a:rPr>
                      <m:t>=</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𝑥</m:t>
                        </m:r>
                      </m:e>
                      <m:sub>
                        <m:r>
                          <a:rPr lang="en-US" altLang="ko-KR" sz="4000" b="0" i="1" smtClean="0">
                            <a:latin typeface="Cambria Math" panose="02040503050406030204" pitchFamily="18" charset="0"/>
                            <a:ea typeface="Spoqa Han Sans Neo Bold" panose="020B0500000000000000" pitchFamily="34" charset="-128"/>
                          </a:rPr>
                          <m:t>𝑖</m:t>
                        </m:r>
                      </m:sub>
                    </m:sSub>
                    <m:r>
                      <a:rPr lang="en-US" altLang="ko-KR" sz="4000" b="0" i="1" smtClean="0">
                        <a:latin typeface="Cambria Math" panose="02040503050406030204" pitchFamily="18" charset="0"/>
                        <a:ea typeface="Spoqa Han Sans Neo Bold" panose="020B0500000000000000" pitchFamily="34" charset="-128"/>
                      </a:rPr>
                      <m:t>)</m:t>
                    </m:r>
                  </m:oMath>
                </a14:m>
                <a:endParaRPr lang="en-US" altLang="ko-KR" sz="4000" dirty="0">
                  <a:latin typeface="Spoqa Han Sans Neo" panose="020B0500000000000000" pitchFamily="34" charset="-128"/>
                  <a:ea typeface="Spoqa Han Sans Neo" panose="020B0500000000000000" pitchFamily="34" charset="-128"/>
                </a:endParaRPr>
              </a:p>
              <a:p>
                <a:pPr lvl="2"/>
                <a:endParaRPr lang="en-US" altLang="ko-Kore-KR" sz="2800" dirty="0">
                  <a:latin typeface="Spoqa Han Sans Neo" panose="020B0500000000000000" pitchFamily="34" charset="-128"/>
                  <a:ea typeface="Spoqa Han Sans Neo" panose="020B0500000000000000" pitchFamily="34" charset="-128"/>
                </a:endParaRPr>
              </a:p>
              <a:p>
                <a:pPr lvl="2"/>
                <a:r>
                  <a:rPr lang="ko-KR" altLang="en-US" sz="2800" dirty="0">
                    <a:latin typeface="Spoqa Han Sans Neo" panose="020B0500000000000000" pitchFamily="34" charset="-128"/>
                    <a:ea typeface="Spoqa Han Sans Neo" panose="020B0500000000000000" pitchFamily="34" charset="-128"/>
                  </a:rPr>
                  <a:t>만약</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a:t>
                </a:r>
                <a14:m>
                  <m:oMath xmlns:m="http://schemas.openxmlformats.org/officeDocument/2006/math">
                    <m:r>
                      <m:rPr>
                        <m:sty m:val="p"/>
                      </m:rPr>
                      <a:rPr lang="en-US" altLang="ko-KR" sz="2800" dirty="0">
                        <a:latin typeface="Cambria Math" panose="02040503050406030204" pitchFamily="18" charset="0"/>
                        <a:ea typeface="Spoqa Han Sans Neo Bold" panose="020B0500000000000000" pitchFamily="34" charset="-128"/>
                      </a:rPr>
                      <m:t>X</m:t>
                    </m:r>
                    <m:r>
                      <a:rPr lang="en-US" altLang="ko-KR" sz="2800" dirty="0">
                        <a:latin typeface="Cambria Math" panose="02040503050406030204" pitchFamily="18" charset="0"/>
                        <a:ea typeface="Spoqa Han Sans Neo Bold" panose="020B0500000000000000" pitchFamily="34" charset="-128"/>
                      </a:rPr>
                      <m:t>=0, 1</m:t>
                    </m:r>
                  </m:oMath>
                </a14:m>
                <a:r>
                  <a:rPr lang="ko-KR" altLang="en-US" sz="2800" dirty="0">
                    <a:latin typeface="Spoqa Han Sans Neo" panose="020B0500000000000000" pitchFamily="34" charset="-128"/>
                    <a:ea typeface="Spoqa Han Sans Neo" panose="020B0500000000000000" pitchFamily="34" charset="-128"/>
                  </a:rPr>
                  <a:t>인 확률 공간에서</a:t>
                </a:r>
                <a:r>
                  <a:rPr lang="en-US" altLang="ko-KR" sz="2800" dirty="0">
                    <a:latin typeface="Spoqa Han Sans Neo" panose="020B0500000000000000" pitchFamily="34" charset="-128"/>
                    <a:ea typeface="Spoqa Han Sans Neo" panose="020B0500000000000000" pitchFamily="34" charset="-128"/>
                  </a:rPr>
                  <a:t>,</a:t>
                </a:r>
              </a:p>
              <a:p>
                <a:pPr lvl="2"/>
                <a14:m>
                  <m:oMath xmlns:m="http://schemas.openxmlformats.org/officeDocument/2006/math">
                    <m:r>
                      <a:rPr lang="en-US" altLang="ko-KR" sz="2800" i="1">
                        <a:latin typeface="Cambria Math" panose="02040503050406030204" pitchFamily="18" charset="0"/>
                        <a:ea typeface="Spoqa Han Sans Neo Bold" panose="020B0500000000000000" pitchFamily="34" charset="-128"/>
                      </a:rPr>
                      <m:t>𝑃</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r>
                          <a:rPr lang="en-US" altLang="ko-KR" sz="2800" i="1">
                            <a:latin typeface="Cambria Math" panose="02040503050406030204" pitchFamily="18" charset="0"/>
                            <a:ea typeface="Spoqa Han Sans Neo Bold" panose="020B0500000000000000" pitchFamily="34" charset="-128"/>
                          </a:rPr>
                          <m:t>=0</m:t>
                        </m:r>
                      </m:e>
                    </m:d>
                    <m:r>
                      <a:rPr lang="en-US" altLang="ko-KR" sz="2800" b="0" i="1" smtClean="0">
                        <a:latin typeface="Cambria Math" panose="02040503050406030204" pitchFamily="18" charset="0"/>
                        <a:ea typeface="Spoqa Han Sans Neo Bold" panose="020B0500000000000000" pitchFamily="34" charset="-128"/>
                      </a:rPr>
                      <m:t>=</m:t>
                    </m:r>
                    <m:r>
                      <a:rPr lang="en-US" altLang="ko-KR" sz="2800" i="1">
                        <a:latin typeface="Cambria Math" panose="02040503050406030204" pitchFamily="18" charset="0"/>
                        <a:ea typeface="Spoqa Han Sans Neo Bold" panose="020B0500000000000000" pitchFamily="34" charset="-128"/>
                      </a:rPr>
                      <m:t>𝑃</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r>
                          <a:rPr lang="en-US" altLang="ko-KR" sz="2800" i="1">
                            <a:latin typeface="Cambria Math" panose="02040503050406030204" pitchFamily="18" charset="0"/>
                            <a:ea typeface="Spoqa Han Sans Neo Bold" panose="020B0500000000000000" pitchFamily="34" charset="-128"/>
                          </a:rPr>
                          <m:t>=1</m:t>
                        </m:r>
                      </m:e>
                    </m:d>
                    <m:r>
                      <a:rPr lang="en-US" altLang="ko-KR" sz="2800" b="0" i="1" smtClean="0">
                        <a:latin typeface="Cambria Math" panose="02040503050406030204" pitchFamily="18" charset="0"/>
                        <a:ea typeface="Spoqa Han Sans Neo Bold" panose="020B0500000000000000" pitchFamily="34" charset="-128"/>
                      </a:rPr>
                      <m:t>=0.5</m:t>
                    </m:r>
                  </m:oMath>
                </a14:m>
                <a:r>
                  <a:rPr lang="ko-KR" altLang="en-US" sz="2800" dirty="0">
                    <a:latin typeface="Spoqa Han Sans Neo" panose="020B0500000000000000" pitchFamily="34" charset="-128"/>
                    <a:ea typeface="Spoqa Han Sans Neo" panose="020B0500000000000000" pitchFamily="34" charset="-128"/>
                  </a:rPr>
                  <a:t>이라면</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(“ab”)</a:t>
                </a:r>
                <a:endParaRPr lang="en-US" altLang="ko-Kore-KR" sz="2800" dirty="0">
                  <a:latin typeface="Spoqa Han Sans Neo" panose="020B0500000000000000" pitchFamily="34" charset="-128"/>
                  <a:ea typeface="Spoqa Han Sans Neo" panose="020B0500000000000000" pitchFamily="34" charset="-128"/>
                </a:endParaRPr>
              </a:p>
              <a:p>
                <a:pPr lvl="2"/>
                <a14:m>
                  <m:oMathPara xmlns:m="http://schemas.openxmlformats.org/officeDocument/2006/math">
                    <m:oMathParaPr>
                      <m:jc m:val="centerGroup"/>
                    </m:oMathParaPr>
                    <m:oMath xmlns:m="http://schemas.openxmlformats.org/officeDocument/2006/math">
                      <m:r>
                        <m:rPr>
                          <m:sty m:val="p"/>
                        </m:rPr>
                        <a:rPr lang="en-US" altLang="ko-KR" sz="2800" i="1">
                          <a:latin typeface="Cambria Math" panose="02040503050406030204" pitchFamily="18" charset="0"/>
                          <a:ea typeface="Spoqa Han Sans Neo Bold" panose="020B0500000000000000" pitchFamily="34" charset="-128"/>
                        </a:rPr>
                        <m:t>H</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e>
                      </m:d>
                      <m:r>
                        <a:rPr lang="en-US" altLang="ko-KR" sz="2800" b="0" i="1" smtClean="0">
                          <a:latin typeface="Cambria Math" panose="02040503050406030204" pitchFamily="18" charset="0"/>
                          <a:ea typeface="Spoqa Han Sans Neo Bold" panose="020B0500000000000000" pitchFamily="34" charset="-128"/>
                        </a:rPr>
                        <m:t>=−</m:t>
                      </m:r>
                      <m:d>
                        <m:dPr>
                          <m:ctrlPr>
                            <a:rPr lang="en-US" altLang="ko-KR" sz="2800" b="0" i="1" smtClean="0">
                              <a:latin typeface="Cambria Math" panose="02040503050406030204" pitchFamily="18" charset="0"/>
                              <a:ea typeface="Spoqa Han Sans Neo Bold" panose="020B0500000000000000" pitchFamily="34" charset="-128"/>
                            </a:rPr>
                          </m:ctrlPr>
                        </m:dPr>
                        <m:e>
                          <m:r>
                            <a:rPr lang="en-US" altLang="ko-KR" sz="2800" b="0" i="1" smtClean="0">
                              <a:latin typeface="Cambria Math" panose="02040503050406030204" pitchFamily="18" charset="0"/>
                              <a:ea typeface="Spoqa Han Sans Neo Bold" panose="020B0500000000000000" pitchFamily="34" charset="-128"/>
                            </a:rPr>
                            <m:t>0.5</m:t>
                          </m:r>
                          <m:r>
                            <a:rPr lang="en-US" altLang="ko-KR" sz="2800" b="0" i="1" smtClean="0">
                              <a:latin typeface="Cambria Math" panose="02040503050406030204" pitchFamily="18" charset="0"/>
                              <a:ea typeface="Spoqa Han Sans Neo Bold" panose="020B0500000000000000" pitchFamily="34" charset="-128"/>
                            </a:rPr>
                            <m:t>𝑙𝑜𝑔</m:t>
                          </m:r>
                          <m:r>
                            <a:rPr lang="en-US" altLang="ko-KR" sz="2800" b="0" i="1" smtClean="0">
                              <a:latin typeface="Cambria Math" panose="02040503050406030204" pitchFamily="18" charset="0"/>
                              <a:ea typeface="Spoqa Han Sans Neo Bold" panose="020B0500000000000000" pitchFamily="34" charset="-128"/>
                            </a:rPr>
                            <m:t>0.5+0.5</m:t>
                          </m:r>
                          <m:r>
                            <m:rPr>
                              <m:sty m:val="p"/>
                            </m:rPr>
                            <a:rPr lang="en-US" altLang="ko-KR" sz="2800" b="0" i="0" smtClean="0">
                              <a:latin typeface="Cambria Math" panose="02040503050406030204" pitchFamily="18" charset="0"/>
                              <a:ea typeface="Spoqa Han Sans Neo Bold" panose="020B0500000000000000" pitchFamily="34" charset="-128"/>
                            </a:rPr>
                            <m:t>log</m:t>
                          </m:r>
                          <m:r>
                            <a:rPr lang="en-US" altLang="ko-KR" sz="2800" b="0" i="0" smtClean="0">
                              <a:latin typeface="Cambria Math" panose="02040503050406030204" pitchFamily="18" charset="0"/>
                              <a:ea typeface="Spoqa Han Sans Neo Bold" panose="020B0500000000000000" pitchFamily="34" charset="-128"/>
                            </a:rPr>
                            <m:t>0</m:t>
                          </m:r>
                          <m:r>
                            <a:rPr lang="en-US" altLang="ko-KR" sz="2800" b="0" i="1" smtClean="0">
                              <a:latin typeface="Cambria Math" panose="02040503050406030204" pitchFamily="18" charset="0"/>
                              <a:ea typeface="Spoqa Han Sans Neo Bold" panose="020B0500000000000000" pitchFamily="34" charset="-128"/>
                            </a:rPr>
                            <m:t>.5</m:t>
                          </m:r>
                        </m:e>
                      </m:d>
                      <m:r>
                        <a:rPr lang="en-US" altLang="ko-KR" sz="2800" b="0" i="1" smtClean="0">
                          <a:latin typeface="Cambria Math" panose="02040503050406030204" pitchFamily="18" charset="0"/>
                          <a:ea typeface="Spoqa Han Sans Neo Bold" panose="020B0500000000000000" pitchFamily="34" charset="-128"/>
                        </a:rPr>
                        <m:t>=1</m:t>
                      </m:r>
                    </m:oMath>
                  </m:oMathPara>
                </a14:m>
                <a:endParaRPr lang="en-US" altLang="ko-KR" sz="2800" b="0" dirty="0">
                  <a:latin typeface="Spoqa Han Sans Neo" panose="020B0500000000000000" pitchFamily="34" charset="-128"/>
                  <a:ea typeface="맑은 고딕" panose="020B0503020000020004" pitchFamily="50" charset="-127"/>
                </a:endParaRPr>
              </a:p>
              <a:p>
                <a:pPr lvl="2"/>
                <a:endParaRPr lang="en-US" altLang="ko-KR" sz="2800" i="1" dirty="0">
                  <a:latin typeface="Cambria Math" panose="02040503050406030204" pitchFamily="18" charset="0"/>
                  <a:ea typeface="맑은 고딕" panose="020B0503020000020004" pitchFamily="50" charset="-127"/>
                </a:endParaRPr>
              </a:p>
              <a:p>
                <a:pPr lvl="2"/>
                <a14:m>
                  <m:oMath xmlns:m="http://schemas.openxmlformats.org/officeDocument/2006/math">
                    <m:r>
                      <a:rPr lang="en-US" altLang="ko-KR" sz="2800" i="1">
                        <a:latin typeface="Cambria Math" panose="02040503050406030204" pitchFamily="18" charset="0"/>
                        <a:ea typeface="Spoqa Han Sans Neo Bold" panose="020B0500000000000000" pitchFamily="34" charset="-128"/>
                      </a:rPr>
                      <m:t>𝑃</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r>
                          <a:rPr lang="en-US" altLang="ko-KR" sz="2800" i="1">
                            <a:latin typeface="Cambria Math" panose="02040503050406030204" pitchFamily="18" charset="0"/>
                            <a:ea typeface="Spoqa Han Sans Neo Bold" panose="020B0500000000000000" pitchFamily="34" charset="-128"/>
                          </a:rPr>
                          <m:t>=0</m:t>
                        </m:r>
                      </m:e>
                    </m:d>
                    <m:r>
                      <a:rPr lang="en-US" altLang="ko-KR" sz="2800" i="1">
                        <a:latin typeface="Cambria Math" panose="02040503050406030204" pitchFamily="18" charset="0"/>
                        <a:ea typeface="Spoqa Han Sans Neo Bold" panose="020B0500000000000000" pitchFamily="34" charset="-128"/>
                      </a:rPr>
                      <m:t>=</m:t>
                    </m:r>
                    <m:r>
                      <a:rPr lang="en-US" altLang="ko-KR" sz="2800" b="0" i="1" smtClean="0">
                        <a:latin typeface="Cambria Math" panose="02040503050406030204" pitchFamily="18" charset="0"/>
                        <a:ea typeface="Spoqa Han Sans Neo Bold" panose="020B0500000000000000" pitchFamily="34" charset="-128"/>
                      </a:rPr>
                      <m:t>0.7,  </m:t>
                    </m:r>
                    <m:r>
                      <a:rPr lang="en-US" altLang="ko-KR" sz="2800" i="1">
                        <a:latin typeface="Cambria Math" panose="02040503050406030204" pitchFamily="18" charset="0"/>
                        <a:ea typeface="Spoqa Han Sans Neo Bold" panose="020B0500000000000000" pitchFamily="34" charset="-128"/>
                      </a:rPr>
                      <m:t>𝑃</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r>
                          <a:rPr lang="en-US" altLang="ko-KR" sz="2800" i="1">
                            <a:latin typeface="Cambria Math" panose="02040503050406030204" pitchFamily="18" charset="0"/>
                            <a:ea typeface="Spoqa Han Sans Neo Bold" panose="020B0500000000000000" pitchFamily="34" charset="-128"/>
                          </a:rPr>
                          <m:t>=1</m:t>
                        </m:r>
                      </m:e>
                    </m:d>
                    <m:r>
                      <a:rPr lang="en-US" altLang="ko-KR" sz="2800" i="1">
                        <a:latin typeface="Cambria Math" panose="02040503050406030204" pitchFamily="18" charset="0"/>
                        <a:ea typeface="Spoqa Han Sans Neo Bold" panose="020B0500000000000000" pitchFamily="34" charset="-128"/>
                      </a:rPr>
                      <m:t>=0.</m:t>
                    </m:r>
                    <m:r>
                      <a:rPr lang="en-US" altLang="ko-KR" sz="2800" b="0" i="1" smtClean="0">
                        <a:latin typeface="Cambria Math" panose="02040503050406030204" pitchFamily="18" charset="0"/>
                        <a:ea typeface="Spoqa Han Sans Neo Bold" panose="020B0500000000000000" pitchFamily="34" charset="-128"/>
                      </a:rPr>
                      <m:t>3</m:t>
                    </m:r>
                  </m:oMath>
                </a14:m>
                <a:r>
                  <a:rPr lang="ko-KR" altLang="en-US" sz="2800" dirty="0">
                    <a:latin typeface="Spoqa Han Sans Neo" panose="020B0500000000000000" pitchFamily="34" charset="-128"/>
                    <a:ea typeface="Spoqa Han Sans Neo" panose="020B0500000000000000" pitchFamily="34" charset="-128"/>
                  </a:rPr>
                  <a:t>이라면</a:t>
                </a:r>
                <a:r>
                  <a:rPr lang="en-US" altLang="ko-KR" sz="2800" dirty="0">
                    <a:latin typeface="Spoqa Han Sans Neo" panose="020B0500000000000000" pitchFamily="34" charset="-128"/>
                    <a:ea typeface="Spoqa Han Sans Neo" panose="020B0500000000000000" pitchFamily="34" charset="-128"/>
                  </a:rPr>
                  <a:t>, (“</a:t>
                </a:r>
                <a:r>
                  <a:rPr lang="en-US" altLang="ko-KR" sz="2800" dirty="0" err="1">
                    <a:latin typeface="Spoqa Han Sans Neo" panose="020B0500000000000000" pitchFamily="34" charset="-128"/>
                    <a:ea typeface="Spoqa Han Sans Neo" panose="020B0500000000000000" pitchFamily="34" charset="-128"/>
                  </a:rPr>
                  <a:t>aaaaaaabbb</a:t>
                </a:r>
                <a:r>
                  <a:rPr lang="en-US" altLang="ko-KR" sz="2800" dirty="0">
                    <a:latin typeface="Spoqa Han Sans Neo" panose="020B0500000000000000" pitchFamily="34" charset="-128"/>
                    <a:ea typeface="Spoqa Han Sans Neo" panose="020B0500000000000000" pitchFamily="34" charset="-128"/>
                  </a:rPr>
                  <a:t>”)</a:t>
                </a:r>
              </a:p>
              <a:p>
                <a:pPr lvl="2"/>
                <a14:m>
                  <m:oMathPara xmlns:m="http://schemas.openxmlformats.org/officeDocument/2006/math">
                    <m:oMathParaPr>
                      <m:jc m:val="centerGroup"/>
                    </m:oMathParaPr>
                    <m:oMath xmlns:m="http://schemas.openxmlformats.org/officeDocument/2006/math">
                      <m:r>
                        <m:rPr>
                          <m:sty m:val="p"/>
                        </m:rPr>
                        <a:rPr lang="en-US" altLang="ko-KR" sz="2800" i="1">
                          <a:latin typeface="Cambria Math" panose="02040503050406030204" pitchFamily="18" charset="0"/>
                          <a:ea typeface="Spoqa Han Sans Neo Bold" panose="020B0500000000000000" pitchFamily="34" charset="-128"/>
                        </a:rPr>
                        <m:t>H</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𝑋</m:t>
                          </m:r>
                        </m:e>
                      </m:d>
                      <m:r>
                        <a:rPr lang="en-US" altLang="ko-KR" sz="2800" i="1">
                          <a:latin typeface="Cambria Math" panose="02040503050406030204" pitchFamily="18" charset="0"/>
                          <a:ea typeface="Spoqa Han Sans Neo Bold" panose="020B0500000000000000" pitchFamily="34" charset="-128"/>
                        </a:rPr>
                        <m:t>=−</m:t>
                      </m:r>
                      <m:d>
                        <m:dPr>
                          <m:ctrlPr>
                            <a:rPr lang="en-US" altLang="ko-KR" sz="2800" i="1">
                              <a:latin typeface="Cambria Math" panose="02040503050406030204" pitchFamily="18" charset="0"/>
                              <a:ea typeface="Spoqa Han Sans Neo Bold" panose="020B0500000000000000" pitchFamily="34" charset="-128"/>
                            </a:rPr>
                          </m:ctrlPr>
                        </m:dPr>
                        <m:e>
                          <m:r>
                            <a:rPr lang="en-US" altLang="ko-KR" sz="2800" i="1">
                              <a:latin typeface="Cambria Math" panose="02040503050406030204" pitchFamily="18" charset="0"/>
                              <a:ea typeface="Spoqa Han Sans Neo Bold" panose="020B0500000000000000" pitchFamily="34" charset="-128"/>
                            </a:rPr>
                            <m:t>0.</m:t>
                          </m:r>
                          <m:r>
                            <a:rPr lang="en-US" altLang="ko-KR" sz="2800" b="0" i="1" smtClean="0">
                              <a:latin typeface="Cambria Math" panose="02040503050406030204" pitchFamily="18" charset="0"/>
                              <a:ea typeface="Spoqa Han Sans Neo Bold" panose="020B0500000000000000" pitchFamily="34" charset="-128"/>
                            </a:rPr>
                            <m:t>7</m:t>
                          </m:r>
                          <m:r>
                            <a:rPr lang="en-US" altLang="ko-KR" sz="2800" i="1">
                              <a:latin typeface="Cambria Math" panose="02040503050406030204" pitchFamily="18" charset="0"/>
                              <a:ea typeface="Spoqa Han Sans Neo Bold" panose="020B0500000000000000" pitchFamily="34" charset="-128"/>
                            </a:rPr>
                            <m:t>𝑙𝑜𝑔</m:t>
                          </m:r>
                          <m:r>
                            <a:rPr lang="en-US" altLang="ko-KR" sz="2800" i="1">
                              <a:latin typeface="Cambria Math" panose="02040503050406030204" pitchFamily="18" charset="0"/>
                              <a:ea typeface="Spoqa Han Sans Neo Bold" panose="020B0500000000000000" pitchFamily="34" charset="-128"/>
                            </a:rPr>
                            <m:t>0.7+0.3</m:t>
                          </m:r>
                          <m:r>
                            <m:rPr>
                              <m:sty m:val="p"/>
                            </m:rPr>
                            <a:rPr lang="en-US" altLang="ko-KR" sz="2800">
                              <a:latin typeface="Cambria Math" panose="02040503050406030204" pitchFamily="18" charset="0"/>
                              <a:ea typeface="Spoqa Han Sans Neo Bold" panose="020B0500000000000000" pitchFamily="34" charset="-128"/>
                            </a:rPr>
                            <m:t>log</m:t>
                          </m:r>
                          <m:r>
                            <a:rPr lang="en-US" altLang="ko-KR" sz="2800">
                              <a:latin typeface="Cambria Math" panose="02040503050406030204" pitchFamily="18" charset="0"/>
                              <a:ea typeface="Spoqa Han Sans Neo Bold" panose="020B0500000000000000" pitchFamily="34" charset="-128"/>
                            </a:rPr>
                            <m:t>0</m:t>
                          </m:r>
                          <m:r>
                            <a:rPr lang="en-US" altLang="ko-KR" sz="2800" i="1">
                              <a:latin typeface="Cambria Math" panose="02040503050406030204" pitchFamily="18" charset="0"/>
                              <a:ea typeface="Spoqa Han Sans Neo Bold" panose="020B0500000000000000" pitchFamily="34" charset="-128"/>
                            </a:rPr>
                            <m:t>.</m:t>
                          </m:r>
                          <m:r>
                            <a:rPr lang="en-US" altLang="ko-KR" sz="2800" b="0" i="1" smtClean="0">
                              <a:latin typeface="Cambria Math" panose="02040503050406030204" pitchFamily="18" charset="0"/>
                              <a:ea typeface="Spoqa Han Sans Neo Bold" panose="020B0500000000000000" pitchFamily="34" charset="-128"/>
                            </a:rPr>
                            <m:t>3</m:t>
                          </m:r>
                        </m:e>
                      </m:d>
                      <m:r>
                        <a:rPr lang="en-US" altLang="ko-KR" sz="2800" i="1">
                          <a:latin typeface="Cambria Math" panose="02040503050406030204" pitchFamily="18" charset="0"/>
                          <a:ea typeface="Spoqa Han Sans Neo Bold" panose="020B0500000000000000" pitchFamily="34" charset="-128"/>
                        </a:rPr>
                        <m:t>=</m:t>
                      </m:r>
                      <m:r>
                        <a:rPr lang="en-US" altLang="ko-KR" sz="2800" i="1" smtClean="0">
                          <a:latin typeface="Cambria Math" panose="02040503050406030204" pitchFamily="18" charset="0"/>
                          <a:ea typeface="Spoqa Han Sans Neo Bold" panose="020B0500000000000000" pitchFamily="34" charset="-128"/>
                        </a:rPr>
                        <m:t>0.</m:t>
                      </m:r>
                      <m:r>
                        <a:rPr lang="en-US" altLang="ko-KR" sz="2800" b="0" i="1" smtClean="0">
                          <a:latin typeface="Cambria Math" panose="02040503050406030204" pitchFamily="18" charset="0"/>
                          <a:ea typeface="Spoqa Han Sans Neo Bold" panose="020B0500000000000000" pitchFamily="34" charset="-128"/>
                        </a:rPr>
                        <m:t>88129</m:t>
                      </m:r>
                    </m:oMath>
                  </m:oMathPara>
                </a14:m>
                <a:endParaRPr lang="en-US" altLang="ko-KR" sz="2800" dirty="0">
                  <a:latin typeface="Spoqa Han Sans Neo" panose="020B0500000000000000" pitchFamily="34" charset="-128"/>
                  <a:ea typeface="맑은 고딕" panose="020B0503020000020004" pitchFamily="50" charset="-127"/>
                </a:endParaRPr>
              </a:p>
              <a:p>
                <a:pPr lvl="2"/>
                <a:endParaRPr lang="en-US" altLang="ko-Kore-KR" sz="28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8470" y="3401616"/>
                <a:ext cx="20787952" cy="10059357"/>
              </a:xfrm>
              <a:prstGeom prst="rect">
                <a:avLst/>
              </a:prstGeom>
              <a:blipFill>
                <a:blip r:embed="rId4"/>
                <a:stretch>
                  <a:fillRect l="-1320" t="-1394"/>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pic>
        <p:nvPicPr>
          <p:cNvPr id="22530" name="Picture 2" descr="정보량 로그 함수 그래프: -log(x) X축: (0.0, 0.2, 0.4, 0.6, 0.8, 1.0) / y축: (0, 2, 4, 6, 8 ,10 ,12)">
            <a:extLst>
              <a:ext uri="{FF2B5EF4-FFF2-40B4-BE49-F238E27FC236}">
                <a16:creationId xmlns:a16="http://schemas.microsoft.com/office/drawing/2014/main" id="{1DB97C66-8781-6249-A3A6-CF336641C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6138" y="4935183"/>
            <a:ext cx="4309582" cy="31163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EE6BAAA-5FA3-9E42-842B-F35DC2D64567}"/>
              </a:ext>
            </a:extLst>
          </p:cNvPr>
          <p:cNvSpPr/>
          <p:nvPr/>
        </p:nvSpPr>
        <p:spPr>
          <a:xfrm>
            <a:off x="8610465" y="9785891"/>
            <a:ext cx="1069524" cy="523220"/>
          </a:xfrm>
          <a:prstGeom prst="rect">
            <a:avLst/>
          </a:prstGeom>
        </p:spPr>
        <p:txBody>
          <a:bodyPr wrap="none">
            <a:spAutoFit/>
          </a:bodyPr>
          <a:lstStyle/>
          <a:p>
            <a:r>
              <a:rPr lang="en-US" altLang="ko-Kore-KR" sz="2800" dirty="0">
                <a:solidFill>
                  <a:schemeClr val="accent6"/>
                </a:solidFill>
                <a:latin typeface="Spoqa Han Sans Neo" panose="020B0500000000000000" pitchFamily="34" charset="-128"/>
                <a:ea typeface="Spoqa Han Sans Neo" panose="020B0500000000000000" pitchFamily="34" charset="-128"/>
              </a:rPr>
              <a:t>prob.</a:t>
            </a:r>
            <a:endParaRPr lang="ko-Kore-KR" altLang="en-US" sz="2800" dirty="0">
              <a:solidFill>
                <a:schemeClr val="accent6"/>
              </a:solidFill>
              <a:latin typeface="Spoqa Han Sans Neo" panose="020B0500000000000000" pitchFamily="34" charset="-128"/>
              <a:ea typeface="Spoqa Han Sans Neo" panose="020B0500000000000000" pitchFamily="34" charset="-128"/>
            </a:endParaRPr>
          </a:p>
        </p:txBody>
      </p:sp>
      <p:sp>
        <p:nvSpPr>
          <p:cNvPr id="12" name="직사각형 11">
            <a:extLst>
              <a:ext uri="{FF2B5EF4-FFF2-40B4-BE49-F238E27FC236}">
                <a16:creationId xmlns:a16="http://schemas.microsoft.com/office/drawing/2014/main" id="{15035E02-90E5-7C47-9B9C-DA502943D12D}"/>
              </a:ext>
            </a:extLst>
          </p:cNvPr>
          <p:cNvSpPr/>
          <p:nvPr/>
        </p:nvSpPr>
        <p:spPr>
          <a:xfrm>
            <a:off x="9597141" y="9785891"/>
            <a:ext cx="2967479" cy="523220"/>
          </a:xfrm>
          <a:prstGeom prst="rect">
            <a:avLst/>
          </a:prstGeom>
        </p:spPr>
        <p:txBody>
          <a:bodyPr wrap="none">
            <a:spAutoFit/>
          </a:bodyPr>
          <a:lstStyle/>
          <a:p>
            <a:r>
              <a:rPr lang="en-US" altLang="ko-Kore-KR" sz="2800" dirty="0">
                <a:solidFill>
                  <a:schemeClr val="accent1"/>
                </a:solidFill>
                <a:latin typeface="Spoqa Han Sans Neo" panose="020B0500000000000000" pitchFamily="34" charset="-128"/>
                <a:ea typeface="Spoqa Han Sans Neo" panose="020B0500000000000000" pitchFamily="34" charset="-128"/>
              </a:rPr>
              <a:t>Information gain</a:t>
            </a:r>
            <a:endParaRPr lang="ko-Kore-KR" altLang="en-US" sz="2800" dirty="0">
              <a:solidFill>
                <a:schemeClr val="accent1"/>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67759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Recall: </a:t>
            </a:r>
            <a:r>
              <a:rPr lang="ko-KR" altLang="en-US" dirty="0">
                <a:latin typeface="맑은 고딕" panose="020B0503020000020004" pitchFamily="50" charset="-127"/>
                <a:ea typeface="맑은 고딕" panose="020B0503020000020004" pitchFamily="50" charset="-127"/>
              </a:rPr>
              <a:t>정보 이론</a:t>
            </a:r>
            <a:r>
              <a:rPr lang="en-US" altLang="ko-KR" dirty="0">
                <a:latin typeface="맑은 고딕" panose="020B0503020000020004" pitchFamily="50" charset="-127"/>
                <a:ea typeface="맑은 고딕" panose="020B0503020000020004" pitchFamily="50" charset="-127"/>
              </a:rPr>
              <a:t>(information theory)</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54</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1835036" y="3579839"/>
                <a:ext cx="20787952" cy="10444654"/>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b="1" dirty="0">
                    <a:latin typeface="맑은 고딕" panose="020B0503020000020004" pitchFamily="50" charset="-127"/>
                    <a:ea typeface="맑은 고딕" panose="020B0503020000020004" pitchFamily="50" charset="-127"/>
                  </a:rPr>
                  <a:t>쿨백</a:t>
                </a:r>
                <a:r>
                  <a:rPr lang="en-US" altLang="ko-KR" sz="4000" b="1" dirty="0">
                    <a:latin typeface="맑은 고딕" panose="020B0503020000020004" pitchFamily="50" charset="-127"/>
                    <a:ea typeface="맑은 고딕" panose="020B0503020000020004" pitchFamily="50" charset="-127"/>
                  </a:rPr>
                  <a:t>-</a:t>
                </a:r>
                <a:r>
                  <a:rPr lang="ko-KR" altLang="en-US" sz="4000" b="1" dirty="0" err="1">
                    <a:latin typeface="맑은 고딕" panose="020B0503020000020004" pitchFamily="50" charset="-127"/>
                    <a:ea typeface="맑은 고딕" panose="020B0503020000020004" pitchFamily="50" charset="-127"/>
                  </a:rPr>
                  <a:t>라이블러</a:t>
                </a:r>
                <a:r>
                  <a:rPr lang="ko-KR" altLang="en-US" sz="4000" b="1" dirty="0">
                    <a:latin typeface="맑은 고딕" panose="020B0503020000020004" pitchFamily="50" charset="-127"/>
                    <a:ea typeface="맑은 고딕" panose="020B0503020000020004" pitchFamily="50" charset="-127"/>
                  </a:rPr>
                  <a:t> 발산</a:t>
                </a:r>
                <a:r>
                  <a:rPr lang="en-US" altLang="ko-KR" sz="4000" b="1" dirty="0">
                    <a:latin typeface="맑은 고딕" panose="020B0503020000020004" pitchFamily="50" charset="-127"/>
                    <a:ea typeface="맑은 고딕" panose="020B0503020000020004" pitchFamily="50" charset="-127"/>
                  </a:rPr>
                  <a:t>(KL-Divergence; KLD)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두 확률 분포의 다른 정도를 나타내는 척도</a:t>
                </a:r>
                <a:r>
                  <a:rPr lang="en-US" altLang="ko-KR" sz="32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Relative entropy</a:t>
                </a:r>
                <a:r>
                  <a:rPr lang="ko-KR" altLang="en-US" sz="3200" dirty="0">
                    <a:latin typeface="Spoqa Han Sans Neo" panose="020B0500000000000000" pitchFamily="34" charset="-128"/>
                    <a:ea typeface="Spoqa Han Sans Neo" panose="020B0500000000000000" pitchFamily="34" charset="-128"/>
                  </a:rPr>
                  <a:t>라고도 한다</a:t>
                </a:r>
                <a:r>
                  <a:rPr lang="en-US" altLang="ko-KR" sz="3200" dirty="0">
                    <a:latin typeface="Spoqa Han Sans Neo" panose="020B0500000000000000" pitchFamily="34" charset="-128"/>
                    <a:ea typeface="Spoqa Han Sans Neo" panose="020B0500000000000000" pitchFamily="34" charset="-128"/>
                  </a:rPr>
                  <a:t>.</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𝐷</m:t>
                          </m:r>
                        </m:e>
                        <m:sub>
                          <m:r>
                            <a:rPr lang="en-US" altLang="ko-KR" sz="3200" b="0" i="1" smtClean="0">
                              <a:latin typeface="Cambria Math" panose="02040503050406030204" pitchFamily="18" charset="0"/>
                              <a:ea typeface="Spoqa Han Sans Neo Bold" panose="020B0500000000000000" pitchFamily="34" charset="-128"/>
                            </a:rPr>
                            <m:t>𝐾𝐿</m:t>
                          </m:r>
                        </m:sub>
                      </m:sSub>
                      <m:d>
                        <m:dPr>
                          <m:ctrlPr>
                            <a:rPr lang="en-US" altLang="ko-KR" sz="3200" b="0" i="1" smtClean="0">
                              <a:latin typeface="Cambria Math" panose="02040503050406030204" pitchFamily="18" charset="0"/>
                              <a:ea typeface="Spoqa Han Sans Neo Bold" panose="020B0500000000000000" pitchFamily="34" charset="-128"/>
                            </a:rPr>
                          </m:ctrlPr>
                        </m:dPr>
                        <m:e>
                          <m:r>
                            <a:rPr lang="en-US" altLang="ko-KR" sz="3200" b="0" i="1" smtClean="0">
                              <a:latin typeface="Cambria Math" panose="02040503050406030204" pitchFamily="18" charset="0"/>
                              <a:ea typeface="Spoqa Han Sans Neo Bold" panose="020B0500000000000000" pitchFamily="34" charset="-128"/>
                            </a:rPr>
                            <m:t>𝑃</m:t>
                          </m:r>
                          <m:r>
                            <a:rPr lang="en-US" altLang="ko-KR" sz="3200" b="0" i="1" smtClean="0">
                              <a:latin typeface="Cambria Math" panose="02040503050406030204" pitchFamily="18" charset="0"/>
                              <a:ea typeface="Spoqa Han Sans Neo Bold" panose="020B0500000000000000" pitchFamily="34" charset="-128"/>
                            </a:rPr>
                            <m:t>|</m:t>
                          </m:r>
                        </m:e>
                        <m:e>
                          <m:r>
                            <a:rPr lang="en-US" altLang="ko-KR" sz="3200" b="0" i="1" smtClean="0">
                              <a:latin typeface="Cambria Math" panose="02040503050406030204" pitchFamily="18" charset="0"/>
                              <a:ea typeface="Spoqa Han Sans Neo Bold" panose="020B0500000000000000" pitchFamily="34" charset="-128"/>
                            </a:rPr>
                            <m:t>𝑄</m:t>
                          </m:r>
                        </m:e>
                      </m:d>
                      <m:r>
                        <a:rPr lang="en-US" altLang="ko-KR" sz="3200" i="1">
                          <a:latin typeface="Cambria Math" panose="02040503050406030204" pitchFamily="18" charset="0"/>
                          <a:ea typeface="Spoqa Han Sans Neo Bold" panose="020B0500000000000000" pitchFamily="34" charset="-128"/>
                        </a:rPr>
                        <m:t>≔−</m:t>
                      </m:r>
                      <m:nary>
                        <m:naryPr>
                          <m:chr m:val="∑"/>
                          <m:ctrlPr>
                            <a:rPr lang="en-US" altLang="ko-KR" sz="3200" i="1">
                              <a:latin typeface="Cambria Math" panose="02040503050406030204" pitchFamily="18" charset="0"/>
                              <a:ea typeface="Spoqa Han Sans Neo Bold" panose="020B0500000000000000" pitchFamily="34" charset="-128"/>
                            </a:rPr>
                          </m:ctrlPr>
                        </m:naryPr>
                        <m:sub>
                          <m:r>
                            <a:rPr lang="en-US" altLang="ko-KR" sz="3200" i="1">
                              <a:latin typeface="Cambria Math" panose="02040503050406030204" pitchFamily="18" charset="0"/>
                              <a:ea typeface="Spoqa Han Sans Neo Bold" panose="020B0500000000000000" pitchFamily="34" charset="-128"/>
                            </a:rPr>
                            <m:t>𝑖</m:t>
                          </m:r>
                        </m:sub>
                        <m:sup>
                          <m:r>
                            <a:rPr lang="en-US" altLang="ko-KR" sz="3200" i="1">
                              <a:latin typeface="Cambria Math" panose="02040503050406030204" pitchFamily="18" charset="0"/>
                              <a:ea typeface="Spoqa Han Sans Neo Bold" panose="020B0500000000000000" pitchFamily="34" charset="-128"/>
                            </a:rPr>
                            <m:t>𝑁</m:t>
                          </m:r>
                        </m:sup>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𝑝</m:t>
                              </m:r>
                            </m:e>
                            <m:sub>
                              <m:r>
                                <a:rPr lang="en-US" altLang="ko-KR" sz="3200" i="1">
                                  <a:latin typeface="Cambria Math" panose="02040503050406030204" pitchFamily="18" charset="0"/>
                                  <a:ea typeface="Spoqa Han Sans Neo Bold" panose="020B0500000000000000" pitchFamily="34" charset="-128"/>
                                </a:rPr>
                                <m:t>𝑖</m:t>
                              </m:r>
                            </m:sub>
                          </m:sSub>
                          <m:func>
                            <m:funcPr>
                              <m:ctrlPr>
                                <a:rPr lang="en-US" altLang="ko-KR" sz="3200" i="1">
                                  <a:latin typeface="Cambria Math" panose="02040503050406030204" pitchFamily="18" charset="0"/>
                                  <a:ea typeface="Spoqa Han Sans Neo Bold" panose="020B0500000000000000" pitchFamily="34" charset="-128"/>
                                </a:rPr>
                              </m:ctrlPr>
                            </m:funcPr>
                            <m:fName>
                              <m:sSub>
                                <m:sSubPr>
                                  <m:ctrlPr>
                                    <a:rPr lang="en-US" altLang="ko-KR" sz="3200" i="1">
                                      <a:latin typeface="Cambria Math" panose="02040503050406030204" pitchFamily="18" charset="0"/>
                                      <a:ea typeface="Spoqa Han Sans Neo Bold" panose="020B0500000000000000" pitchFamily="34" charset="-128"/>
                                    </a:rPr>
                                  </m:ctrlPr>
                                </m:sSubPr>
                                <m:e>
                                  <m:r>
                                    <m:rPr>
                                      <m:sty m:val="p"/>
                                    </m:rPr>
                                    <a:rPr lang="en-US" altLang="ko-KR" sz="3200">
                                      <a:latin typeface="Cambria Math" panose="02040503050406030204" pitchFamily="18" charset="0"/>
                                      <a:ea typeface="Spoqa Han Sans Neo Bold" panose="020B0500000000000000" pitchFamily="34" charset="-128"/>
                                    </a:rPr>
                                    <m:t>log</m:t>
                                  </m:r>
                                </m:e>
                                <m:sub>
                                  <m:r>
                                    <a:rPr lang="en-US" altLang="ko-KR" sz="3200">
                                      <a:latin typeface="Cambria Math" panose="02040503050406030204" pitchFamily="18" charset="0"/>
                                      <a:ea typeface="Spoqa Han Sans Neo Bold" panose="020B0500000000000000" pitchFamily="34" charset="-128"/>
                                    </a:rPr>
                                    <m:t>2</m:t>
                                  </m:r>
                                </m:sub>
                              </m:sSub>
                            </m:fName>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𝑖</m:t>
                                  </m:r>
                                </m:sub>
                              </m:sSub>
                            </m:e>
                          </m:func>
                        </m:e>
                      </m:nary>
                      <m:r>
                        <a:rPr lang="en-US" altLang="ko-KR" sz="3200" b="0" i="1" smtClean="0">
                          <a:latin typeface="Cambria Math" panose="02040503050406030204" pitchFamily="18" charset="0"/>
                          <a:ea typeface="Spoqa Han Sans Neo Bold" panose="020B0500000000000000" pitchFamily="34" charset="-128"/>
                        </a:rPr>
                        <m:t>−</m:t>
                      </m:r>
                      <m:d>
                        <m:dPr>
                          <m:ctrlPr>
                            <a:rPr lang="en-US" altLang="ko-KR" sz="3200" b="0" i="1" smtClean="0">
                              <a:latin typeface="Cambria Math" panose="02040503050406030204" pitchFamily="18" charset="0"/>
                              <a:ea typeface="Spoqa Han Sans Neo Bold" panose="020B0500000000000000" pitchFamily="34" charset="-128"/>
                            </a:rPr>
                          </m:ctrlPr>
                        </m:dPr>
                        <m:e>
                          <m:r>
                            <a:rPr lang="en-US" altLang="ko-KR" sz="3200" b="0" i="1" smtClean="0">
                              <a:latin typeface="Cambria Math" panose="02040503050406030204" pitchFamily="18" charset="0"/>
                              <a:ea typeface="Spoqa Han Sans Neo Bold" panose="020B0500000000000000" pitchFamily="34" charset="-128"/>
                            </a:rPr>
                            <m:t>−</m:t>
                          </m:r>
                          <m:nary>
                            <m:naryPr>
                              <m:chr m:val="∑"/>
                              <m:ctrlPr>
                                <a:rPr lang="en-US" altLang="ko-KR" sz="3200" b="0" i="1" smtClean="0">
                                  <a:latin typeface="Cambria Math" panose="02040503050406030204" pitchFamily="18" charset="0"/>
                                  <a:ea typeface="Spoqa Han Sans Neo Bold" panose="020B0500000000000000" pitchFamily="34" charset="-128"/>
                                </a:rPr>
                              </m:ctrlPr>
                            </m:naryPr>
                            <m:sub>
                              <m:r>
                                <a:rPr lang="en-US" altLang="ko-KR" sz="3200" b="0" i="1" smtClean="0">
                                  <a:latin typeface="Cambria Math" panose="02040503050406030204" pitchFamily="18" charset="0"/>
                                  <a:ea typeface="Spoqa Han Sans Neo Bold" panose="020B0500000000000000" pitchFamily="34" charset="-128"/>
                                </a:rPr>
                                <m:t>𝑖</m:t>
                              </m:r>
                            </m:sub>
                            <m:sup>
                              <m:r>
                                <a:rPr lang="en-US" altLang="ko-KR" sz="3200" b="0" i="1" smtClean="0">
                                  <a:latin typeface="Cambria Math" panose="02040503050406030204" pitchFamily="18" charset="0"/>
                                  <a:ea typeface="Spoqa Han Sans Neo Bold" panose="020B0500000000000000" pitchFamily="34" charset="-128"/>
                                </a:rPr>
                                <m:t>𝑁</m:t>
                              </m:r>
                            </m:sup>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func>
                                <m:funcPr>
                                  <m:ctrlPr>
                                    <a:rPr lang="en-US" altLang="ko-KR" sz="3200" b="0" i="1" smtClean="0">
                                      <a:latin typeface="Cambria Math" panose="02040503050406030204" pitchFamily="18" charset="0"/>
                                      <a:ea typeface="Spoqa Han Sans Neo Bold" panose="020B0500000000000000" pitchFamily="34" charset="-128"/>
                                    </a:rPr>
                                  </m:ctrlPr>
                                </m:funcPr>
                                <m:fName>
                                  <m:sSub>
                                    <m:sSubPr>
                                      <m:ctrlPr>
                                        <a:rPr lang="en-US" altLang="ko-KR" sz="3200" b="0" i="1" smtClean="0">
                                          <a:latin typeface="Cambria Math" panose="02040503050406030204" pitchFamily="18" charset="0"/>
                                          <a:ea typeface="Spoqa Han Sans Neo Bold" panose="020B0500000000000000" pitchFamily="34" charset="-128"/>
                                        </a:rPr>
                                      </m:ctrlPr>
                                    </m:sSubPr>
                                    <m:e>
                                      <m:r>
                                        <m:rPr>
                                          <m:sty m:val="p"/>
                                        </m:rPr>
                                        <a:rPr lang="en-US" altLang="ko-KR" sz="3200" b="0" i="0" smtClean="0">
                                          <a:latin typeface="Cambria Math" panose="02040503050406030204" pitchFamily="18" charset="0"/>
                                          <a:ea typeface="Spoqa Han Sans Neo Bold" panose="020B0500000000000000" pitchFamily="34" charset="-128"/>
                                        </a:rPr>
                                        <m:t>log</m:t>
                                      </m:r>
                                    </m:e>
                                    <m:sub>
                                      <m:r>
                                        <a:rPr lang="en-US" altLang="ko-KR" sz="3200" b="0" i="1" smtClean="0">
                                          <a:latin typeface="Cambria Math" panose="02040503050406030204" pitchFamily="18" charset="0"/>
                                          <a:ea typeface="Spoqa Han Sans Neo Bold" panose="020B0500000000000000" pitchFamily="34" charset="-128"/>
                                        </a:rPr>
                                        <m:t>2</m:t>
                                      </m:r>
                                    </m:sub>
                                  </m:sSub>
                                </m:fName>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e>
                              </m:func>
                            </m:e>
                          </m:nary>
                        </m:e>
                      </m:d>
                      <m:r>
                        <a:rPr lang="en-US" altLang="ko-KR" sz="3200" b="0" i="1" smtClean="0">
                          <a:latin typeface="Cambria Math" panose="02040503050406030204" pitchFamily="18" charset="0"/>
                          <a:ea typeface="Spoqa Han Sans Neo Bold" panose="020B0500000000000000" pitchFamily="34" charset="-128"/>
                        </a:rPr>
                        <m:t>=−</m:t>
                      </m:r>
                      <m:nary>
                        <m:naryPr>
                          <m:chr m:val="∑"/>
                          <m:ctrlPr>
                            <a:rPr lang="en-US" altLang="ko-KR" sz="3200" b="0" i="1" smtClean="0">
                              <a:latin typeface="Cambria Math" panose="02040503050406030204" pitchFamily="18" charset="0"/>
                              <a:ea typeface="Spoqa Han Sans Neo Bold" panose="020B0500000000000000" pitchFamily="34" charset="-128"/>
                            </a:rPr>
                          </m:ctrlPr>
                        </m:naryPr>
                        <m:sub>
                          <m:r>
                            <a:rPr lang="en-US" altLang="ko-KR" sz="3200" b="0" i="1" smtClean="0">
                              <a:latin typeface="Cambria Math" panose="02040503050406030204" pitchFamily="18" charset="0"/>
                              <a:ea typeface="Spoqa Han Sans Neo Bold" panose="020B0500000000000000" pitchFamily="34" charset="-128"/>
                            </a:rPr>
                            <m:t>𝑖</m:t>
                          </m:r>
                        </m:sub>
                        <m:sup>
                          <m:r>
                            <a:rPr lang="en-US" altLang="ko-KR" sz="3200" b="0" i="1" smtClean="0">
                              <a:latin typeface="Cambria Math" panose="02040503050406030204" pitchFamily="18" charset="0"/>
                              <a:ea typeface="Spoqa Han Sans Neo Bold" panose="020B0500000000000000" pitchFamily="34" charset="-128"/>
                            </a:rPr>
                            <m:t>𝑁</m:t>
                          </m:r>
                        </m:sup>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func>
                            <m:funcPr>
                              <m:ctrlPr>
                                <a:rPr lang="en-US" altLang="ko-KR" sz="3200" b="0" i="1" smtClean="0">
                                  <a:latin typeface="Cambria Math" panose="02040503050406030204" pitchFamily="18" charset="0"/>
                                  <a:ea typeface="Spoqa Han Sans Neo Bold" panose="020B0500000000000000" pitchFamily="34" charset="-128"/>
                                </a:rPr>
                              </m:ctrlPr>
                            </m:funcPr>
                            <m:fName>
                              <m:sSub>
                                <m:sSubPr>
                                  <m:ctrlPr>
                                    <a:rPr lang="en-US" altLang="ko-KR" sz="3200" b="0" i="1" smtClean="0">
                                      <a:latin typeface="Cambria Math" panose="02040503050406030204" pitchFamily="18" charset="0"/>
                                      <a:ea typeface="Spoqa Han Sans Neo Bold" panose="020B0500000000000000" pitchFamily="34" charset="-128"/>
                                    </a:rPr>
                                  </m:ctrlPr>
                                </m:sSubPr>
                                <m:e>
                                  <m:r>
                                    <m:rPr>
                                      <m:sty m:val="p"/>
                                    </m:rPr>
                                    <a:rPr lang="en-US" altLang="ko-KR" sz="3200" b="0" i="0" smtClean="0">
                                      <a:latin typeface="Cambria Math" panose="02040503050406030204" pitchFamily="18" charset="0"/>
                                      <a:ea typeface="Spoqa Han Sans Neo Bold" panose="020B0500000000000000" pitchFamily="34" charset="-128"/>
                                    </a:rPr>
                                    <m:t>log</m:t>
                                  </m:r>
                                </m:e>
                                <m:sub>
                                  <m:r>
                                    <a:rPr lang="en-US" altLang="ko-KR" sz="3200" b="0" i="1" smtClean="0">
                                      <a:latin typeface="Cambria Math" panose="02040503050406030204" pitchFamily="18" charset="0"/>
                                      <a:ea typeface="Spoqa Han Sans Neo Bold" panose="020B0500000000000000" pitchFamily="34" charset="-128"/>
                                    </a:rPr>
                                    <m:t>2</m:t>
                                  </m:r>
                                </m:sub>
                              </m:sSub>
                            </m:fName>
                            <m:e>
                              <m:f>
                                <m:fPr>
                                  <m:ctrlPr>
                                    <a:rPr lang="en-US" altLang="ko-KR" sz="3200" b="0" i="1" smtClean="0">
                                      <a:latin typeface="Cambria Math" panose="02040503050406030204" pitchFamily="18" charset="0"/>
                                      <a:ea typeface="Spoqa Han Sans Neo Bold" panose="020B0500000000000000" pitchFamily="34" charset="-128"/>
                                    </a:rPr>
                                  </m:ctrlPr>
                                </m:fPr>
                                <m:num>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b="0" i="1" smtClean="0">
                                          <a:latin typeface="Cambria Math" panose="02040503050406030204" pitchFamily="18" charset="0"/>
                                          <a:ea typeface="Spoqa Han Sans Neo Bold" panose="020B0500000000000000" pitchFamily="34" charset="-128"/>
                                        </a:rPr>
                                        <m:t>𝑖</m:t>
                                      </m:r>
                                    </m:sub>
                                  </m:sSub>
                                </m:num>
                                <m:den>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den>
                              </m:f>
                            </m:e>
                          </m:func>
                        </m:e>
                      </m:nary>
                      <m:r>
                        <a:rPr lang="en-US" altLang="ko-KR" sz="3200" b="0" i="1" smtClean="0">
                          <a:latin typeface="Cambria Math" panose="02040503050406030204" pitchFamily="18" charset="0"/>
                          <a:ea typeface="Spoqa Han Sans Neo Bold" panose="020B0500000000000000" pitchFamily="34" charset="-128"/>
                        </a:rPr>
                        <m:t>=</m:t>
                      </m:r>
                      <m:r>
                        <a:rPr lang="en-US" altLang="ko-KR" sz="3200" b="1" i="1" smtClean="0">
                          <a:latin typeface="Cambria Math" panose="02040503050406030204" pitchFamily="18" charset="0"/>
                          <a:ea typeface="Spoqa Han Sans Neo Bold" panose="020B0500000000000000" pitchFamily="34" charset="-128"/>
                        </a:rPr>
                        <m:t>𝑯</m:t>
                      </m:r>
                      <m:d>
                        <m:dPr>
                          <m:ctrlPr>
                            <a:rPr lang="en-US" altLang="ko-KR" sz="3200" b="1" i="1" smtClean="0">
                              <a:latin typeface="Cambria Math" panose="02040503050406030204" pitchFamily="18" charset="0"/>
                              <a:ea typeface="Spoqa Han Sans Neo Bold" panose="020B0500000000000000" pitchFamily="34" charset="-128"/>
                            </a:rPr>
                          </m:ctrlPr>
                        </m:dPr>
                        <m:e>
                          <m:r>
                            <a:rPr lang="en-US" altLang="ko-KR" sz="3200" b="1" i="1" smtClean="0">
                              <a:latin typeface="Cambria Math" panose="02040503050406030204" pitchFamily="18" charset="0"/>
                              <a:ea typeface="Spoqa Han Sans Neo Bold" panose="020B0500000000000000" pitchFamily="34" charset="-128"/>
                            </a:rPr>
                            <m:t>𝑷</m:t>
                          </m:r>
                          <m:r>
                            <a:rPr lang="en-US" altLang="ko-KR" sz="3200" b="1" i="1" smtClean="0">
                              <a:latin typeface="Cambria Math" panose="02040503050406030204" pitchFamily="18" charset="0"/>
                              <a:ea typeface="Spoqa Han Sans Neo Bold" panose="020B0500000000000000" pitchFamily="34" charset="-128"/>
                            </a:rPr>
                            <m:t>, </m:t>
                          </m:r>
                          <m:r>
                            <a:rPr lang="en-US" altLang="ko-KR" sz="3200" b="1" i="1" smtClean="0">
                              <a:latin typeface="Cambria Math" panose="02040503050406030204" pitchFamily="18" charset="0"/>
                              <a:ea typeface="Spoqa Han Sans Neo Bold" panose="020B0500000000000000" pitchFamily="34" charset="-128"/>
                            </a:rPr>
                            <m:t>𝑸</m:t>
                          </m:r>
                        </m:e>
                      </m:d>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𝐻</m:t>
                      </m:r>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𝑃</m:t>
                      </m:r>
                      <m:r>
                        <a:rPr lang="en-US" altLang="ko-KR" sz="3200" b="0" i="1" smtClean="0">
                          <a:latin typeface="Cambria Math" panose="02040503050406030204" pitchFamily="18" charset="0"/>
                          <a:ea typeface="Spoqa Han Sans Neo Bold" panose="020B0500000000000000" pitchFamily="34" charset="-128"/>
                        </a:rPr>
                        <m:t>)</m:t>
                      </m:r>
                    </m:oMath>
                  </m:oMathPara>
                </a14:m>
                <a:endParaRPr lang="en-US" altLang="ko-KR" sz="3200" dirty="0">
                  <a:latin typeface="Spoqa Han Sans Neo" panose="020B0500000000000000" pitchFamily="34" charset="-128"/>
                  <a:ea typeface="Spoqa Han Sans Neo" panose="020B0500000000000000" pitchFamily="34" charset="-128"/>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200" b="1" dirty="0">
                    <a:latin typeface="맑은 고딕" panose="020B0503020000020004" pitchFamily="50" charset="-127"/>
                    <a:ea typeface="맑은 고딕" panose="020B0503020000020004" pitchFamily="50" charset="-127"/>
                  </a:rPr>
                  <a:t>KL-Divergence</a:t>
                </a:r>
                <a:r>
                  <a:rPr lang="ko-KR" altLang="en-US" sz="3200" b="1" dirty="0">
                    <a:latin typeface="맑은 고딕" panose="020B0503020000020004" pitchFamily="50" charset="-127"/>
                    <a:ea typeface="맑은 고딕" panose="020B0503020000020004" pitchFamily="50" charset="-127"/>
                  </a:rPr>
                  <a:t>의 성질</a:t>
                </a:r>
                <a:endParaRPr lang="en-US" altLang="ko-KR" sz="3200" b="1" dirty="0">
                  <a:latin typeface="맑은 고딕" panose="020B0503020000020004" pitchFamily="50" charset="-127"/>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𝐷</m:t>
                        </m:r>
                      </m:e>
                      <m:sub>
                        <m:r>
                          <a:rPr lang="en-US" altLang="ko-KR" sz="3200" i="1">
                            <a:latin typeface="Cambria Math" panose="02040503050406030204" pitchFamily="18" charset="0"/>
                            <a:ea typeface="Spoqa Han Sans Neo Bold" panose="020B0500000000000000" pitchFamily="34" charset="-128"/>
                          </a:rPr>
                          <m:t>𝐾𝐿</m:t>
                        </m:r>
                      </m:sub>
                    </m:sSub>
                    <m:d>
                      <m:dPr>
                        <m:ctrlPr>
                          <a:rPr lang="en-US" altLang="ko-KR" sz="3200" i="1">
                            <a:latin typeface="Cambria Math" panose="02040503050406030204" pitchFamily="18" charset="0"/>
                            <a:ea typeface="Spoqa Han Sans Neo Bold" panose="020B0500000000000000" pitchFamily="34" charset="-128"/>
                          </a:rPr>
                        </m:ctrlPr>
                      </m:dPr>
                      <m:e>
                        <m:r>
                          <a:rPr lang="en-US" altLang="ko-KR" sz="3200" i="1">
                            <a:latin typeface="Cambria Math" panose="02040503050406030204" pitchFamily="18" charset="0"/>
                            <a:ea typeface="Spoqa Han Sans Neo Bold" panose="020B0500000000000000" pitchFamily="34" charset="-128"/>
                          </a:rPr>
                          <m:t>𝑃</m:t>
                        </m:r>
                        <m:r>
                          <a:rPr lang="en-US" altLang="ko-KR" sz="3200" i="1">
                            <a:latin typeface="Cambria Math" panose="02040503050406030204" pitchFamily="18" charset="0"/>
                            <a:ea typeface="Spoqa Han Sans Neo Bold" panose="020B0500000000000000" pitchFamily="34" charset="-128"/>
                          </a:rPr>
                          <m:t>|</m:t>
                        </m:r>
                      </m:e>
                      <m:e>
                        <m:r>
                          <a:rPr lang="en-US" altLang="ko-KR" sz="3200" i="1">
                            <a:latin typeface="Cambria Math" panose="02040503050406030204" pitchFamily="18" charset="0"/>
                            <a:ea typeface="Spoqa Han Sans Neo Bold" panose="020B0500000000000000" pitchFamily="34" charset="-128"/>
                          </a:rPr>
                          <m:t>𝑄</m:t>
                        </m:r>
                      </m:e>
                    </m:d>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𝐷</m:t>
                        </m:r>
                      </m:e>
                      <m:sub>
                        <m:r>
                          <a:rPr lang="en-US" altLang="ko-KR" sz="3200" i="1">
                            <a:latin typeface="Cambria Math" panose="02040503050406030204" pitchFamily="18" charset="0"/>
                            <a:ea typeface="Spoqa Han Sans Neo Bold" panose="020B0500000000000000" pitchFamily="34" charset="-128"/>
                          </a:rPr>
                          <m:t>𝐾𝐿</m:t>
                        </m:r>
                      </m:sub>
                    </m:sSub>
                    <m:d>
                      <m:dPr>
                        <m:ctrlPr>
                          <a:rPr lang="en-US" altLang="ko-KR" sz="3200" i="1">
                            <a:latin typeface="Cambria Math" panose="02040503050406030204" pitchFamily="18" charset="0"/>
                            <a:ea typeface="Spoqa Han Sans Neo Bold" panose="020B0500000000000000" pitchFamily="34" charset="-128"/>
                          </a:rPr>
                        </m:ctrlPr>
                      </m:dPr>
                      <m:e>
                        <m:r>
                          <a:rPr lang="en-US" altLang="ko-KR" sz="3200" b="0" i="1" smtClean="0">
                            <a:latin typeface="Cambria Math" panose="02040503050406030204" pitchFamily="18" charset="0"/>
                            <a:ea typeface="Spoqa Han Sans Neo Bold" panose="020B0500000000000000" pitchFamily="34" charset="-128"/>
                          </a:rPr>
                          <m:t>𝑄</m:t>
                        </m:r>
                        <m:r>
                          <a:rPr lang="en-US" altLang="ko-KR" sz="3200" i="1">
                            <a:latin typeface="Cambria Math" panose="02040503050406030204" pitchFamily="18" charset="0"/>
                            <a:ea typeface="Spoqa Han Sans Neo Bold" panose="020B0500000000000000" pitchFamily="34" charset="-128"/>
                          </a:rPr>
                          <m:t>|</m:t>
                        </m:r>
                      </m:e>
                      <m:e>
                        <m:r>
                          <a:rPr lang="en-US" altLang="ko-KR" sz="3200" b="0" i="1" smtClean="0">
                            <a:latin typeface="Cambria Math" panose="02040503050406030204" pitchFamily="18" charset="0"/>
                            <a:ea typeface="Spoqa Han Sans Neo Bold" panose="020B0500000000000000" pitchFamily="34" charset="-128"/>
                          </a:rPr>
                          <m:t>𝑃</m:t>
                        </m:r>
                      </m:e>
                    </m:d>
                  </m:oMath>
                </a14:m>
                <a:r>
                  <a:rPr lang="en-US" altLang="ko-KR" sz="3200" dirty="0">
                    <a:latin typeface="Spoqa Han Sans Neo" panose="020B0500000000000000" pitchFamily="34" charset="-128"/>
                    <a:ea typeface="맑은 고딕" panose="020B0503020000020004" pitchFamily="50" charset="-127"/>
                  </a:rPr>
                  <a:t>  </a:t>
                </a:r>
                <a:r>
                  <a:rPr lang="en-US" altLang="ko-KR" sz="44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(c.f. </a:t>
                </a:r>
                <a:r>
                  <a:rPr lang="en-US" altLang="ko-KR" sz="3200" dirty="0">
                    <a:latin typeface="Spoqa Han Sans Neo" panose="020B0500000000000000" pitchFamily="34" charset="-128"/>
                    <a:ea typeface="Spoqa Han Sans Neo" panose="020B0500000000000000" pitchFamily="34" charset="-128"/>
                  </a:rPr>
                  <a:t> Jensen-Shannon Divergence)</a:t>
                </a:r>
                <a:endParaRPr lang="en-US" altLang="ko-KR" sz="3200" dirty="0">
                  <a:latin typeface="Spoqa Han Sans Neo" panose="020B0500000000000000" pitchFamily="34" charset="-128"/>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𝐷</m:t>
                        </m:r>
                      </m:e>
                      <m:sub>
                        <m:r>
                          <a:rPr lang="en-US" altLang="ko-KR" sz="3200" i="1">
                            <a:latin typeface="Cambria Math" panose="02040503050406030204" pitchFamily="18" charset="0"/>
                            <a:ea typeface="Spoqa Han Sans Neo Bold" panose="020B0500000000000000" pitchFamily="34" charset="-128"/>
                          </a:rPr>
                          <m:t>𝐾𝐿</m:t>
                        </m:r>
                      </m:sub>
                    </m:sSub>
                    <m:d>
                      <m:dPr>
                        <m:ctrlPr>
                          <a:rPr lang="en-US" altLang="ko-KR" sz="3200" i="1">
                            <a:latin typeface="Cambria Math" panose="02040503050406030204" pitchFamily="18" charset="0"/>
                            <a:ea typeface="Spoqa Han Sans Neo Bold" panose="020B0500000000000000" pitchFamily="34" charset="-128"/>
                          </a:rPr>
                        </m:ctrlPr>
                      </m:dPr>
                      <m:e>
                        <m:r>
                          <a:rPr lang="en-US" altLang="ko-KR" sz="3200" i="1">
                            <a:latin typeface="Cambria Math" panose="02040503050406030204" pitchFamily="18" charset="0"/>
                            <a:ea typeface="Spoqa Han Sans Neo Bold" panose="020B0500000000000000" pitchFamily="34" charset="-128"/>
                          </a:rPr>
                          <m:t>𝑃</m:t>
                        </m:r>
                        <m:r>
                          <a:rPr lang="en-US" altLang="ko-KR" sz="3200" i="1">
                            <a:latin typeface="Cambria Math" panose="02040503050406030204" pitchFamily="18" charset="0"/>
                            <a:ea typeface="Spoqa Han Sans Neo Bold" panose="020B0500000000000000" pitchFamily="34" charset="-128"/>
                          </a:rPr>
                          <m:t>|</m:t>
                        </m:r>
                      </m:e>
                      <m:e>
                        <m:r>
                          <a:rPr lang="en-US" altLang="ko-KR" sz="3200" i="1">
                            <a:latin typeface="Cambria Math" panose="02040503050406030204" pitchFamily="18" charset="0"/>
                            <a:ea typeface="Spoqa Han Sans Neo Bold" panose="020B0500000000000000" pitchFamily="34" charset="-128"/>
                          </a:rPr>
                          <m:t>𝑄</m:t>
                        </m:r>
                      </m:e>
                    </m:d>
                    <m:r>
                      <a:rPr lang="en-US" altLang="ko-KR" sz="3200" b="0" i="1" smtClean="0">
                        <a:latin typeface="Cambria Math" panose="02040503050406030204" pitchFamily="18" charset="0"/>
                        <a:ea typeface="Spoqa Han Sans Neo Bold" panose="020B0500000000000000" pitchFamily="34" charset="-128"/>
                      </a:rPr>
                      <m:t>=0,   </m:t>
                    </m:r>
                    <m:r>
                      <a:rPr lang="en-US" altLang="ko-KR" sz="3200" b="0" i="1" smtClean="0">
                        <a:latin typeface="Cambria Math" panose="02040503050406030204" pitchFamily="18" charset="0"/>
                        <a:ea typeface="Spoqa Han Sans Neo Bold" panose="020B0500000000000000" pitchFamily="34" charset="-128"/>
                      </a:rPr>
                      <m:t>𝑖𝑓</m:t>
                    </m:r>
                    <m:r>
                      <a:rPr lang="en-US" altLang="ko-KR" sz="3200" b="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𝑎𝑛𝑑</m:t>
                    </m:r>
                    <m:r>
                      <a:rPr lang="en-US" altLang="ko-KR" sz="3200" b="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𝑜𝑛𝑙𝑦</m:t>
                    </m:r>
                    <m:r>
                      <a:rPr lang="en-US" altLang="ko-KR" sz="3200" b="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𝑖𝑓</m:t>
                    </m:r>
                    <m:r>
                      <a:rPr lang="en-US" altLang="ko-KR" sz="3200" b="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𝑝</m:t>
                    </m:r>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𝑞</m:t>
                    </m:r>
                  </m:oMath>
                </a14:m>
                <a:endParaRPr lang="en-US" altLang="ko-KR" sz="3200" b="0" dirty="0">
                  <a:latin typeface="Spoqa Han Sans Neo" panose="020B0500000000000000" pitchFamily="34" charset="-128"/>
                  <a:ea typeface="맑은 고딕" panose="020B0503020000020004" pitchFamily="50" charset="-127"/>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𝐷</m:t>
                        </m:r>
                      </m:e>
                      <m:sub>
                        <m:r>
                          <a:rPr lang="en-US" altLang="ko-KR" sz="3200" i="1">
                            <a:latin typeface="Cambria Math" panose="02040503050406030204" pitchFamily="18" charset="0"/>
                            <a:ea typeface="Spoqa Han Sans Neo Bold" panose="020B0500000000000000" pitchFamily="34" charset="-128"/>
                          </a:rPr>
                          <m:t>𝐾𝐿</m:t>
                        </m:r>
                      </m:sub>
                    </m:sSub>
                    <m:d>
                      <m:dPr>
                        <m:ctrlPr>
                          <a:rPr lang="en-US" altLang="ko-KR" sz="3200" i="1">
                            <a:latin typeface="Cambria Math" panose="02040503050406030204" pitchFamily="18" charset="0"/>
                            <a:ea typeface="Spoqa Han Sans Neo Bold" panose="020B0500000000000000" pitchFamily="34" charset="-128"/>
                          </a:rPr>
                        </m:ctrlPr>
                      </m:dPr>
                      <m:e>
                        <m:r>
                          <a:rPr lang="en-US" altLang="ko-KR" sz="3200" i="1">
                            <a:latin typeface="Cambria Math" panose="02040503050406030204" pitchFamily="18" charset="0"/>
                            <a:ea typeface="Spoqa Han Sans Neo Bold" panose="020B0500000000000000" pitchFamily="34" charset="-128"/>
                          </a:rPr>
                          <m:t>𝑃</m:t>
                        </m:r>
                        <m:r>
                          <a:rPr lang="en-US" altLang="ko-KR" sz="3200" i="1">
                            <a:latin typeface="Cambria Math" panose="02040503050406030204" pitchFamily="18" charset="0"/>
                            <a:ea typeface="Spoqa Han Sans Neo Bold" panose="020B0500000000000000" pitchFamily="34" charset="-128"/>
                          </a:rPr>
                          <m:t>|</m:t>
                        </m:r>
                      </m:e>
                      <m:e>
                        <m:r>
                          <a:rPr lang="en-US" altLang="ko-KR" sz="3200" i="1">
                            <a:latin typeface="Cambria Math" panose="02040503050406030204" pitchFamily="18" charset="0"/>
                            <a:ea typeface="Spoqa Han Sans Neo Bold" panose="020B0500000000000000" pitchFamily="34" charset="-128"/>
                          </a:rPr>
                          <m:t>𝑄</m:t>
                        </m:r>
                      </m:e>
                    </m:d>
                    <m:r>
                      <a:rPr lang="en-US" altLang="ko-KR" sz="3200" b="0" i="1" smtClean="0">
                        <a:latin typeface="Cambria Math" panose="02040503050406030204" pitchFamily="18" charset="0"/>
                        <a:ea typeface="Spoqa Han Sans Neo Bold" panose="020B0500000000000000" pitchFamily="34" charset="-128"/>
                      </a:rPr>
                      <m:t>≥0</m:t>
                    </m:r>
                  </m:oMath>
                </a14:m>
                <a:endParaRPr lang="en-US" altLang="ko-KR" sz="3200" spc="-45" dirty="0">
                  <a:solidFill>
                    <a:srgbClr val="53585F"/>
                  </a:solidFill>
                  <a:latin typeface="Spoqa Han Sans Neo" panose="020B0500000000000000" pitchFamily="34" charset="-128"/>
                  <a:ea typeface="Spoqa Han Sans Neo" panose="020B0500000000000000" pitchFamily="34" charset="-128"/>
                  <a:sym typeface="SpoqaHanSans-Bold"/>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spc="-45" dirty="0">
                    <a:solidFill>
                      <a:srgbClr val="53585F"/>
                    </a:solidFill>
                    <a:latin typeface="Spoqa Han Sans Neo" panose="020B0500000000000000" pitchFamily="34" charset="-128"/>
                    <a:ea typeface="Spoqa Han Sans Neo" panose="020B0500000000000000" pitchFamily="34" charset="-128"/>
                    <a:sym typeface="SpoqaHanSans-Bold"/>
                  </a:rPr>
                  <a:t>맨 마지막 유도</a:t>
                </a:r>
                <a:r>
                  <a:rPr lang="en-US" altLang="ko-KR" sz="3200" spc="-45" dirty="0">
                    <a:solidFill>
                      <a:srgbClr val="53585F"/>
                    </a:solidFill>
                    <a:latin typeface="Spoqa Han Sans Neo" panose="020B0500000000000000" pitchFamily="34" charset="-128"/>
                    <a:ea typeface="Spoqa Han Sans Neo" panose="020B0500000000000000" pitchFamily="34" charset="-128"/>
                    <a:sym typeface="SpoqaHanSans-Bold"/>
                  </a:rPr>
                  <a:t>: </a:t>
                </a:r>
              </a:p>
              <a:p>
                <a:pPr lvl="3"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ea typeface="Spoqa Han Sans Neo Bold" panose="020B0500000000000000" pitchFamily="34" charset="-128"/>
                        </a:rPr>
                        <m:t>0=−</m:t>
                      </m:r>
                      <m:func>
                        <m:funcPr>
                          <m:ctrlPr>
                            <a:rPr lang="en-US" altLang="ko-KR" sz="3200" b="0" i="1" smtClean="0">
                              <a:latin typeface="Cambria Math" panose="02040503050406030204" pitchFamily="18" charset="0"/>
                              <a:ea typeface="Spoqa Han Sans Neo Bold" panose="020B0500000000000000" pitchFamily="34" charset="-128"/>
                            </a:rPr>
                          </m:ctrlPr>
                        </m:funcPr>
                        <m:fName>
                          <m:sSub>
                            <m:sSubPr>
                              <m:ctrlPr>
                                <a:rPr lang="en-US" altLang="ko-KR" sz="3200" b="0" i="1" smtClean="0">
                                  <a:latin typeface="Cambria Math" panose="02040503050406030204" pitchFamily="18" charset="0"/>
                                  <a:ea typeface="Spoqa Han Sans Neo Bold" panose="020B0500000000000000" pitchFamily="34" charset="-128"/>
                                </a:rPr>
                              </m:ctrlPr>
                            </m:sSubPr>
                            <m:e>
                              <m:r>
                                <m:rPr>
                                  <m:sty m:val="p"/>
                                </m:rPr>
                                <a:rPr lang="en-US" altLang="ko-KR" sz="3200" b="0" i="0" smtClean="0">
                                  <a:latin typeface="Cambria Math" panose="02040503050406030204" pitchFamily="18" charset="0"/>
                                  <a:ea typeface="Spoqa Han Sans Neo Bold" panose="020B0500000000000000" pitchFamily="34" charset="-128"/>
                                </a:rPr>
                                <m:t>log</m:t>
                              </m:r>
                            </m:e>
                            <m:sub>
                              <m:r>
                                <a:rPr lang="en-US" altLang="ko-KR" sz="3200" b="0" i="1" smtClean="0">
                                  <a:latin typeface="Cambria Math" panose="02040503050406030204" pitchFamily="18" charset="0"/>
                                  <a:ea typeface="Spoqa Han Sans Neo Bold" panose="020B0500000000000000" pitchFamily="34" charset="-128"/>
                                </a:rPr>
                                <m:t>2</m:t>
                              </m:r>
                            </m:sub>
                          </m:sSub>
                        </m:fName>
                        <m:e>
                          <m:d>
                            <m:dPr>
                              <m:ctrlPr>
                                <a:rPr lang="en-US" altLang="ko-KR" sz="3200" b="0" i="1" smtClean="0">
                                  <a:latin typeface="Cambria Math" panose="02040503050406030204" pitchFamily="18" charset="0"/>
                                  <a:ea typeface="Spoqa Han Sans Neo Bold" panose="020B0500000000000000" pitchFamily="34" charset="-128"/>
                                </a:rPr>
                              </m:ctrlPr>
                            </m:dPr>
                            <m:e>
                              <m:nary>
                                <m:naryPr>
                                  <m:chr m:val="∑"/>
                                  <m:ctrlPr>
                                    <a:rPr lang="en-US" altLang="ko-KR" sz="3200" b="0" i="1" smtClean="0">
                                      <a:latin typeface="Cambria Math" panose="02040503050406030204" pitchFamily="18" charset="0"/>
                                      <a:ea typeface="Spoqa Han Sans Neo Bold" panose="020B0500000000000000" pitchFamily="34" charset="-128"/>
                                    </a:rPr>
                                  </m:ctrlPr>
                                </m:naryPr>
                                <m:sub>
                                  <m:r>
                                    <a:rPr lang="en-US" altLang="ko-KR" sz="3200" b="0" i="1" smtClean="0">
                                      <a:latin typeface="Cambria Math" panose="02040503050406030204" pitchFamily="18" charset="0"/>
                                      <a:ea typeface="Spoqa Han Sans Neo Bold" panose="020B0500000000000000" pitchFamily="34" charset="-128"/>
                                    </a:rPr>
                                    <m:t>𝑖</m:t>
                                  </m:r>
                                </m:sub>
                                <m:sup>
                                  <m:r>
                                    <a:rPr lang="en-US" altLang="ko-KR" sz="3200" b="0" i="1" smtClean="0">
                                      <a:latin typeface="Cambria Math" panose="02040503050406030204" pitchFamily="18" charset="0"/>
                                      <a:ea typeface="Spoqa Han Sans Neo Bold" panose="020B0500000000000000" pitchFamily="34" charset="-128"/>
                                    </a:rPr>
                                    <m:t>𝑁</m:t>
                                  </m:r>
                                </m:sup>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e>
                              </m:nary>
                              <m:r>
                                <a:rPr lang="en-US" altLang="ko-KR" sz="3200" b="0" i="1" smtClean="0">
                                  <a:latin typeface="Cambria Math" panose="02040503050406030204" pitchFamily="18" charset="0"/>
                                  <a:ea typeface="Spoqa Han Sans Neo Bold" panose="020B0500000000000000" pitchFamily="34" charset="-128"/>
                                </a:rPr>
                                <m:t>∗</m:t>
                              </m:r>
                              <m:f>
                                <m:fPr>
                                  <m:ctrlPr>
                                    <a:rPr lang="en-US" altLang="ko-KR" sz="3200" b="0" i="1" smtClean="0">
                                      <a:latin typeface="Cambria Math" panose="02040503050406030204" pitchFamily="18" charset="0"/>
                                      <a:ea typeface="Spoqa Han Sans Neo Bold" panose="020B0500000000000000" pitchFamily="34" charset="-128"/>
                                    </a:rPr>
                                  </m:ctrlPr>
                                </m:fPr>
                                <m:num>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b="0" i="1" smtClean="0">
                                          <a:latin typeface="Cambria Math" panose="02040503050406030204" pitchFamily="18" charset="0"/>
                                          <a:ea typeface="Spoqa Han Sans Neo Bold" panose="020B0500000000000000" pitchFamily="34" charset="-128"/>
                                        </a:rPr>
                                        <m:t>𝑖</m:t>
                                      </m:r>
                                    </m:sub>
                                  </m:sSub>
                                </m:num>
                                <m:den>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𝑖</m:t>
                                      </m:r>
                                    </m:sub>
                                  </m:sSub>
                                </m:den>
                              </m:f>
                            </m:e>
                          </m:d>
                          <m:r>
                            <a:rPr lang="en-US" altLang="ko-KR" sz="3200" b="0" i="1" smtClean="0">
                              <a:latin typeface="Cambria Math" panose="02040503050406030204" pitchFamily="18" charset="0"/>
                              <a:ea typeface="Spoqa Han Sans Neo Bold" panose="020B0500000000000000" pitchFamily="34" charset="-128"/>
                            </a:rPr>
                            <m:t>≤−</m:t>
                          </m:r>
                          <m:d>
                            <m:dPr>
                              <m:ctrlPr>
                                <a:rPr lang="en-US" altLang="ko-KR" sz="3200" i="1">
                                  <a:latin typeface="Cambria Math" panose="02040503050406030204" pitchFamily="18" charset="0"/>
                                  <a:ea typeface="Spoqa Han Sans Neo Bold" panose="020B0500000000000000" pitchFamily="34" charset="-128"/>
                                </a:rPr>
                              </m:ctrlPr>
                            </m:dPr>
                            <m:e>
                              <m:nary>
                                <m:naryPr>
                                  <m:chr m:val="∑"/>
                                  <m:ctrlPr>
                                    <a:rPr lang="en-US" altLang="ko-KR" sz="3200" i="1">
                                      <a:latin typeface="Cambria Math" panose="02040503050406030204" pitchFamily="18" charset="0"/>
                                      <a:ea typeface="Spoqa Han Sans Neo Bold" panose="020B0500000000000000" pitchFamily="34" charset="-128"/>
                                    </a:rPr>
                                  </m:ctrlPr>
                                </m:naryPr>
                                <m:sub>
                                  <m:r>
                                    <a:rPr lang="en-US" altLang="ko-KR" sz="3200" i="1">
                                      <a:latin typeface="Cambria Math" panose="02040503050406030204" pitchFamily="18" charset="0"/>
                                      <a:ea typeface="Spoqa Han Sans Neo Bold" panose="020B0500000000000000" pitchFamily="34" charset="-128"/>
                                    </a:rPr>
                                    <m:t>𝑖</m:t>
                                  </m:r>
                                </m:sub>
                                <m:sup>
                                  <m:r>
                                    <a:rPr lang="en-US" altLang="ko-KR" sz="3200" i="1">
                                      <a:latin typeface="Cambria Math" panose="02040503050406030204" pitchFamily="18" charset="0"/>
                                      <a:ea typeface="Spoqa Han Sans Neo Bold" panose="020B0500000000000000" pitchFamily="34" charset="-128"/>
                                    </a:rPr>
                                    <m:t>𝑁</m:t>
                                  </m:r>
                                </m:sup>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𝑝</m:t>
                                      </m:r>
                                    </m:e>
                                    <m:sub>
                                      <m:r>
                                        <a:rPr lang="en-US" altLang="ko-KR" sz="3200" i="1">
                                          <a:latin typeface="Cambria Math" panose="02040503050406030204" pitchFamily="18" charset="0"/>
                                          <a:ea typeface="Spoqa Han Sans Neo Bold" panose="020B0500000000000000" pitchFamily="34" charset="-128"/>
                                        </a:rPr>
                                        <m:t>𝑖</m:t>
                                      </m:r>
                                    </m:sub>
                                  </m:sSub>
                                </m:e>
                              </m:nary>
                              <m:func>
                                <m:funcPr>
                                  <m:ctrlPr>
                                    <a:rPr lang="en-US" altLang="ko-KR" sz="3200" b="0" i="1" smtClean="0">
                                      <a:latin typeface="Cambria Math" panose="02040503050406030204" pitchFamily="18" charset="0"/>
                                      <a:ea typeface="Spoqa Han Sans Neo Bold" panose="020B0500000000000000" pitchFamily="34" charset="-128"/>
                                    </a:rPr>
                                  </m:ctrlPr>
                                </m:funcPr>
                                <m:fName>
                                  <m:sSub>
                                    <m:sSubPr>
                                      <m:ctrlPr>
                                        <a:rPr lang="en-US" altLang="ko-KR" sz="3200" b="0" i="1" smtClean="0">
                                          <a:latin typeface="Cambria Math" panose="02040503050406030204" pitchFamily="18" charset="0"/>
                                          <a:ea typeface="Spoqa Han Sans Neo Bold" panose="020B0500000000000000" pitchFamily="34" charset="-128"/>
                                        </a:rPr>
                                      </m:ctrlPr>
                                    </m:sSubPr>
                                    <m:e>
                                      <m:r>
                                        <m:rPr>
                                          <m:sty m:val="p"/>
                                        </m:rPr>
                                        <a:rPr lang="en-US" altLang="ko-KR" sz="3200" b="0" i="0" smtClean="0">
                                          <a:latin typeface="Cambria Math" panose="02040503050406030204" pitchFamily="18" charset="0"/>
                                          <a:ea typeface="Spoqa Han Sans Neo Bold" panose="020B0500000000000000" pitchFamily="34" charset="-128"/>
                                        </a:rPr>
                                        <m:t>log</m:t>
                                      </m:r>
                                    </m:e>
                                    <m:sub>
                                      <m:r>
                                        <a:rPr lang="en-US" altLang="ko-KR" sz="3200" b="0" i="1" smtClean="0">
                                          <a:latin typeface="Cambria Math" panose="02040503050406030204" pitchFamily="18" charset="0"/>
                                          <a:ea typeface="Spoqa Han Sans Neo Bold" panose="020B0500000000000000" pitchFamily="34" charset="-128"/>
                                        </a:rPr>
                                        <m:t>2</m:t>
                                      </m:r>
                                    </m:sub>
                                  </m:sSub>
                                </m:fName>
                                <m:e>
                                  <m:f>
                                    <m:fPr>
                                      <m:ctrlPr>
                                        <a:rPr lang="en-US" altLang="ko-KR" sz="3200" i="1">
                                          <a:latin typeface="Cambria Math" panose="02040503050406030204" pitchFamily="18" charset="0"/>
                                          <a:ea typeface="Spoqa Han Sans Neo Bold" panose="020B0500000000000000" pitchFamily="34" charset="-128"/>
                                        </a:rPr>
                                      </m:ctrlPr>
                                    </m:fPr>
                                    <m:num>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𝑖</m:t>
                                          </m:r>
                                        </m:sub>
                                      </m:sSub>
                                    </m:num>
                                    <m:den>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𝑝</m:t>
                                          </m:r>
                                        </m:e>
                                        <m:sub>
                                          <m:r>
                                            <a:rPr lang="en-US" altLang="ko-KR" sz="3200" i="1">
                                              <a:latin typeface="Cambria Math" panose="02040503050406030204" pitchFamily="18" charset="0"/>
                                              <a:ea typeface="Spoqa Han Sans Neo Bold" panose="020B0500000000000000" pitchFamily="34" charset="-128"/>
                                            </a:rPr>
                                            <m:t>𝑖</m:t>
                                          </m:r>
                                        </m:sub>
                                      </m:sSub>
                                    </m:den>
                                  </m:f>
                                </m:e>
                              </m:func>
                            </m:e>
                          </m:d>
                        </m:e>
                      </m:func>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𝐷</m:t>
                          </m:r>
                        </m:e>
                        <m:sub>
                          <m:r>
                            <a:rPr lang="en-US" altLang="ko-KR" sz="3200" b="0" i="1" smtClean="0">
                              <a:latin typeface="Cambria Math" panose="02040503050406030204" pitchFamily="18" charset="0"/>
                              <a:ea typeface="Spoqa Han Sans Neo Bold" panose="020B0500000000000000" pitchFamily="34" charset="-128"/>
                            </a:rPr>
                            <m:t>𝐾𝐿</m:t>
                          </m:r>
                        </m:sub>
                      </m:sSub>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𝑃</m:t>
                      </m:r>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𝑄</m:t>
                      </m:r>
                      <m:r>
                        <a:rPr lang="en-US" altLang="ko-KR" sz="3200" b="0" i="1" smtClean="0">
                          <a:latin typeface="Cambria Math" panose="02040503050406030204" pitchFamily="18" charset="0"/>
                          <a:ea typeface="Spoqa Han Sans Neo Bold" panose="020B0500000000000000" pitchFamily="34" charset="-128"/>
                        </a:rPr>
                        <m:t>)</m:t>
                      </m:r>
                    </m:oMath>
                  </m:oMathPara>
                </a14:m>
                <a:endParaRPr lang="en-US" altLang="ko-KR" sz="3200" spc="-45" dirty="0">
                  <a:solidFill>
                    <a:srgbClr val="53585F"/>
                  </a:solidFill>
                  <a:latin typeface="Spoqa Han Sans Neo" panose="020B0500000000000000" pitchFamily="34" charset="-128"/>
                  <a:ea typeface="Spoqa Han Sans Neo" panose="020B0500000000000000" pitchFamily="34" charset="-128"/>
                  <a:sym typeface="SpoqaHanSans-Bold"/>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835036" y="3579839"/>
                <a:ext cx="20787952" cy="10444654"/>
              </a:xfrm>
              <a:prstGeom prst="rect">
                <a:avLst/>
              </a:prstGeom>
              <a:blipFill>
                <a:blip r:embed="rId4"/>
                <a:stretch>
                  <a:fillRect l="-1320" t="-1342"/>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pic>
        <p:nvPicPr>
          <p:cNvPr id="22532" name="Picture 4">
            <a:extLst>
              <a:ext uri="{FF2B5EF4-FFF2-40B4-BE49-F238E27FC236}">
                <a16:creationId xmlns:a16="http://schemas.microsoft.com/office/drawing/2014/main" id="{D6A8CB7A-65F7-7043-A788-FF026F11AF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32" b="53806"/>
          <a:stretch/>
        </p:blipFill>
        <p:spPr bwMode="auto">
          <a:xfrm>
            <a:off x="14188200" y="2995213"/>
            <a:ext cx="9185105" cy="2917750"/>
          </a:xfrm>
          <a:prstGeom prst="rect">
            <a:avLst/>
          </a:prstGeom>
          <a:noFill/>
          <a:extLst>
            <a:ext uri="{909E8E84-426E-40DD-AFC4-6F175D3DCCD1}">
              <a14:hiddenFill xmlns:a14="http://schemas.microsoft.com/office/drawing/2010/main">
                <a:solidFill>
                  <a:srgbClr val="FFFFFF"/>
                </a:solidFill>
              </a14:hiddenFill>
            </a:ext>
          </a:extLst>
        </p:spPr>
      </p:pic>
      <p:sp>
        <p:nvSpPr>
          <p:cNvPr id="5" name="호 4">
            <a:extLst>
              <a:ext uri="{FF2B5EF4-FFF2-40B4-BE49-F238E27FC236}">
                <a16:creationId xmlns:a16="http://schemas.microsoft.com/office/drawing/2014/main" id="{AC7D0DBE-F28C-984B-87B7-F665ABAE234E}"/>
              </a:ext>
            </a:extLst>
          </p:cNvPr>
          <p:cNvSpPr/>
          <p:nvPr/>
        </p:nvSpPr>
        <p:spPr>
          <a:xfrm>
            <a:off x="8734822" y="11599060"/>
            <a:ext cx="4601794" cy="648072"/>
          </a:xfrm>
          <a:prstGeom prst="arc">
            <a:avLst>
              <a:gd name="adj1" fmla="val 10666814"/>
              <a:gd name="adj2" fmla="val 2115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ko-Kore-KR" altLang="en-US"/>
          </a:p>
        </p:txBody>
      </p:sp>
      <p:sp>
        <p:nvSpPr>
          <p:cNvPr id="6" name="TextBox 5">
            <a:extLst>
              <a:ext uri="{FF2B5EF4-FFF2-40B4-BE49-F238E27FC236}">
                <a16:creationId xmlns:a16="http://schemas.microsoft.com/office/drawing/2014/main" id="{A0F83BF9-8C83-B24E-ACB9-FD16F2F681A8}"/>
              </a:ext>
            </a:extLst>
          </p:cNvPr>
          <p:cNvSpPr txBox="1"/>
          <p:nvPr/>
        </p:nvSpPr>
        <p:spPr>
          <a:xfrm>
            <a:off x="9773927" y="11011380"/>
            <a:ext cx="3155031" cy="523220"/>
          </a:xfrm>
          <a:prstGeom prst="rect">
            <a:avLst/>
          </a:prstGeom>
          <a:noFill/>
        </p:spPr>
        <p:txBody>
          <a:bodyPr wrap="none" rtlCol="0">
            <a:spAutoFit/>
          </a:bodyPr>
          <a:lstStyle/>
          <a:p>
            <a:r>
              <a:rPr kumimoji="1" lang="en-US" altLang="ko-Kore-KR" sz="2800" dirty="0">
                <a:latin typeface="Spoqa Han Sans Neo" panose="020B0500000000000000" pitchFamily="34" charset="-128"/>
                <a:ea typeface="Spoqa Han Sans Neo" panose="020B0500000000000000" pitchFamily="34" charset="-128"/>
              </a:rPr>
              <a:t>Jenson Inequality</a:t>
            </a:r>
            <a:endParaRPr kumimoji="1" lang="ko-Kore-KR" altLang="en-US" sz="2800" dirty="0">
              <a:latin typeface="Spoqa Han Sans Neo" panose="020B0500000000000000" pitchFamily="34" charset="-128"/>
              <a:ea typeface="Spoqa Han Sans Neo" panose="020B0500000000000000" pitchFamily="34" charset="-128"/>
            </a:endParaRPr>
          </a:p>
        </p:txBody>
      </p:sp>
      <p:sp>
        <p:nvSpPr>
          <p:cNvPr id="7" name="직사각형 6">
            <a:extLst>
              <a:ext uri="{FF2B5EF4-FFF2-40B4-BE49-F238E27FC236}">
                <a16:creationId xmlns:a16="http://schemas.microsoft.com/office/drawing/2014/main" id="{58A9C3F3-A598-8A44-993D-FB57BE78DEB4}"/>
              </a:ext>
            </a:extLst>
          </p:cNvPr>
          <p:cNvSpPr/>
          <p:nvPr/>
        </p:nvSpPr>
        <p:spPr>
          <a:xfrm>
            <a:off x="13648622" y="11168354"/>
            <a:ext cx="5186163" cy="369332"/>
          </a:xfrm>
          <a:prstGeom prst="rect">
            <a:avLst/>
          </a:prstGeom>
        </p:spPr>
        <p:txBody>
          <a:bodyPr wrap="none">
            <a:spAutoFit/>
          </a:bodyPr>
          <a:lstStyle/>
          <a:p>
            <a:r>
              <a:rPr lang="ko-Kore-KR" altLang="en-US" dirty="0"/>
              <a:t>https://en.wikipedia.org/wiki/Jensen%27s_inequality</a:t>
            </a:r>
          </a:p>
        </p:txBody>
      </p:sp>
      <p:pic>
        <p:nvPicPr>
          <p:cNvPr id="22536" name="Picture 8">
            <a:extLst>
              <a:ext uri="{FF2B5EF4-FFF2-40B4-BE49-F238E27FC236}">
                <a16:creationId xmlns:a16="http://schemas.microsoft.com/office/drawing/2014/main" id="{2CA6CA54-31FF-E446-A0AB-8AE88FDA2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707" y="7772806"/>
            <a:ext cx="6573991" cy="341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924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Recall: </a:t>
            </a:r>
            <a:r>
              <a:rPr lang="ko-KR" altLang="en-US" dirty="0">
                <a:latin typeface="맑은 고딕" panose="020B0503020000020004" pitchFamily="50" charset="-127"/>
                <a:ea typeface="맑은 고딕" panose="020B0503020000020004" pitchFamily="50" charset="-127"/>
              </a:rPr>
              <a:t>정보 이론</a:t>
            </a:r>
            <a:r>
              <a:rPr lang="en-US" altLang="ko-KR" dirty="0">
                <a:latin typeface="맑은 고딕" panose="020B0503020000020004" pitchFamily="50" charset="-127"/>
                <a:ea typeface="맑은 고딕" panose="020B0503020000020004" pitchFamily="50" charset="-127"/>
              </a:rPr>
              <a:t>(information theory)</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55</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43015" y="3790311"/>
                <a:ext cx="17209912" cy="4836709"/>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ore-KR" altLang="en-US" sz="4000" b="1" dirty="0">
                    <a:latin typeface="맑은 고딕" panose="020B0503020000020004" pitchFamily="50" charset="-127"/>
                    <a:ea typeface="맑은 고딕" panose="020B0503020000020004" pitchFamily="50" charset="-127"/>
                  </a:rPr>
                  <a:t>크로스 엔트로피 </a:t>
                </a:r>
                <a:r>
                  <a:rPr lang="en-US" altLang="ko-Kore-KR" sz="4000" b="1" dirty="0">
                    <a:latin typeface="맑은 고딕" panose="020B0503020000020004" pitchFamily="50" charset="-127"/>
                    <a:ea typeface="맑은 고딕" panose="020B0503020000020004" pitchFamily="50" charset="-127"/>
                  </a:rPr>
                  <a:t>(cross-entropy)</a:t>
                </a:r>
                <a:r>
                  <a:rPr lang="en-US" altLang="ko-KR" sz="4000" b="1" dirty="0">
                    <a:latin typeface="맑은 고딕" panose="020B0503020000020004" pitchFamily="50" charset="-127"/>
                    <a:ea typeface="맑은 고딕" panose="020B0503020000020004" pitchFamily="50" charset="-127"/>
                  </a:rPr>
                  <a:t> </a:t>
                </a: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a:rPr lang="en-US" altLang="ko-KR" sz="4000" i="1">
                        <a:latin typeface="Cambria Math" panose="02040503050406030204" pitchFamily="18" charset="0"/>
                        <a:ea typeface="Spoqa Han Sans Neo Bold" panose="020B0500000000000000" pitchFamily="34" charset="-128"/>
                      </a:rPr>
                      <m:t>𝐻</m:t>
                    </m:r>
                    <m:d>
                      <m:dPr>
                        <m:ctrlPr>
                          <a:rPr lang="en-US" altLang="ko-KR" sz="4000" i="1">
                            <a:latin typeface="Cambria Math" panose="02040503050406030204" pitchFamily="18" charset="0"/>
                            <a:ea typeface="Spoqa Han Sans Neo Bold" panose="020B0500000000000000" pitchFamily="34" charset="-128"/>
                          </a:rPr>
                        </m:ctrlPr>
                      </m:dPr>
                      <m:e>
                        <m:r>
                          <a:rPr lang="en-US" altLang="ko-KR" sz="4000" i="1">
                            <a:latin typeface="Cambria Math" panose="02040503050406030204" pitchFamily="18" charset="0"/>
                            <a:ea typeface="Spoqa Han Sans Neo Bold" panose="020B0500000000000000" pitchFamily="34" charset="-128"/>
                          </a:rPr>
                          <m:t>𝑃</m:t>
                        </m:r>
                        <m:r>
                          <a:rPr lang="en-US" altLang="ko-KR" sz="4000" i="1">
                            <a:latin typeface="Cambria Math" panose="02040503050406030204" pitchFamily="18" charset="0"/>
                            <a:ea typeface="Spoqa Han Sans Neo Bold" panose="020B0500000000000000" pitchFamily="34" charset="-128"/>
                          </a:rPr>
                          <m:t>, </m:t>
                        </m:r>
                        <m:r>
                          <a:rPr lang="en-US" altLang="ko-KR" sz="4000" i="1">
                            <a:latin typeface="Cambria Math" panose="02040503050406030204" pitchFamily="18" charset="0"/>
                            <a:ea typeface="Spoqa Han Sans Neo Bold" panose="020B0500000000000000" pitchFamily="34" charset="-128"/>
                          </a:rPr>
                          <m:t>𝑄</m:t>
                        </m:r>
                      </m:e>
                    </m:d>
                    <m:r>
                      <a:rPr lang="en-US" altLang="ko-KR" sz="4000" i="1">
                        <a:latin typeface="Cambria Math" panose="02040503050406030204" pitchFamily="18" charset="0"/>
                        <a:ea typeface="Spoqa Han Sans Neo Bold" panose="020B0500000000000000" pitchFamily="34" charset="-128"/>
                      </a:rPr>
                      <m:t>≔</m:t>
                    </m:r>
                    <m:nary>
                      <m:naryPr>
                        <m:chr m:val="∑"/>
                        <m:supHide m:val="on"/>
                        <m:ctrlPr>
                          <a:rPr lang="en-US" altLang="ko-KR" sz="4000" i="1">
                            <a:latin typeface="Cambria Math" panose="02040503050406030204" pitchFamily="18" charset="0"/>
                            <a:ea typeface="Spoqa Han Sans Neo Bold" panose="020B0500000000000000" pitchFamily="34" charset="-128"/>
                          </a:rPr>
                        </m:ctrlPr>
                      </m:naryPr>
                      <m:sub>
                        <m:r>
                          <a:rPr lang="en-US" altLang="ko-KR" sz="4000" i="1">
                            <a:latin typeface="Cambria Math" panose="02040503050406030204" pitchFamily="18" charset="0"/>
                            <a:ea typeface="Spoqa Han Sans Neo Bold" panose="020B0500000000000000" pitchFamily="34" charset="-128"/>
                          </a:rPr>
                          <m:t>𝑖</m:t>
                        </m:r>
                      </m:sub>
                      <m:sup/>
                      <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𝑝</m:t>
                            </m:r>
                          </m:e>
                          <m:sub>
                            <m:r>
                              <a:rPr lang="en-US" altLang="ko-KR" sz="4000" i="1">
                                <a:latin typeface="Cambria Math" panose="02040503050406030204" pitchFamily="18" charset="0"/>
                                <a:ea typeface="Spoqa Han Sans Neo Bold" panose="020B0500000000000000" pitchFamily="34" charset="-128"/>
                              </a:rPr>
                              <m:t>𝑖</m:t>
                            </m:r>
                          </m:sub>
                        </m:sSub>
                        <m:func>
                          <m:funcPr>
                            <m:ctrlPr>
                              <a:rPr lang="en-US" altLang="ko-KR" sz="4000" i="1">
                                <a:latin typeface="Cambria Math" panose="02040503050406030204" pitchFamily="18" charset="0"/>
                                <a:ea typeface="Spoqa Han Sans Neo Bold" panose="020B0500000000000000" pitchFamily="34" charset="-128"/>
                              </a:rPr>
                            </m:ctrlPr>
                          </m:funcPr>
                          <m:fNa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𝑙𝑜𝑔</m:t>
                                </m:r>
                              </m:e>
                              <m:sub>
                                <m:r>
                                  <a:rPr lang="en-US" altLang="ko-KR" sz="4000" i="1">
                                    <a:latin typeface="Cambria Math" panose="02040503050406030204" pitchFamily="18" charset="0"/>
                                    <a:ea typeface="Spoqa Han Sans Neo Bold" panose="020B0500000000000000" pitchFamily="34" charset="-128"/>
                                  </a:rPr>
                                  <m:t>2</m:t>
                                </m:r>
                              </m:sub>
                            </m:sSub>
                          </m:fName>
                          <m:e>
                            <m:f>
                              <m:fPr>
                                <m:ctrlPr>
                                  <a:rPr lang="en-US" altLang="ko-KR" sz="4000" i="1">
                                    <a:latin typeface="Cambria Math" panose="02040503050406030204" pitchFamily="18" charset="0"/>
                                    <a:ea typeface="Spoqa Han Sans Neo Bold" panose="020B0500000000000000" pitchFamily="34" charset="-128"/>
                                  </a:rPr>
                                </m:ctrlPr>
                              </m:fPr>
                              <m:num>
                                <m:r>
                                  <a:rPr lang="en-US" altLang="ko-KR" sz="4000" i="1">
                                    <a:latin typeface="Cambria Math" panose="02040503050406030204" pitchFamily="18" charset="0"/>
                                    <a:ea typeface="Spoqa Han Sans Neo Bold" panose="020B0500000000000000" pitchFamily="34" charset="-128"/>
                                  </a:rPr>
                                  <m:t>1</m:t>
                                </m:r>
                              </m:num>
                              <m:den>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𝑞</m:t>
                                    </m:r>
                                  </m:e>
                                  <m:sub>
                                    <m:r>
                                      <a:rPr lang="en-US" altLang="ko-KR" sz="4000" i="1">
                                        <a:latin typeface="Cambria Math" panose="02040503050406030204" pitchFamily="18" charset="0"/>
                                        <a:ea typeface="Spoqa Han Sans Neo Bold" panose="020B0500000000000000" pitchFamily="34" charset="-128"/>
                                      </a:rPr>
                                      <m:t>𝑖</m:t>
                                    </m:r>
                                  </m:sub>
                                </m:sSub>
                              </m:den>
                            </m:f>
                          </m:e>
                        </m:func>
                      </m:e>
                    </m:nary>
                    <m:r>
                      <a:rPr lang="en-US" altLang="ko-KR" sz="4000" i="1">
                        <a:latin typeface="Cambria Math" panose="02040503050406030204" pitchFamily="18" charset="0"/>
                        <a:ea typeface="Spoqa Han Sans Neo Bold" panose="020B0500000000000000" pitchFamily="34" charset="-128"/>
                      </a:rPr>
                      <m:t>=</m:t>
                    </m:r>
                  </m:oMath>
                </a14:m>
                <a:r>
                  <a:rPr lang="en-US" altLang="ko-KR" sz="4000" i="1" dirty="0">
                    <a:latin typeface="맑은 고딕" panose="020B0503020000020004" pitchFamily="50" charset="-127"/>
                    <a:ea typeface="맑은 고딕" panose="020B0503020000020004" pitchFamily="50" charset="-127"/>
                  </a:rPr>
                  <a:t> -</a:t>
                </a:r>
                <a14:m>
                  <m:oMath xmlns:m="http://schemas.openxmlformats.org/officeDocument/2006/math">
                    <m:nary>
                      <m:naryPr>
                        <m:chr m:val="∑"/>
                        <m:supHide m:val="on"/>
                        <m:ctrlPr>
                          <a:rPr lang="en-US" altLang="ko-KR" sz="4000" i="1">
                            <a:latin typeface="Cambria Math" panose="02040503050406030204" pitchFamily="18" charset="0"/>
                            <a:ea typeface="Spoqa Han Sans Neo Bold" panose="020B0500000000000000" pitchFamily="34" charset="-128"/>
                          </a:rPr>
                        </m:ctrlPr>
                      </m:naryPr>
                      <m:sub>
                        <m:r>
                          <a:rPr lang="en-US" altLang="ko-KR" sz="4000" i="1">
                            <a:latin typeface="Cambria Math" panose="02040503050406030204" pitchFamily="18" charset="0"/>
                            <a:ea typeface="Spoqa Han Sans Neo Bold" panose="020B0500000000000000" pitchFamily="34" charset="-128"/>
                          </a:rPr>
                          <m:t>𝑖</m:t>
                        </m:r>
                      </m:sub>
                      <m:sup/>
                      <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𝑝</m:t>
                            </m:r>
                          </m:e>
                          <m:sub>
                            <m:r>
                              <a:rPr lang="en-US" altLang="ko-KR" sz="4000" i="1">
                                <a:latin typeface="Cambria Math" panose="02040503050406030204" pitchFamily="18" charset="0"/>
                                <a:ea typeface="Spoqa Han Sans Neo Bold" panose="020B0500000000000000" pitchFamily="34" charset="-128"/>
                              </a:rPr>
                              <m:t>𝑖</m:t>
                            </m:r>
                          </m:sub>
                        </m:sSub>
                        <m:func>
                          <m:funcPr>
                            <m:ctrlPr>
                              <a:rPr lang="en-US" altLang="ko-KR" sz="4000" i="1">
                                <a:latin typeface="Cambria Math" panose="02040503050406030204" pitchFamily="18" charset="0"/>
                                <a:ea typeface="Spoqa Han Sans Neo Bold" panose="020B0500000000000000" pitchFamily="34" charset="-128"/>
                              </a:rPr>
                            </m:ctrlPr>
                          </m:funcPr>
                          <m:fNa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𝑙𝑜𝑔</m:t>
                                </m:r>
                              </m:e>
                              <m:sub>
                                <m:r>
                                  <a:rPr lang="en-US" altLang="ko-KR" sz="4000" i="1">
                                    <a:latin typeface="Cambria Math" panose="02040503050406030204" pitchFamily="18" charset="0"/>
                                    <a:ea typeface="Spoqa Han Sans Neo Bold" panose="020B0500000000000000" pitchFamily="34" charset="-128"/>
                                  </a:rPr>
                                  <m:t>2</m:t>
                                </m:r>
                              </m:sub>
                            </m:sSub>
                          </m:fName>
                          <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𝑞</m:t>
                                </m:r>
                              </m:e>
                              <m:sub>
                                <m:r>
                                  <a:rPr lang="en-US" altLang="ko-KR" sz="4000" i="1">
                                    <a:latin typeface="Cambria Math" panose="02040503050406030204" pitchFamily="18" charset="0"/>
                                    <a:ea typeface="Spoqa Han Sans Neo Bold" panose="020B0500000000000000" pitchFamily="34" charset="-128"/>
                                  </a:rPr>
                                  <m:t>𝑖</m:t>
                                </m:r>
                              </m:sub>
                            </m:sSub>
                          </m:e>
                        </m:func>
                      </m:e>
                    </m:nary>
                  </m:oMath>
                </a14:m>
                <a:endParaRPr lang="en-US" altLang="ko-KR" sz="3200" b="0" i="0" dirty="0">
                  <a:latin typeface="Cambria Math" panose="02040503050406030204" pitchFamily="18" charset="0"/>
                  <a:ea typeface="맑은 고딕" panose="020B0503020000020004" pitchFamily="50" charset="-127"/>
                </a:endParaRPr>
              </a:p>
              <a:p>
                <a:r>
                  <a:rPr kumimoji="1" lang="en-US" altLang="ko-Kore-KR" sz="3200" dirty="0">
                    <a:latin typeface="Spoqa Han Sans Neo" panose="020B0500000000000000" pitchFamily="34" charset="-128"/>
                    <a:ea typeface="Spoqa Han Sans Neo" panose="020B0500000000000000" pitchFamily="34" charset="-128"/>
                  </a:rPr>
                  <a:t>	</a:t>
                </a:r>
              </a:p>
              <a:p>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만약</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최적이 아닌</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다른 확률분포로 </a:t>
                </a:r>
                <a:r>
                  <a:rPr kumimoji="1" lang="en-US" altLang="ko-Kore-KR" sz="3200" dirty="0">
                    <a:latin typeface="Spoqa Han Sans Neo" panose="020B0500000000000000" pitchFamily="34" charset="-128"/>
                    <a:ea typeface="Spoqa Han Sans Neo" panose="020B0500000000000000" pitchFamily="34" charset="-128"/>
                  </a:rPr>
                  <a:t>information gain</a:t>
                </a:r>
                <a:r>
                  <a:rPr kumimoji="1" lang="ko-Kore-KR" altLang="en-US" sz="3200" dirty="0">
                    <a:latin typeface="Spoqa Han Sans Neo" panose="020B0500000000000000" pitchFamily="34" charset="-128"/>
                    <a:ea typeface="Spoqa Han Sans Neo" panose="020B0500000000000000" pitchFamily="34" charset="-128"/>
                  </a:rPr>
                  <a:t>을 얻었다면</a:t>
                </a:r>
                <a:r>
                  <a:rPr kumimoji="1" lang="en-US" altLang="ko-Kore-KR" sz="3200" dirty="0">
                    <a:latin typeface="Spoqa Han Sans Neo" panose="020B0500000000000000" pitchFamily="34" charset="-128"/>
                    <a:ea typeface="Spoqa Han Sans Neo" panose="020B0500000000000000" pitchFamily="34" charset="-128"/>
                  </a:rPr>
                  <a:t>?</a:t>
                </a:r>
              </a:p>
              <a:p>
                <a:pPr marL="914342" lvl="1" indent="-457200">
                  <a:buFont typeface="Wingdings" pitchFamily="2" charset="2"/>
                  <a:buChar char="è"/>
                </a:pPr>
                <a:r>
                  <a:rPr kumimoji="1" lang="ko-KR" altLang="en-US" sz="3200" dirty="0">
                    <a:latin typeface="Spoqa Han Sans Neo" panose="020B0500000000000000" pitchFamily="34" charset="-128"/>
                    <a:ea typeface="Spoqa Han Sans Neo" panose="020B0500000000000000" pitchFamily="34" charset="-128"/>
                    <a:sym typeface="Wingdings" pitchFamily="2" charset="2"/>
                  </a:rPr>
                  <a:t>아니 실제 머신 러닝 학습 상황</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600" dirty="0">
                  <a:latin typeface="Cambria Math" panose="02040503050406030204" pitchFamily="18" charset="0"/>
                  <a:ea typeface="맑은 고딕" panose="020B0503020000020004" pitchFamily="50" charset="-127"/>
                  <a:sym typeface="Wingdings" pitchFamily="2" charset="2"/>
                </a:endParaRPr>
              </a:p>
              <a:p>
                <a:pPr marL="914342" lvl="1" indent="-457200">
                  <a:buFont typeface="Wingdings" pitchFamily="2" charset="2"/>
                  <a:buChar char="è"/>
                </a:pPr>
                <a:endParaRPr kumimoji="1" lang="en-US" altLang="ko-KR" sz="3600" i="1" dirty="0">
                  <a:latin typeface="Cambria Math" panose="02040503050406030204" pitchFamily="18" charset="0"/>
                  <a:ea typeface="맑은 고딕" panose="020B0503020000020004" pitchFamily="50" charset="-127"/>
                  <a:sym typeface="Wingdings" pitchFamily="2" charset="2"/>
                </a:endParaRPr>
              </a:p>
              <a:p>
                <a:pPr lvl="1"/>
                <a14:m>
                  <m:oMathPara xmlns:m="http://schemas.openxmlformats.org/officeDocument/2006/math">
                    <m:oMathParaPr>
                      <m:jc m:val="centerGroup"/>
                    </m:oMathParaPr>
                    <m:oMath xmlns:m="http://schemas.openxmlformats.org/officeDocument/2006/math">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𝐷</m:t>
                          </m:r>
                        </m:e>
                        <m:sub>
                          <m:r>
                            <a:rPr lang="en-US" altLang="ko-KR" sz="4000" b="0" i="1" smtClean="0">
                              <a:latin typeface="Cambria Math" panose="02040503050406030204" pitchFamily="18" charset="0"/>
                              <a:ea typeface="Spoqa Han Sans Neo Bold" panose="020B0500000000000000" pitchFamily="34" charset="-128"/>
                            </a:rPr>
                            <m:t>𝐾𝐿</m:t>
                          </m:r>
                        </m:sub>
                      </m:sSub>
                      <m:r>
                        <a:rPr lang="en-US" altLang="ko-KR" sz="4000" b="0" i="1" smtClean="0">
                          <a:latin typeface="Cambria Math" panose="02040503050406030204" pitchFamily="18" charset="0"/>
                          <a:ea typeface="Spoqa Han Sans Neo Bold" panose="020B0500000000000000" pitchFamily="34" charset="-128"/>
                        </a:rPr>
                        <m:t>(</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𝑝</m:t>
                          </m:r>
                        </m:e>
                        <m:sub>
                          <m:r>
                            <a:rPr lang="en-US" altLang="ko-KR" sz="4000" b="0" i="1" smtClean="0">
                              <a:latin typeface="Cambria Math" panose="02040503050406030204" pitchFamily="18" charset="0"/>
                              <a:ea typeface="Spoqa Han Sans Neo Bold" panose="020B0500000000000000" pitchFamily="34" charset="-128"/>
                            </a:rPr>
                            <m:t>𝑑𝑎𝑡𝑎</m:t>
                          </m:r>
                        </m:sub>
                      </m:sSub>
                      <m:r>
                        <a:rPr lang="en-US" altLang="ko-KR" sz="4000" b="0" i="1" smtClean="0">
                          <a:latin typeface="Cambria Math" panose="02040503050406030204" pitchFamily="18" charset="0"/>
                          <a:ea typeface="Spoqa Han Sans Neo Bold" panose="020B0500000000000000" pitchFamily="34" charset="-128"/>
                        </a:rPr>
                        <m:t>|</m:t>
                      </m:r>
                      <m:d>
                        <m:dPr>
                          <m:begChr m:val="|"/>
                          <m:ctrlPr>
                            <a:rPr lang="en-US" altLang="ko-KR" sz="4000" b="0" i="1" smtClean="0">
                              <a:latin typeface="Cambria Math" panose="02040503050406030204" pitchFamily="18" charset="0"/>
                              <a:ea typeface="Spoqa Han Sans Neo Bold" panose="020B0500000000000000" pitchFamily="34" charset="-128"/>
                            </a:rPr>
                          </m:ctrlPr>
                        </m:dPr>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𝑞</m:t>
                              </m:r>
                            </m:e>
                            <m:sub>
                              <m:r>
                                <a:rPr lang="en-US" altLang="ko-KR" sz="4000" b="0" i="1" smtClean="0">
                                  <a:latin typeface="Cambria Math" panose="02040503050406030204" pitchFamily="18" charset="0"/>
                                  <a:ea typeface="Spoqa Han Sans Neo Bold" panose="020B0500000000000000" pitchFamily="34" charset="-128"/>
                                </a:rPr>
                                <m:t>𝑚𝑜𝑑𝑒𝑙</m:t>
                              </m:r>
                            </m:sub>
                          </m:sSub>
                        </m:e>
                      </m:d>
                      <m:r>
                        <a:rPr lang="en-US" altLang="ko-KR" sz="4000" b="0" i="1" smtClean="0">
                          <a:latin typeface="Cambria Math" panose="02040503050406030204" pitchFamily="18" charset="0"/>
                          <a:ea typeface="Spoqa Han Sans Neo Bold" panose="020B0500000000000000" pitchFamily="34" charset="-128"/>
                        </a:rPr>
                        <m:t>=</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𝐸</m:t>
                          </m:r>
                        </m:e>
                        <m:sub>
                          <m:r>
                            <a:rPr lang="en-US" altLang="ko-KR" sz="4000" b="0" i="1" smtClean="0">
                              <a:latin typeface="Cambria Math" panose="02040503050406030204" pitchFamily="18" charset="0"/>
                              <a:ea typeface="Spoqa Han Sans Neo Bold" panose="020B0500000000000000" pitchFamily="34" charset="-128"/>
                            </a:rPr>
                            <m:t>𝑥</m:t>
                          </m:r>
                          <m:r>
                            <a:rPr lang="en-US" altLang="ko-KR" sz="4000" b="0" i="1" smtClean="0">
                              <a:latin typeface="Cambria Math" panose="02040503050406030204" pitchFamily="18" charset="0"/>
                              <a:ea typeface="Spoqa Han Sans Neo Bold" panose="020B0500000000000000" pitchFamily="34" charset="-128"/>
                            </a:rPr>
                            <m:t>~</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𝑝</m:t>
                              </m:r>
                            </m:e>
                            <m:sub>
                              <m:r>
                                <a:rPr lang="en-US" altLang="ko-KR" sz="4000" b="0" i="1" smtClean="0">
                                  <a:latin typeface="Cambria Math" panose="02040503050406030204" pitchFamily="18" charset="0"/>
                                  <a:ea typeface="Spoqa Han Sans Neo Bold" panose="020B0500000000000000" pitchFamily="34" charset="-128"/>
                                </a:rPr>
                                <m:t>𝑑𝑎𝑡𝑎</m:t>
                              </m:r>
                            </m:sub>
                          </m:sSub>
                        </m:sub>
                      </m:sSub>
                      <m:r>
                        <a:rPr lang="en-US" altLang="ko-KR" sz="4000" b="0" i="1" smtClean="0">
                          <a:latin typeface="Cambria Math" panose="02040503050406030204" pitchFamily="18" charset="0"/>
                          <a:ea typeface="Spoqa Han Sans Neo Bold" panose="020B0500000000000000" pitchFamily="34" charset="-128"/>
                        </a:rPr>
                        <m:t>[</m:t>
                      </m:r>
                      <m:func>
                        <m:funcPr>
                          <m:ctrlPr>
                            <a:rPr lang="en-US" altLang="ko-KR" sz="4000" b="0" i="1" smtClean="0">
                              <a:latin typeface="Cambria Math" panose="02040503050406030204" pitchFamily="18" charset="0"/>
                              <a:ea typeface="Spoqa Han Sans Neo Bold" panose="020B0500000000000000" pitchFamily="34" charset="-128"/>
                            </a:rPr>
                          </m:ctrlPr>
                        </m:funcPr>
                        <m:fName>
                          <m:sSub>
                            <m:sSubPr>
                              <m:ctrlPr>
                                <a:rPr lang="en-US" altLang="ko-KR" sz="4000" b="0" i="1" smtClean="0">
                                  <a:latin typeface="Cambria Math" panose="02040503050406030204" pitchFamily="18" charset="0"/>
                                  <a:ea typeface="Spoqa Han Sans Neo Bold" panose="020B0500000000000000" pitchFamily="34" charset="-128"/>
                                </a:rPr>
                              </m:ctrlPr>
                            </m:sSubPr>
                            <m:e>
                              <m:r>
                                <m:rPr>
                                  <m:sty m:val="p"/>
                                </m:rPr>
                                <a:rPr lang="en-US" altLang="ko-KR" sz="4000" b="0" i="0" smtClean="0">
                                  <a:latin typeface="Cambria Math" panose="02040503050406030204" pitchFamily="18" charset="0"/>
                                  <a:ea typeface="Spoqa Han Sans Neo Bold" panose="020B0500000000000000" pitchFamily="34" charset="-128"/>
                                </a:rPr>
                                <m:t>log</m:t>
                              </m:r>
                            </m:e>
                            <m:sub>
                              <m:r>
                                <a:rPr lang="en-US" altLang="ko-KR" sz="4000" b="0" i="1" smtClean="0">
                                  <a:latin typeface="Cambria Math" panose="02040503050406030204" pitchFamily="18" charset="0"/>
                                  <a:ea typeface="Spoqa Han Sans Neo Bold" panose="020B0500000000000000" pitchFamily="34" charset="-128"/>
                                </a:rPr>
                                <m:t>2</m:t>
                              </m:r>
                            </m:sub>
                          </m:sSub>
                        </m:fName>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𝑝</m:t>
                              </m:r>
                            </m:e>
                            <m:sub>
                              <m:r>
                                <a:rPr lang="en-US" altLang="ko-KR" sz="4000" b="0" i="1" smtClean="0">
                                  <a:latin typeface="Cambria Math" panose="02040503050406030204" pitchFamily="18" charset="0"/>
                                  <a:ea typeface="Spoqa Han Sans Neo Bold" panose="020B0500000000000000" pitchFamily="34" charset="-128"/>
                                </a:rPr>
                                <m:t>𝑑𝑎𝑡𝑎</m:t>
                              </m:r>
                            </m:sub>
                          </m:sSub>
                          <m:d>
                            <m:dPr>
                              <m:ctrlPr>
                                <a:rPr lang="en-US" altLang="ko-KR" sz="4000" b="0" i="1" smtClean="0">
                                  <a:latin typeface="Cambria Math" panose="02040503050406030204" pitchFamily="18" charset="0"/>
                                  <a:ea typeface="Spoqa Han Sans Neo Bold" panose="020B0500000000000000" pitchFamily="34" charset="-128"/>
                                </a:rPr>
                              </m:ctrlPr>
                            </m:dPr>
                            <m:e>
                              <m:r>
                                <a:rPr lang="en-US" altLang="ko-KR" sz="4000" b="0" i="1" smtClean="0">
                                  <a:latin typeface="Cambria Math" panose="02040503050406030204" pitchFamily="18" charset="0"/>
                                  <a:ea typeface="Spoqa Han Sans Neo Bold" panose="020B0500000000000000" pitchFamily="34" charset="-128"/>
                                </a:rPr>
                                <m:t>𝑥</m:t>
                              </m:r>
                            </m:e>
                          </m:d>
                        </m:e>
                      </m:func>
                      <m:r>
                        <a:rPr lang="en-US" altLang="ko-KR" sz="4000" b="0" i="1" smtClean="0">
                          <a:latin typeface="Cambria Math" panose="02040503050406030204" pitchFamily="18" charset="0"/>
                          <a:ea typeface="Spoqa Han Sans Neo Bold" panose="020B0500000000000000" pitchFamily="34" charset="-128"/>
                        </a:rPr>
                        <m:t>−</m:t>
                      </m:r>
                      <m:func>
                        <m:funcPr>
                          <m:ctrlPr>
                            <a:rPr lang="en-US" altLang="ko-KR" sz="4000" b="0" i="1" smtClean="0">
                              <a:latin typeface="Cambria Math" panose="02040503050406030204" pitchFamily="18" charset="0"/>
                              <a:ea typeface="Spoqa Han Sans Neo Bold" panose="020B0500000000000000" pitchFamily="34" charset="-128"/>
                            </a:rPr>
                          </m:ctrlPr>
                        </m:funcPr>
                        <m:fName>
                          <m:sSub>
                            <m:sSubPr>
                              <m:ctrlPr>
                                <a:rPr lang="en-US" altLang="ko-KR" sz="4000" b="0" i="1" smtClean="0">
                                  <a:latin typeface="Cambria Math" panose="02040503050406030204" pitchFamily="18" charset="0"/>
                                  <a:ea typeface="Spoqa Han Sans Neo Bold" panose="020B0500000000000000" pitchFamily="34" charset="-128"/>
                                </a:rPr>
                              </m:ctrlPr>
                            </m:sSubPr>
                            <m:e>
                              <m:r>
                                <m:rPr>
                                  <m:sty m:val="p"/>
                                </m:rPr>
                                <a:rPr lang="en-US" altLang="ko-KR" sz="4000" b="0" i="0" smtClean="0">
                                  <a:latin typeface="Cambria Math" panose="02040503050406030204" pitchFamily="18" charset="0"/>
                                  <a:ea typeface="Spoqa Han Sans Neo Bold" panose="020B0500000000000000" pitchFamily="34" charset="-128"/>
                                </a:rPr>
                                <m:t>log</m:t>
                              </m:r>
                            </m:e>
                            <m:sub>
                              <m:r>
                                <a:rPr lang="en-US" altLang="ko-KR" sz="4000" b="0" i="0" smtClean="0">
                                  <a:latin typeface="Cambria Math" panose="02040503050406030204" pitchFamily="18" charset="0"/>
                                  <a:ea typeface="Spoqa Han Sans Neo Bold" panose="020B0500000000000000" pitchFamily="34" charset="-128"/>
                                </a:rPr>
                                <m:t>2</m:t>
                              </m:r>
                            </m:sub>
                          </m:sSub>
                        </m:fName>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𝑞</m:t>
                              </m:r>
                            </m:e>
                            <m:sub>
                              <m:r>
                                <a:rPr lang="en-US" altLang="ko-KR" sz="4000" b="0" i="1" smtClean="0">
                                  <a:latin typeface="Cambria Math" panose="02040503050406030204" pitchFamily="18" charset="0"/>
                                  <a:ea typeface="Spoqa Han Sans Neo Bold" panose="020B0500000000000000" pitchFamily="34" charset="-128"/>
                                </a:rPr>
                                <m:t>𝑚𝑜𝑑𝑒𝑙</m:t>
                              </m:r>
                            </m:sub>
                          </m:sSub>
                          <m:r>
                            <a:rPr lang="en-US" altLang="ko-KR" sz="4000" b="0" i="1" smtClean="0">
                              <a:latin typeface="Cambria Math" panose="02040503050406030204" pitchFamily="18" charset="0"/>
                              <a:ea typeface="Spoqa Han Sans Neo Bold" panose="020B0500000000000000" pitchFamily="34" charset="-128"/>
                            </a:rPr>
                            <m:t>(</m:t>
                          </m:r>
                          <m:r>
                            <a:rPr lang="en-US" altLang="ko-KR" sz="4000" b="0" i="1" smtClean="0">
                              <a:latin typeface="Cambria Math" panose="02040503050406030204" pitchFamily="18" charset="0"/>
                              <a:ea typeface="Spoqa Han Sans Neo Bold" panose="020B0500000000000000" pitchFamily="34" charset="-128"/>
                            </a:rPr>
                            <m:t>𝑥</m:t>
                          </m:r>
                          <m:r>
                            <a:rPr lang="en-US" altLang="ko-KR" sz="4000" b="0" i="1" smtClean="0">
                              <a:latin typeface="Cambria Math" panose="02040503050406030204" pitchFamily="18" charset="0"/>
                              <a:ea typeface="Spoqa Han Sans Neo Bold" panose="020B0500000000000000" pitchFamily="34" charset="-128"/>
                            </a:rPr>
                            <m:t>)]</m:t>
                          </m:r>
                        </m:e>
                      </m:func>
                    </m:oMath>
                  </m:oMathPara>
                </a14:m>
                <a:endParaRPr lang="en-US" altLang="ko-Kore-KR" sz="28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43015" y="3790311"/>
                <a:ext cx="17209912" cy="4836709"/>
              </a:xfrm>
              <a:prstGeom prst="rect">
                <a:avLst/>
              </a:prstGeom>
              <a:blipFill>
                <a:blip r:embed="rId4"/>
                <a:stretch>
                  <a:fillRect l="-1593" t="-3026"/>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382149E-42BA-B24D-A2E6-14CF76B765DE}"/>
                  </a:ext>
                </a:extLst>
              </p:cNvPr>
              <p:cNvSpPr txBox="1"/>
              <p:nvPr/>
            </p:nvSpPr>
            <p:spPr>
              <a:xfrm>
                <a:off x="1842630" y="9362143"/>
                <a:ext cx="19295667" cy="3585405"/>
              </a:xfrm>
              <a:prstGeom prst="rect">
                <a:avLst/>
              </a:prstGeom>
              <a:noFill/>
            </p:spPr>
            <p:txBody>
              <a:bodyPr wrap="none" rtlCol="0">
                <a:spAutoFit/>
              </a:bodyPr>
              <a:lstStyle/>
              <a:p>
                <a:r>
                  <a:rPr kumimoji="1" lang="ko-Kore-KR" altLang="en-US" sz="3200" dirty="0">
                    <a:latin typeface="Spoqa Han Sans Neo" panose="020B0500000000000000" pitchFamily="34" charset="-128"/>
                    <a:ea typeface="Spoqa Han Sans Neo" panose="020B0500000000000000" pitchFamily="34" charset="-128"/>
                  </a:rPr>
                  <a:t>왼쪽의 </a:t>
                </a:r>
                <a:r>
                  <a:rPr kumimoji="1" lang="en-US" altLang="ko-Kore-KR" sz="3200" dirty="0">
                    <a:latin typeface="Spoqa Han Sans Neo" panose="020B0500000000000000" pitchFamily="34" charset="-128"/>
                    <a:ea typeface="Spoqa Han Sans Neo" panose="020B0500000000000000" pitchFamily="34" charset="-128"/>
                  </a:rPr>
                  <a:t>data</a:t>
                </a:r>
                <a:r>
                  <a:rPr kumimoji="1" lang="ko-Kore-KR" altLang="en-US" sz="3200" dirty="0">
                    <a:latin typeface="Spoqa Han Sans Neo" panose="020B0500000000000000" pitchFamily="34" charset="-128"/>
                    <a:ea typeface="Spoqa Han Sans Neo" panose="020B0500000000000000" pitchFamily="34" charset="-128"/>
                  </a:rPr>
                  <a:t>관련 텀은 모델과 관련이 없는 데이터 생성 부분이기 때문에</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b="1" dirty="0">
                    <a:latin typeface="맑은 고딕" panose="020B0503020000020004" pitchFamily="50" charset="-127"/>
                    <a:ea typeface="맑은 고딕" panose="020B0503020000020004" pitchFamily="50" charset="-127"/>
                  </a:rPr>
                  <a:t>단순 분류문제에서는 생략 가능</a:t>
                </a:r>
                <a:r>
                  <a:rPr kumimoji="1" lang="en-US" altLang="ko-Kore-KR" sz="3200" b="1" dirty="0">
                    <a:latin typeface="맑은 고딕" panose="020B0503020000020004" pitchFamily="50" charset="-127"/>
                    <a:ea typeface="맑은 고딕" panose="020B0503020000020004" pitchFamily="50" charset="-127"/>
                  </a:rPr>
                  <a:t>!</a:t>
                </a:r>
              </a:p>
              <a:p>
                <a:endParaRPr kumimoji="1" lang="en-US" altLang="ko-Kore-KR" sz="3200" b="1" dirty="0">
                  <a:latin typeface="맑은 고딕" panose="020B0503020000020004" pitchFamily="50" charset="-127"/>
                  <a:ea typeface="맑은 고딕" panose="020B0503020000020004" pitchFamily="50" charset="-127"/>
                </a:endParaRPr>
              </a:p>
              <a:p>
                <a:r>
                  <a:rPr kumimoji="1" lang="ko-Kore-KR" altLang="en-US" sz="3200" dirty="0">
                    <a:latin typeface="맑은 고딕" panose="020B0503020000020004" pitchFamily="50" charset="-127"/>
                    <a:ea typeface="맑은 고딕" panose="020B0503020000020004" pitchFamily="50" charset="-127"/>
                  </a:rPr>
                  <a:t>즉</a:t>
                </a:r>
                <a:r>
                  <a:rPr kumimoji="1" lang="en-US" altLang="ko-Kore-KR" sz="3200" dirty="0">
                    <a:latin typeface="맑은 고딕" panose="020B0503020000020004" pitchFamily="50" charset="-127"/>
                    <a:ea typeface="맑은 고딕" panose="020B0503020000020004" pitchFamily="50" charset="-127"/>
                  </a:rPr>
                  <a:t>, </a:t>
                </a:r>
              </a:p>
              <a:p>
                <a:pPr algn="ctr"/>
                <a14:m>
                  <m:oMath xmlns:m="http://schemas.openxmlformats.org/officeDocument/2006/math">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𝐸</m:t>
                        </m:r>
                      </m:e>
                      <m:sub>
                        <m:r>
                          <a:rPr lang="en-US" altLang="ko-KR" sz="3200" i="1">
                            <a:latin typeface="Cambria Math" panose="02040503050406030204" pitchFamily="18" charset="0"/>
                            <a:ea typeface="Spoqa Han Sans Neo Bold" panose="020B0500000000000000" pitchFamily="34" charset="-128"/>
                          </a:rPr>
                          <m:t>𝑥</m:t>
                        </m:r>
                        <m:r>
                          <a:rPr lang="en-US" altLang="ko-KR" sz="3200" i="1">
                            <a:latin typeface="Cambria Math" panose="02040503050406030204" pitchFamily="18" charset="0"/>
                            <a:ea typeface="Spoqa Han Sans Neo Bold" panose="020B0500000000000000" pitchFamily="34" charset="-128"/>
                          </a:rPr>
                          <m:t>~</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𝑑𝑎𝑡𝑎</m:t>
                            </m:r>
                          </m:sub>
                        </m:sSub>
                      </m:sub>
                    </m:sSub>
                    <m:r>
                      <a:rPr lang="en-US" altLang="ko-KR" sz="3200" i="1">
                        <a:latin typeface="Cambria Math" panose="02040503050406030204" pitchFamily="18" charset="0"/>
                        <a:ea typeface="Spoqa Han Sans Neo Bold" panose="020B0500000000000000" pitchFamily="34" charset="-128"/>
                      </a:rPr>
                      <m:t>[</m:t>
                    </m:r>
                    <m:func>
                      <m:funcPr>
                        <m:ctrlPr>
                          <a:rPr lang="en-US" altLang="ko-KR" sz="3200" i="1">
                            <a:latin typeface="Cambria Math" panose="02040503050406030204" pitchFamily="18" charset="0"/>
                            <a:ea typeface="Spoqa Han Sans Neo Bold" panose="020B0500000000000000" pitchFamily="34" charset="-128"/>
                          </a:rPr>
                        </m:ctrlPr>
                      </m:funcPr>
                      <m:fName>
                        <m:sSub>
                          <m:sSubPr>
                            <m:ctrlPr>
                              <a:rPr lang="en-US" altLang="ko-KR" sz="3200" i="1">
                                <a:latin typeface="Cambria Math" panose="02040503050406030204" pitchFamily="18" charset="0"/>
                                <a:ea typeface="Spoqa Han Sans Neo Bold" panose="020B0500000000000000" pitchFamily="34" charset="-128"/>
                              </a:rPr>
                            </m:ctrlPr>
                          </m:sSubPr>
                          <m:e>
                            <m:r>
                              <m:rPr>
                                <m:sty m:val="p"/>
                              </m:rPr>
                              <a:rPr lang="en-US" altLang="ko-KR" sz="3200">
                                <a:latin typeface="Cambria Math" panose="02040503050406030204" pitchFamily="18" charset="0"/>
                                <a:ea typeface="Spoqa Han Sans Neo Bold" panose="020B0500000000000000" pitchFamily="34" charset="-128"/>
                              </a:rPr>
                              <m:t>log</m:t>
                            </m:r>
                          </m:e>
                          <m:sub>
                            <m:r>
                              <a:rPr lang="en-US" altLang="ko-KR" sz="3200">
                                <a:latin typeface="Cambria Math" panose="02040503050406030204" pitchFamily="18" charset="0"/>
                                <a:ea typeface="Spoqa Han Sans Neo Bold" panose="020B0500000000000000" pitchFamily="34" charset="-128"/>
                              </a:rPr>
                              <m:t>2</m:t>
                            </m:r>
                          </m:sub>
                        </m:sSub>
                      </m:fName>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𝑚𝑜𝑑𝑒𝑙</m:t>
                            </m:r>
                          </m:sub>
                        </m:sSub>
                        <m:r>
                          <a:rPr lang="en-US" altLang="ko-KR" sz="3200" i="1">
                            <a:latin typeface="Cambria Math" panose="02040503050406030204" pitchFamily="18" charset="0"/>
                            <a:ea typeface="Spoqa Han Sans Neo Bold" panose="020B0500000000000000" pitchFamily="34" charset="-128"/>
                          </a:rPr>
                          <m:t>(</m:t>
                        </m:r>
                        <m:r>
                          <a:rPr lang="en-US" altLang="ko-KR" sz="3200" i="1">
                            <a:latin typeface="Cambria Math" panose="02040503050406030204" pitchFamily="18" charset="0"/>
                            <a:ea typeface="Spoqa Han Sans Neo Bold" panose="020B0500000000000000" pitchFamily="34" charset="-128"/>
                          </a:rPr>
                          <m:t>𝑥</m:t>
                        </m:r>
                        <m:r>
                          <a:rPr lang="en-US" altLang="ko-KR" sz="3200" i="1">
                            <a:latin typeface="Cambria Math" panose="02040503050406030204" pitchFamily="18" charset="0"/>
                            <a:ea typeface="Spoqa Han Sans Neo Bold" panose="020B0500000000000000" pitchFamily="34" charset="-128"/>
                          </a:rPr>
                          <m:t>)]</m:t>
                        </m:r>
                      </m:e>
                    </m:func>
                    <m:r>
                      <a:rPr lang="en-US" altLang="ko-KR" sz="3200" b="0" i="1" smtClean="0">
                        <a:latin typeface="Cambria Math" panose="02040503050406030204" pitchFamily="18" charset="0"/>
                        <a:ea typeface="Spoqa Han Sans Neo Bold" panose="020B0500000000000000" pitchFamily="34" charset="-128"/>
                      </a:rPr>
                      <m:t> =−</m:t>
                    </m:r>
                    <m:nary>
                      <m:naryPr>
                        <m:chr m:val="∑"/>
                        <m:supHide m:val="on"/>
                        <m:ctrlPr>
                          <a:rPr lang="en-US" altLang="ko-KR" sz="3200" b="0" i="1" smtClean="0">
                            <a:latin typeface="Cambria Math" panose="02040503050406030204" pitchFamily="18" charset="0"/>
                            <a:ea typeface="Spoqa Han Sans Neo Bold" panose="020B0500000000000000" pitchFamily="34" charset="-128"/>
                          </a:rPr>
                        </m:ctrlPr>
                      </m:naryPr>
                      <m:sub>
                        <m:r>
                          <a:rPr lang="en-US" altLang="ko-KR" sz="3200" b="0" i="1" smtClean="0">
                            <a:latin typeface="Cambria Math" panose="02040503050406030204" pitchFamily="18" charset="0"/>
                            <a:ea typeface="Spoqa Han Sans Neo Bold" panose="020B0500000000000000" pitchFamily="34" charset="-128"/>
                          </a:rPr>
                          <m:t>𝑖</m:t>
                        </m:r>
                      </m:sub>
                      <m:sup/>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𝑑𝑎𝑡𝑎</m:t>
                            </m:r>
                          </m:sub>
                        </m:sSub>
                        <m:func>
                          <m:funcPr>
                            <m:ctrlPr>
                              <a:rPr lang="en-US" altLang="ko-KR" sz="3200" b="0" i="1" smtClean="0">
                                <a:latin typeface="Cambria Math" panose="02040503050406030204" pitchFamily="18" charset="0"/>
                                <a:ea typeface="Spoqa Han Sans Neo Bold" panose="020B0500000000000000" pitchFamily="34" charset="-128"/>
                              </a:rPr>
                            </m:ctrlPr>
                          </m:funcPr>
                          <m:fName>
                            <m:sSub>
                              <m:sSubPr>
                                <m:ctrlPr>
                                  <a:rPr lang="en-US" altLang="ko-KR" sz="3200" b="0" i="1" smtClean="0">
                                    <a:latin typeface="Cambria Math" panose="02040503050406030204" pitchFamily="18" charset="0"/>
                                    <a:ea typeface="Spoqa Han Sans Neo Bold" panose="020B0500000000000000" pitchFamily="34" charset="-128"/>
                                  </a:rPr>
                                </m:ctrlPr>
                              </m:sSubPr>
                              <m:e>
                                <m:r>
                                  <m:rPr>
                                    <m:sty m:val="p"/>
                                  </m:rPr>
                                  <a:rPr lang="en-US" altLang="ko-KR" sz="3200" b="0" i="0" smtClean="0">
                                    <a:latin typeface="Cambria Math" panose="02040503050406030204" pitchFamily="18" charset="0"/>
                                    <a:ea typeface="Spoqa Han Sans Neo Bold" panose="020B0500000000000000" pitchFamily="34" charset="-128"/>
                                  </a:rPr>
                                  <m:t>log</m:t>
                                </m:r>
                              </m:e>
                              <m:sub>
                                <m:r>
                                  <a:rPr lang="en-US" altLang="ko-KR" sz="3200" b="0" i="1" smtClean="0">
                                    <a:latin typeface="Cambria Math" panose="02040503050406030204" pitchFamily="18" charset="0"/>
                                    <a:ea typeface="Spoqa Han Sans Neo Bold" panose="020B0500000000000000" pitchFamily="34" charset="-128"/>
                                  </a:rPr>
                                  <m:t>2</m:t>
                                </m:r>
                              </m:sub>
                            </m:sSub>
                          </m:fName>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𝑚𝑜𝑑𝑒𝑙</m:t>
                                </m:r>
                              </m:sub>
                            </m:sSub>
                          </m:e>
                        </m:func>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𝐻</m:t>
                        </m:r>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𝑃</m:t>
                            </m:r>
                          </m:e>
                          <m:sub>
                            <m:r>
                              <a:rPr lang="en-US" altLang="ko-KR" sz="3200" b="0" i="1" smtClean="0">
                                <a:latin typeface="Cambria Math" panose="02040503050406030204" pitchFamily="18" charset="0"/>
                                <a:ea typeface="Spoqa Han Sans Neo Bold" panose="020B0500000000000000" pitchFamily="34" charset="-128"/>
                              </a:rPr>
                              <m:t>𝑑𝑎𝑡𝑎</m:t>
                            </m:r>
                          </m:sub>
                        </m:sSub>
                        <m:r>
                          <a:rPr lang="en-US" altLang="ko-KR" sz="3200" b="0" i="1" smtClean="0">
                            <a:latin typeface="Cambria Math" panose="02040503050406030204" pitchFamily="18" charset="0"/>
                            <a:ea typeface="Spoqa Han Sans Neo Bold" panose="020B0500000000000000" pitchFamily="34" charset="-128"/>
                          </a:rPr>
                          <m:t>, </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𝑄</m:t>
                            </m:r>
                          </m:e>
                          <m:sub>
                            <m:r>
                              <a:rPr lang="en-US" altLang="ko-KR" sz="3200" b="0" i="1" smtClean="0">
                                <a:latin typeface="Cambria Math" panose="02040503050406030204" pitchFamily="18" charset="0"/>
                                <a:ea typeface="Spoqa Han Sans Neo Bold" panose="020B0500000000000000" pitchFamily="34" charset="-128"/>
                              </a:rPr>
                              <m:t>𝑚𝑜𝑑𝑒𝑙</m:t>
                            </m:r>
                          </m:sub>
                        </m:sSub>
                        <m:r>
                          <a:rPr lang="en-US" altLang="ko-KR" sz="3200" b="0" i="1" smtClean="0">
                            <a:latin typeface="Cambria Math" panose="02040503050406030204" pitchFamily="18" charset="0"/>
                            <a:ea typeface="Spoqa Han Sans Neo Bold" panose="020B0500000000000000" pitchFamily="34" charset="-128"/>
                          </a:rPr>
                          <m:t>)</m:t>
                        </m:r>
                      </m:e>
                    </m:nary>
                  </m:oMath>
                </a14:m>
                <a:r>
                  <a:rPr kumimoji="1" lang="en-US" altLang="ko-Kore-KR" sz="3200" b="1" dirty="0">
                    <a:latin typeface="맑은 고딕" panose="020B0503020000020004" pitchFamily="50" charset="-127"/>
                    <a:ea typeface="맑은 고딕" panose="020B0503020000020004" pitchFamily="50" charset="-127"/>
                  </a:rPr>
                  <a:t> </a:t>
                </a:r>
              </a:p>
              <a:p>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latin typeface="Spoqa Han Sans Neo" panose="020B0500000000000000" pitchFamily="34" charset="-128"/>
                    <a:ea typeface="Spoqa Han Sans Neo" panose="020B0500000000000000" pitchFamily="34" charset="-128"/>
                    <a:sym typeface="Wingdings" pitchFamily="2" charset="2"/>
                  </a:rPr>
                  <a:t> Classification</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문제에서는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cross entropy loss</a:t>
                </a:r>
                <a:r>
                  <a:rPr kumimoji="1" lang="ko-KR" altLang="en-US" sz="32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많이 사용</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endParaRPr kumimoji="1" lang="ko-Kore-KR" altLang="en-US" sz="3200" dirty="0">
                  <a:latin typeface="Spoqa Han Sans Neo" panose="020B0500000000000000" pitchFamily="34" charset="-128"/>
                  <a:ea typeface="Spoqa Han Sans Neo" panose="020B0500000000000000" pitchFamily="34" charset="-128"/>
                </a:endParaRPr>
              </a:p>
            </p:txBody>
          </p:sp>
        </mc:Choice>
        <mc:Fallback>
          <p:sp>
            <p:nvSpPr>
              <p:cNvPr id="3" name="TextBox 2">
                <a:extLst>
                  <a:ext uri="{FF2B5EF4-FFF2-40B4-BE49-F238E27FC236}">
                    <a16:creationId xmlns:a16="http://schemas.microsoft.com/office/drawing/2014/main" id="{0382149E-42BA-B24D-A2E6-14CF76B765DE}"/>
                  </a:ext>
                </a:extLst>
              </p:cNvPr>
              <p:cNvSpPr txBox="1">
                <a:spLocks noRot="1" noChangeAspect="1" noMove="1" noResize="1" noEditPoints="1" noAdjustHandles="1" noChangeArrowheads="1" noChangeShapeType="1" noTextEdit="1"/>
              </p:cNvSpPr>
              <p:nvPr/>
            </p:nvSpPr>
            <p:spPr>
              <a:xfrm>
                <a:off x="1842630" y="9362143"/>
                <a:ext cx="19295667" cy="3585405"/>
              </a:xfrm>
              <a:prstGeom prst="rect">
                <a:avLst/>
              </a:prstGeom>
              <a:blipFill>
                <a:blip r:embed="rId5"/>
                <a:stretch>
                  <a:fillRect l="-790" t="-2891" b="-493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9019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7475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맑은 고딕" panose="020B0503020000020004" pitchFamily="50" charset="-127"/>
                <a:ea typeface="맑은 고딕" panose="020B0503020000020004" pitchFamily="50" charset="-127"/>
              </a:rPr>
              <a:t>Theory Session: </a:t>
            </a:r>
            <a:r>
              <a:rPr lang="en-US" b="1" dirty="0" err="1">
                <a:solidFill>
                  <a:schemeClr val="bg1"/>
                </a:solidFill>
                <a:latin typeface="맑은 고딕" panose="020B0503020000020004" pitchFamily="50" charset="-127"/>
                <a:ea typeface="맑은 고딕" panose="020B0503020000020004" pitchFamily="50" charset="-127"/>
              </a:rPr>
              <a:t>딥러닝을</a:t>
            </a:r>
            <a:r>
              <a:rPr lang="en-US" b="1" dirty="0">
                <a:solidFill>
                  <a:schemeClr val="bg1"/>
                </a:solidFill>
                <a:latin typeface="맑은 고딕" panose="020B0503020000020004" pitchFamily="50" charset="-127"/>
                <a:ea typeface="맑은 고딕" panose="020B0503020000020004" pitchFamily="50" charset="-127"/>
              </a:rPr>
              <a:t> </a:t>
            </a:r>
            <a:r>
              <a:rPr lang="en-US" b="1" dirty="0" err="1">
                <a:solidFill>
                  <a:schemeClr val="bg1"/>
                </a:solidFill>
                <a:latin typeface="맑은 고딕" panose="020B0503020000020004" pitchFamily="50" charset="-127"/>
                <a:ea typeface="맑은 고딕" panose="020B0503020000020004" pitchFamily="50" charset="-127"/>
              </a:rPr>
              <a:t>위한</a:t>
            </a:r>
            <a:r>
              <a:rPr lang="en-US" b="1" dirty="0">
                <a:solidFill>
                  <a:schemeClr val="bg1"/>
                </a:solidFill>
                <a:latin typeface="맑은 고딕" panose="020B0503020000020004" pitchFamily="50" charset="-127"/>
                <a:ea typeface="맑은 고딕" panose="020B0503020000020004" pitchFamily="50" charset="-127"/>
              </a:rPr>
              <a:t> ML </a:t>
            </a:r>
            <a:r>
              <a:rPr lang="en-US" b="1" dirty="0" err="1">
                <a:solidFill>
                  <a:schemeClr val="bg1"/>
                </a:solidFill>
                <a:latin typeface="맑은 고딕" panose="020B0503020000020004" pitchFamily="50" charset="-127"/>
                <a:ea typeface="맑은 고딕" panose="020B0503020000020004" pitchFamily="50" charset="-127"/>
              </a:rPr>
              <a:t>기초</a:t>
            </a:r>
            <a:endParaRPr b="1" dirty="0">
              <a:solidFill>
                <a:schemeClr val="bg1"/>
              </a:solidFill>
              <a:latin typeface="맑은 고딕" panose="020B0503020000020004" pitchFamily="50" charset="-127"/>
              <a:ea typeface="맑은 고딕" panose="020B0503020000020004" pitchFamily="50" charset="-127"/>
            </a:endParaRPr>
          </a:p>
          <a:p>
            <a:pPr algn="r">
              <a:defRPr sz="4000" spc="-39">
                <a:latin typeface="SpoqaHanSans-Bold"/>
                <a:ea typeface="SpoqaHanSans-Bold"/>
                <a:cs typeface="SpoqaHanSans-Bold"/>
                <a:sym typeface="SpoqaHanSans-Bold"/>
              </a:defRPr>
            </a:pPr>
            <a:endParaRPr b="1" dirty="0">
              <a:solidFill>
                <a:schemeClr val="bg1"/>
              </a:solidFill>
              <a:latin typeface="맑은 고딕" panose="020B0503020000020004" pitchFamily="50" charset="-127"/>
              <a:ea typeface="맑은 고딕" panose="020B0503020000020004" pitchFamily="50" charset="-127"/>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latin typeface="맑은 고딕" panose="020B0503020000020004" pitchFamily="50" charset="-127"/>
                <a:ea typeface="맑은 고딕" panose="020B0503020000020004" pitchFamily="50" charset="-127"/>
              </a:rPr>
              <a:t>4.</a:t>
            </a:r>
            <a:r>
              <a:rPr lang="ko-Kore-KR" altLang="en-US" dirty="0">
                <a:solidFill>
                  <a:schemeClr val="bg1"/>
                </a:solidFill>
                <a:latin typeface="맑은 고딕" panose="020B0503020000020004" pitchFamily="50" charset="-127"/>
                <a:ea typeface="맑은 고딕" panose="020B0503020000020004" pitchFamily="50" charset="-127"/>
              </a:rPr>
              <a:t> </a:t>
            </a:r>
            <a:r>
              <a:rPr lang="en-US" altLang="ko-Kore-KR" dirty="0">
                <a:solidFill>
                  <a:schemeClr val="bg1"/>
                </a:solidFill>
                <a:latin typeface="맑은 고딕" panose="020B0503020000020004" pitchFamily="50" charset="-127"/>
                <a:ea typeface="맑은 고딕" panose="020B0503020000020004" pitchFamily="50" charset="-127"/>
              </a:rPr>
              <a:t>Cross Entropy</a:t>
            </a:r>
            <a:r>
              <a:rPr lang="ko-Kore-KR" altLang="en-US" dirty="0">
                <a:solidFill>
                  <a:schemeClr val="bg1"/>
                </a:solidFill>
                <a:latin typeface="맑은 고딕" panose="020B0503020000020004" pitchFamily="50" charset="-127"/>
                <a:ea typeface="맑은 고딕" panose="020B0503020000020004" pitchFamily="50" charset="-127"/>
              </a:rPr>
              <a:t>와</a:t>
            </a:r>
            <a:r>
              <a:rPr lang="en-US" altLang="ko-Kore-KR" dirty="0">
                <a:solidFill>
                  <a:schemeClr val="bg1"/>
                </a:solidFill>
                <a:latin typeface="맑은 고딕" panose="020B0503020000020004" pitchFamily="50" charset="-127"/>
                <a:ea typeface="맑은 고딕" panose="020B0503020000020004" pitchFamily="50" charset="-127"/>
              </a:rPr>
              <a:t> Maximum Likelihood Estimation (MLE)</a:t>
            </a:r>
            <a:endParaRPr lang="en" altLang="ko-Kore-KR" dirty="0">
              <a:solidFill>
                <a:schemeClr val="bg1"/>
              </a:solidFill>
              <a:latin typeface="맑은 고딕" panose="020B0503020000020004" pitchFamily="50" charset="-127"/>
              <a:ea typeface="맑은 고딕" panose="020B0503020000020004" pitchFamily="50" charset="-127"/>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56</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451143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Review: Logistic Regression (</a:t>
            </a: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7" y="3617640"/>
                <a:ext cx="19226137" cy="9108647"/>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err="1">
                    <a:latin typeface="맑은 고딕" panose="020B0503020000020004" pitchFamily="50" charset="-127"/>
                    <a:ea typeface="맑은 고딕" panose="020B0503020000020004" pitchFamily="50" charset="-127"/>
                  </a:rPr>
                  <a:t>로지스틱</a:t>
                </a:r>
                <a:r>
                  <a:rPr lang="ko-KR" altLang="en-US" sz="4800" b="1" dirty="0">
                    <a:latin typeface="맑은 고딕" panose="020B0503020000020004" pitchFamily="50" charset="-127"/>
                    <a:ea typeface="맑은 고딕" panose="020B0503020000020004" pitchFamily="50" charset="-127"/>
                  </a:rPr>
                  <a:t> 회귀로 이항 분류</a:t>
                </a:r>
                <a:r>
                  <a:rPr lang="en-US" altLang="ko-KR" sz="4800" b="1" dirty="0">
                    <a:latin typeface="맑은 고딕" panose="020B0503020000020004" pitchFamily="50" charset="-127"/>
                    <a:ea typeface="맑은 고딕" panose="020B0503020000020004" pitchFamily="50" charset="-127"/>
                  </a:rPr>
                  <a:t>(binary classification)</a:t>
                </a:r>
                <a:r>
                  <a:rPr lang="ko-KR" altLang="en-US" sz="4800" b="1" dirty="0">
                    <a:latin typeface="맑은 고딕" panose="020B0503020000020004" pitchFamily="50" charset="-127"/>
                    <a:ea typeface="맑은 고딕" panose="020B0503020000020004" pitchFamily="50" charset="-127"/>
                  </a:rPr>
                  <a:t>을 해보자</a:t>
                </a:r>
                <a:r>
                  <a:rPr lang="en-US" altLang="ko-KR" sz="4800" b="1" dirty="0">
                    <a:latin typeface="맑은 고딕" panose="020B0503020000020004" pitchFamily="50" charset="-127"/>
                    <a:ea typeface="맑은 고딕" panose="020B0503020000020004" pitchFamily="50" charset="-127"/>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Linear Regression</a:t>
                </a:r>
                <a14:m>
                  <m:oMath xmlns:m="http://schemas.openxmlformats.org/officeDocument/2006/math">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1</m:t>
                        </m:r>
                      </m:sub>
                    </m:sSub>
                    <m:r>
                      <a:rPr lang="en-US" altLang="ko-KR" sz="3600" b="0" i="1" smtClean="0">
                        <a:latin typeface="Cambria Math" panose="02040503050406030204" pitchFamily="18" charset="0"/>
                        <a:ea typeface="SpoqaHanSans-Bold"/>
                      </a:rPr>
                      <m:t>𝑥</m:t>
                    </m:r>
                    <m:r>
                      <a:rPr lang="en-US" altLang="ko-KR" sz="3600" b="0" i="0" smtClean="0">
                        <a:latin typeface="Cambria Math" panose="02040503050406030204" pitchFamily="18" charset="0"/>
                        <a:ea typeface="SpoqaHanSans-Bold"/>
                      </a:rPr>
                      <m:t>+</m:t>
                    </m:r>
                    <m:sSub>
                      <m:sSubPr>
                        <m:ctrlPr>
                          <a:rPr lang="en-US" altLang="ko-KR" sz="3600" b="0" i="1" smtClean="0">
                            <a:latin typeface="Cambria Math" panose="02040503050406030204" pitchFamily="18" charset="0"/>
                            <a:ea typeface="SpoqaHanSans-Bold"/>
                          </a:rPr>
                        </m:ctrlPr>
                      </m:sSubPr>
                      <m:e>
                        <m:r>
                          <a:rPr lang="en-US" altLang="ko-KR" sz="3600" b="0" i="1" smtClean="0">
                            <a:latin typeface="Cambria Math" panose="02040503050406030204" pitchFamily="18" charset="0"/>
                            <a:ea typeface="SpoqaHanSans-Bold"/>
                          </a:rPr>
                          <m:t>𝜃</m:t>
                        </m:r>
                      </m:e>
                      <m:sub>
                        <m:r>
                          <a:rPr lang="en-US" altLang="ko-KR" sz="3600" b="0" i="1" smtClean="0">
                            <a:latin typeface="Cambria Math" panose="02040503050406030204" pitchFamily="18" charset="0"/>
                            <a:ea typeface="SpoqaHanSans-Bold"/>
                          </a:rPr>
                          <m:t>0</m:t>
                        </m:r>
                      </m:sub>
                    </m:sSub>
                  </m:oMath>
                </a14:m>
                <a:r>
                  <a:rPr lang="en-US" altLang="ko-KR" sz="32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rPr>
                  <a:t>Logistic Regression</a:t>
                </a:r>
                <a14:m>
                  <m:oMath xmlns:m="http://schemas.openxmlformats.org/officeDocument/2006/math">
                    <m:r>
                      <a:rPr lang="en-US" altLang="ko-KR" sz="3600" b="0" i="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f</m:t>
                    </m:r>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r>
                      <a:rPr lang="en-US" altLang="ko-KR" sz="3600" b="0" i="0" smtClean="0">
                        <a:latin typeface="Cambria Math" panose="02040503050406030204" pitchFamily="18" charset="0"/>
                        <a:ea typeface="SpoqaHanSans-Bold"/>
                      </a:rPr>
                      <m:t>)=</m:t>
                    </m:r>
                    <m:f>
                      <m:fPr>
                        <m:ctrlPr>
                          <a:rPr lang="en-US" altLang="ko-KR" sz="3600" i="1" smtClean="0">
                            <a:latin typeface="Cambria Math" panose="02040503050406030204" pitchFamily="18" charset="0"/>
                            <a:ea typeface="SpoqaHanSans-Bold"/>
                          </a:rPr>
                        </m:ctrlPr>
                      </m:fPr>
                      <m:num>
                        <m:r>
                          <a:rPr lang="en-US" altLang="ko-KR" sz="3600" b="0" i="0" smtClean="0">
                            <a:latin typeface="Cambria Math" panose="02040503050406030204" pitchFamily="18" charset="0"/>
                            <a:ea typeface="SpoqaHanSans-Bold"/>
                          </a:rPr>
                          <m:t>1</m:t>
                        </m:r>
                      </m:num>
                      <m:den>
                        <m:r>
                          <a:rPr lang="en-US" altLang="ko-KR" sz="3600" b="0" i="0" smtClean="0">
                            <a:latin typeface="Cambria Math" panose="02040503050406030204" pitchFamily="18" charset="0"/>
                            <a:ea typeface="SpoqaHanSans-Bold"/>
                          </a:rPr>
                          <m:t>1+</m:t>
                        </m:r>
                        <m:sSup>
                          <m:sSupPr>
                            <m:ctrlPr>
                              <a:rPr lang="en-US" altLang="ko-KR" sz="3600" i="1" smtClean="0">
                                <a:latin typeface="Cambria Math" panose="02040503050406030204" pitchFamily="18" charset="0"/>
                                <a:ea typeface="SpoqaHanSans-Bold"/>
                              </a:rPr>
                            </m:ctrlPr>
                          </m:sSupPr>
                          <m:e>
                            <m:r>
                              <m:rPr>
                                <m:sty m:val="p"/>
                              </m:rPr>
                              <a:rPr lang="en-US" altLang="ko-KR" sz="3600" b="0" i="0" smtClean="0">
                                <a:latin typeface="Cambria Math" panose="02040503050406030204" pitchFamily="18" charset="0"/>
                                <a:ea typeface="SpoqaHanSans-Bold"/>
                              </a:rPr>
                              <m:t>e</m:t>
                            </m:r>
                          </m:e>
                          <m:sup>
                            <m:r>
                              <a:rPr lang="en-US" altLang="ko-KR" sz="3600" b="0" i="0" smtClean="0">
                                <a:latin typeface="Cambria Math" panose="02040503050406030204" pitchFamily="18" charset="0"/>
                                <a:ea typeface="SpoqaHanSans-Bold"/>
                              </a:rPr>
                              <m:t>−</m:t>
                            </m:r>
                            <m:r>
                              <m:rPr>
                                <m:sty m:val="p"/>
                              </m:rPr>
                              <a:rPr lang="en-US" altLang="ko-KR" sz="3600" b="0" i="0" smtClean="0">
                                <a:latin typeface="Cambria Math" panose="02040503050406030204" pitchFamily="18" charset="0"/>
                                <a:ea typeface="SpoqaHanSans-Bold"/>
                              </a:rPr>
                              <m:t>x</m:t>
                            </m:r>
                          </m:sup>
                        </m:sSup>
                      </m:den>
                    </m:f>
                  </m:oMath>
                </a14:m>
                <a:endParaRPr lang="en-US" altLang="ko-KR" sz="2800" dirty="0">
                  <a:latin typeface="Spoqa Han Sans Neo" panose="020B0500000000000000" pitchFamily="34" charset="-128"/>
                  <a:ea typeface="Spoqa Han Sans Neo" panose="020B0500000000000000" pitchFamily="34" charset="-128"/>
                </a:endParaRPr>
              </a:p>
              <a:p>
                <a:pPr marL="1942929" lvl="3" indent="-571500" defTabSz="457200">
                  <a:spcBef>
                    <a:spcPts val="1200"/>
                  </a:spcBef>
                  <a:spcAft>
                    <a:spcPts val="1500"/>
                  </a:spcAft>
                  <a:buFont typeface="Wingdings" pitchFamily="2" charset="2"/>
                  <a:buChar char="è"/>
                  <a:defRPr sz="4500" spc="-45">
                    <a:solidFill>
                      <a:srgbClr val="53585F"/>
                    </a:solidFill>
                    <a:latin typeface="SpoqaHanSans-Bold"/>
                    <a:ea typeface="SpoqaHanSans-Bold"/>
                    <a:cs typeface="SpoqaHanSans-Bold"/>
                    <a:sym typeface="SpoqaHanSans-Bold"/>
                  </a:defRPr>
                </a:pPr>
                <a:r>
                  <a:rPr lang="en-US" altLang="ko-KR" sz="2800" dirty="0">
                    <a:latin typeface="Spoqa Han Sans Neo" panose="020B0500000000000000" pitchFamily="34" charset="-128"/>
                    <a:ea typeface="Spoqa Han Sans Neo" panose="020B0500000000000000" pitchFamily="34" charset="-128"/>
                    <a:sym typeface="Wingdings" pitchFamily="2" charset="2"/>
                  </a:rPr>
                  <a:t>Sigmoid</a:t>
                </a:r>
                <a:r>
                  <a:rPr lang="ko-KR" altLang="en-US" sz="2800" dirty="0">
                    <a:latin typeface="Spoqa Han Sans Neo" panose="020B0500000000000000" pitchFamily="34" charset="-128"/>
                    <a:ea typeface="Spoqa Han Sans Neo" panose="020B0500000000000000" pitchFamily="34" charset="-128"/>
                    <a:sym typeface="Wingdings" pitchFamily="2" charset="2"/>
                  </a:rPr>
                  <a:t> 함수</a:t>
                </a:r>
                <a:r>
                  <a:rPr lang="en-US" altLang="ko-KR" sz="2800" dirty="0">
                    <a:latin typeface="Spoqa Han Sans Neo" panose="020B0500000000000000" pitchFamily="34" charset="-128"/>
                    <a:ea typeface="Spoqa Han Sans Neo" panose="020B0500000000000000" pitchFamily="34" charset="-128"/>
                    <a:sym typeface="Wingdings" pitchFamily="2" charset="2"/>
                  </a:rPr>
                  <a:t>,</a:t>
                </a:r>
                <a:r>
                  <a:rPr lang="ko-KR" altLang="en-US" sz="2800" dirty="0">
                    <a:latin typeface="Spoqa Han Sans Neo" panose="020B0500000000000000" pitchFamily="34" charset="-128"/>
                    <a:ea typeface="Spoqa Han Sans Neo" panose="020B0500000000000000" pitchFamily="34" charset="-128"/>
                    <a:sym typeface="Wingdings" pitchFamily="2" charset="2"/>
                  </a:rPr>
                  <a:t> </a:t>
                </a:r>
                <a:r>
                  <a:rPr lang="en-US" altLang="ko-KR" sz="2800" dirty="0">
                    <a:latin typeface="Spoqa Han Sans Neo" panose="020B0500000000000000" pitchFamily="34" charset="-128"/>
                    <a:ea typeface="Spoqa Han Sans Neo" panose="020B0500000000000000" pitchFamily="34" charset="-128"/>
                    <a:sym typeface="Wingdings" pitchFamily="2" charset="2"/>
                  </a:rPr>
                  <a:t>logistic </a:t>
                </a:r>
                <a:r>
                  <a:rPr lang="ko-KR" altLang="en-US" sz="2800" dirty="0" err="1">
                    <a:latin typeface="Spoqa Han Sans Neo" panose="020B0500000000000000" pitchFamily="34" charset="-128"/>
                    <a:ea typeface="Spoqa Han Sans Neo" panose="020B0500000000000000" pitchFamily="34" charset="-128"/>
                    <a:sym typeface="Wingdings" pitchFamily="2" charset="2"/>
                  </a:rPr>
                  <a:t>함수라고도</a:t>
                </a:r>
                <a:r>
                  <a:rPr lang="ko-KR" altLang="en-US" sz="2800" dirty="0">
                    <a:latin typeface="Spoqa Han Sans Neo" panose="020B0500000000000000" pitchFamily="34" charset="-128"/>
                    <a:ea typeface="Spoqa Han Sans Neo" panose="020B0500000000000000" pitchFamily="34" charset="-128"/>
                    <a:sym typeface="Wingdings" pitchFamily="2" charset="2"/>
                  </a:rPr>
                  <a:t> 불림</a:t>
                </a:r>
                <a:r>
                  <a:rPr lang="en-US" altLang="ko-KR" sz="2800" dirty="0">
                    <a:latin typeface="Spoqa Han Sans Neo" panose="020B0500000000000000" pitchFamily="34" charset="-128"/>
                    <a:ea typeface="Spoqa Han Sans Neo" panose="020B0500000000000000" pitchFamily="34" charset="-128"/>
                    <a:sym typeface="Wingdings" pitchFamily="2" charset="2"/>
                  </a:rPr>
                  <a:t>!</a:t>
                </a:r>
                <a:endParaRPr lang="en-US" altLang="ko-KR" sz="28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US" altLang="ko-KR" sz="36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600" b="1" dirty="0">
                    <a:latin typeface="맑은 고딕" panose="020B0503020000020004" pitchFamily="50" charset="-127"/>
                    <a:ea typeface="맑은 고딕" panose="020B0503020000020004" pitchFamily="50" charset="-127"/>
                  </a:rPr>
                  <a:t>Sigmoid </a:t>
                </a:r>
                <a:r>
                  <a:rPr lang="ko-KR" altLang="en-US" sz="3600" b="1" dirty="0">
                    <a:latin typeface="맑은 고딕" panose="020B0503020000020004" pitchFamily="50" charset="-127"/>
                    <a:ea typeface="맑은 고딕" panose="020B0503020000020004" pitchFamily="50" charset="-127"/>
                  </a:rPr>
                  <a:t>함수</a:t>
                </a:r>
                <a:endParaRPr lang="en-US" altLang="ko-KR" sz="3600" b="1" dirty="0">
                  <a:latin typeface="맑은 고딕" panose="020B0503020000020004" pitchFamily="50" charset="-127"/>
                  <a:ea typeface="맑은 고딕" panose="020B0503020000020004" pitchFamily="50" charset="-127"/>
                </a:endParaRP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연속</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함수이며 대칭</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함수</a:t>
                </a:r>
                <a:r>
                  <a:rPr lang="en-US" altLang="ko-KR" sz="3200" dirty="0">
                    <a:latin typeface="Spoqa Han Sans Neo" panose="020B0500000000000000" pitchFamily="34" charset="-128"/>
                    <a:ea typeface="Spoqa Han Sans Neo" panose="020B0500000000000000" pitchFamily="34" charset="-128"/>
                  </a:rPr>
                  <a:t>(symmetric)</a:t>
                </a:r>
                <a:r>
                  <a:rPr lang="ko-KR" altLang="en-US" sz="3200" dirty="0">
                    <a:latin typeface="Spoqa Han Sans Neo" panose="020B0500000000000000" pitchFamily="34" charset="-128"/>
                    <a:ea typeface="Spoqa Han Sans Neo" panose="020B0500000000000000" pitchFamily="34" charset="-128"/>
                  </a:rPr>
                  <a:t>이다</a:t>
                </a:r>
                <a:r>
                  <a:rPr lang="en-US" altLang="ko-KR" sz="3200" dirty="0">
                    <a:latin typeface="Spoqa Han Sans Neo" panose="020B0500000000000000" pitchFamily="34" charset="-128"/>
                    <a:ea typeface="Spoqa Han Sans Neo" panose="020B0500000000000000" pitchFamily="34" charset="-128"/>
                  </a:rPr>
                  <a:t>.</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미분이 매우 쉬워</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gradient descent</a:t>
                </a:r>
                <a:r>
                  <a:rPr lang="ko-KR" altLang="en-US" sz="3200" dirty="0">
                    <a:latin typeface="Spoqa Han Sans Neo" panose="020B0500000000000000" pitchFamily="34" charset="-128"/>
                    <a:ea typeface="Spoqa Han Sans Neo" panose="020B0500000000000000" pitchFamily="34" charset="-128"/>
                  </a:rPr>
                  <a:t>에 적합하다</a:t>
                </a:r>
                <a:r>
                  <a:rPr lang="en-US" altLang="ko-KR" sz="3200" dirty="0">
                    <a:latin typeface="Spoqa Han Sans Neo" panose="020B0500000000000000" pitchFamily="34" charset="-128"/>
                    <a:ea typeface="Spoqa Han Sans Neo" panose="020B0500000000000000" pitchFamily="34" charset="-128"/>
                  </a:rPr>
                  <a:t>!</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14:m>
                  <m:oMath xmlns:m="http://schemas.openxmlformats.org/officeDocument/2006/math">
                    <m:f>
                      <m:fPr>
                        <m:ctrlPr>
                          <a:rPr lang="en-US" altLang="ko-KR" sz="3200" i="1">
                            <a:latin typeface="Cambria Math" panose="02040503050406030204" pitchFamily="18" charset="0"/>
                            <a:ea typeface="SpoqaHanSans-Bold"/>
                          </a:rPr>
                        </m:ctrlPr>
                      </m:fPr>
                      <m:num>
                        <m:r>
                          <m:rPr>
                            <m:sty m:val="p"/>
                          </m:rPr>
                          <a:rPr lang="en-US" altLang="ko-KR" sz="3200" b="0" i="0" smtClean="0">
                            <a:latin typeface="Cambria Math" panose="02040503050406030204" pitchFamily="18" charset="0"/>
                            <a:ea typeface="SpoqaHanSans-Bold"/>
                          </a:rPr>
                          <m:t>d</m:t>
                        </m:r>
                      </m:num>
                      <m:den>
                        <m:r>
                          <m:rPr>
                            <m:sty m:val="p"/>
                          </m:rPr>
                          <a:rPr lang="en-US" altLang="ko-KR" sz="3200" b="0" i="0" smtClean="0">
                            <a:latin typeface="Cambria Math" panose="02040503050406030204" pitchFamily="18" charset="0"/>
                            <a:ea typeface="SpoqaHanSans-Bold"/>
                          </a:rPr>
                          <m:t>dx</m:t>
                        </m:r>
                      </m:den>
                    </m:f>
                    <m:r>
                      <m:rPr>
                        <m:sty m:val="p"/>
                      </m:rPr>
                      <a:rPr lang="en-US" altLang="ko-KR" sz="3200" b="0" i="0">
                        <a:latin typeface="Cambria Math" panose="02040503050406030204" pitchFamily="18" charset="0"/>
                        <a:ea typeface="SpoqaHanSans-Bold"/>
                      </a:rPr>
                      <m:t>f</m:t>
                    </m:r>
                    <m:d>
                      <m:dPr>
                        <m:ctrlPr>
                          <a:rPr lang="en-US" altLang="ko-KR" sz="3200" i="1">
                            <a:latin typeface="Cambria Math" panose="02040503050406030204" pitchFamily="18" charset="0"/>
                            <a:ea typeface="SpoqaHanSans-Bold"/>
                          </a:rPr>
                        </m:ctrlPr>
                      </m:dPr>
                      <m:e>
                        <m:r>
                          <m:rPr>
                            <m:sty m:val="p"/>
                          </m:rPr>
                          <a:rPr lang="en-US" altLang="ko-KR" sz="3200" b="0" i="0">
                            <a:latin typeface="Cambria Math" panose="02040503050406030204" pitchFamily="18" charset="0"/>
                            <a:ea typeface="SpoqaHanSans-Bold"/>
                          </a:rPr>
                          <m:t>x</m:t>
                        </m:r>
                      </m:e>
                    </m:d>
                    <m:r>
                      <a:rPr lang="en-US" altLang="ko-KR" sz="3200" b="0" i="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m:rPr>
                            <m:sty m:val="p"/>
                          </m:rPr>
                          <a:rPr lang="en-US" altLang="ko-KR" sz="3200" b="0" i="0" smtClean="0">
                            <a:latin typeface="Cambria Math" panose="02040503050406030204" pitchFamily="18" charset="0"/>
                            <a:ea typeface="SpoqaHanSans-Bold"/>
                          </a:rPr>
                          <m:t>d</m:t>
                        </m:r>
                      </m:num>
                      <m:den>
                        <m:r>
                          <m:rPr>
                            <m:sty m:val="p"/>
                          </m:rPr>
                          <a:rPr lang="en-US" altLang="ko-KR" sz="3200" b="0" i="0" smtClean="0">
                            <a:latin typeface="Cambria Math" panose="02040503050406030204" pitchFamily="18" charset="0"/>
                            <a:ea typeface="SpoqaHanSans-Bold"/>
                          </a:rPr>
                          <m:t>dx</m:t>
                        </m:r>
                      </m:den>
                    </m:f>
                    <m:f>
                      <m:fPr>
                        <m:ctrlPr>
                          <a:rPr lang="en-US" altLang="ko-KR" sz="3200" i="1">
                            <a:latin typeface="Cambria Math" panose="02040503050406030204" pitchFamily="18" charset="0"/>
                            <a:ea typeface="SpoqaHanSans-Bold"/>
                          </a:rPr>
                        </m:ctrlPr>
                      </m:fPr>
                      <m:num>
                        <m:r>
                          <a:rPr lang="en-US" altLang="ko-KR" sz="3200" b="0" i="0">
                            <a:latin typeface="Cambria Math" panose="02040503050406030204" pitchFamily="18" charset="0"/>
                            <a:ea typeface="SpoqaHanSans-Bold"/>
                          </a:rPr>
                          <m:t>1</m:t>
                        </m:r>
                      </m:num>
                      <m:den>
                        <m:r>
                          <a:rPr lang="en-US" altLang="ko-KR" sz="3200" b="0" i="0">
                            <a:latin typeface="Cambria Math" panose="02040503050406030204" pitchFamily="18" charset="0"/>
                            <a:ea typeface="SpoqaHanSans-Bold"/>
                          </a:rPr>
                          <m:t>1+</m:t>
                        </m:r>
                        <m:sSup>
                          <m:sSupPr>
                            <m:ctrlPr>
                              <a:rPr lang="en-US" altLang="ko-KR" sz="3200" i="1">
                                <a:latin typeface="Cambria Math" panose="02040503050406030204" pitchFamily="18" charset="0"/>
                                <a:ea typeface="SpoqaHanSans-Bold"/>
                              </a:rPr>
                            </m:ctrlPr>
                          </m:sSupPr>
                          <m:e>
                            <m:r>
                              <m:rPr>
                                <m:sty m:val="p"/>
                              </m:rPr>
                              <a:rPr lang="en-US" altLang="ko-KR" sz="3200" b="0" i="0">
                                <a:latin typeface="Cambria Math" panose="02040503050406030204" pitchFamily="18" charset="0"/>
                                <a:ea typeface="SpoqaHanSans-Bold"/>
                              </a:rPr>
                              <m:t>e</m:t>
                            </m:r>
                          </m:e>
                          <m:sup>
                            <m:r>
                              <a:rPr lang="en-US" altLang="ko-KR" sz="3200" b="0" i="0">
                                <a:latin typeface="Cambria Math" panose="02040503050406030204" pitchFamily="18" charset="0"/>
                                <a:ea typeface="SpoqaHanSans-Bold"/>
                              </a:rPr>
                              <m:t>−</m:t>
                            </m:r>
                            <m:r>
                              <m:rPr>
                                <m:sty m:val="p"/>
                              </m:rPr>
                              <a:rPr lang="en-US" altLang="ko-KR" sz="3200" b="0" i="0">
                                <a:latin typeface="Cambria Math" panose="02040503050406030204" pitchFamily="18" charset="0"/>
                                <a:ea typeface="SpoqaHanSans-Bold"/>
                              </a:rPr>
                              <m:t>x</m:t>
                            </m:r>
                          </m:sup>
                        </m:sSup>
                      </m:den>
                    </m:f>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e>
                          <m:sup>
                            <m:r>
                              <a:rPr lang="en-US" altLang="ko-KR" sz="3200" b="0" i="0" smtClean="0">
                                <a:latin typeface="Cambria Math" panose="02040503050406030204" pitchFamily="18" charset="0"/>
                                <a:ea typeface="SpoqaHanSans-Bold"/>
                              </a:rPr>
                              <m:t>2</m:t>
                            </m:r>
                          </m:sup>
                        </m:sSup>
                      </m:den>
                    </m:f>
                    <m:r>
                      <a:rPr lang="en-US" altLang="ko-KR" sz="3200" b="0" i="0" smtClean="0">
                        <a:latin typeface="Cambria Math" panose="02040503050406030204" pitchFamily="18" charset="0"/>
                        <a:ea typeface="SpoqaHanSans-Bold"/>
                      </a:rPr>
                      <m:t> </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r>
                          <a:rPr lang="en-US" altLang="ko-KR" sz="3200" b="0" i="0" smtClean="0">
                            <a:latin typeface="Cambria Math" panose="02040503050406030204" pitchFamily="18" charset="0"/>
                            <a:ea typeface="SpoqaHanSans-Bold"/>
                          </a:rPr>
                          <m:t>−1</m:t>
                        </m:r>
                      </m:num>
                      <m:den>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e>
                            </m:d>
                          </m:e>
                          <m:sup>
                            <m:r>
                              <a:rPr lang="en-US" altLang="ko-KR" sz="3200" b="0" i="0" smtClean="0">
                                <a:latin typeface="Cambria Math" panose="02040503050406030204" pitchFamily="18" charset="0"/>
                                <a:ea typeface="SpoqaHanSans-Bold"/>
                              </a:rPr>
                              <m:t>2</m:t>
                            </m:r>
                          </m:sup>
                        </m:sSup>
                      </m:den>
                    </m:f>
                    <m:r>
                      <a:rPr lang="en-US" altLang="ko-KR" sz="3200" b="0" i="0" smtClean="0">
                        <a:latin typeface="Cambria Math" panose="02040503050406030204" pitchFamily="18" charset="0"/>
                        <a:ea typeface="SpoqaHanSans-Bold"/>
                      </a:rPr>
                      <m:t>=</m:t>
                    </m:r>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den>
                    </m:f>
                    <m:r>
                      <a:rPr lang="en-US" altLang="ko-KR" sz="3200" b="0" i="0" smtClean="0">
                        <a:latin typeface="Cambria Math" panose="02040503050406030204" pitchFamily="18" charset="0"/>
                        <a:ea typeface="SpoqaHanSans-Bold"/>
                      </a:rPr>
                      <m:t>−</m:t>
                    </m:r>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f>
                              <m:fPr>
                                <m:ctrlPr>
                                  <a:rPr lang="en-US" altLang="ko-KR" sz="3200" i="1" smtClean="0">
                                    <a:latin typeface="Cambria Math" panose="02040503050406030204" pitchFamily="18" charset="0"/>
                                    <a:ea typeface="SpoqaHanSans-Bold"/>
                                  </a:rPr>
                                </m:ctrlPr>
                              </m:fPr>
                              <m:num>
                                <m:r>
                                  <a:rPr lang="en-US" altLang="ko-KR" sz="3200" b="0" i="0" smtClean="0">
                                    <a:latin typeface="Cambria Math" panose="02040503050406030204" pitchFamily="18" charset="0"/>
                                    <a:ea typeface="SpoqaHanSans-Bold"/>
                                  </a:rPr>
                                  <m:t>1</m:t>
                                </m:r>
                              </m:num>
                              <m:den>
                                <m:r>
                                  <a:rPr lang="en-US" altLang="ko-KR" sz="3200" b="0" i="0" smtClean="0">
                                    <a:latin typeface="Cambria Math" panose="02040503050406030204" pitchFamily="18" charset="0"/>
                                    <a:ea typeface="SpoqaHanSans-Bold"/>
                                  </a:rPr>
                                  <m:t>1+</m:t>
                                </m:r>
                                <m:sSup>
                                  <m:sSupPr>
                                    <m:ctrlPr>
                                      <a:rPr lang="en-US" altLang="ko-KR" sz="3200" i="1" smtClean="0">
                                        <a:latin typeface="Cambria Math" panose="02040503050406030204" pitchFamily="18" charset="0"/>
                                        <a:ea typeface="SpoqaHanSans-Bold"/>
                                      </a:rPr>
                                    </m:ctrlPr>
                                  </m:sSupPr>
                                  <m:e>
                                    <m:r>
                                      <m:rPr>
                                        <m:sty m:val="p"/>
                                      </m:rPr>
                                      <a:rPr lang="en-US" altLang="ko-KR" sz="3200" b="0" i="0" smtClean="0">
                                        <a:latin typeface="Cambria Math" panose="02040503050406030204" pitchFamily="18" charset="0"/>
                                        <a:ea typeface="SpoqaHanSans-Bold"/>
                                      </a:rPr>
                                      <m:t>e</m:t>
                                    </m:r>
                                  </m:e>
                                  <m: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sup>
                                </m:sSup>
                              </m:den>
                            </m:f>
                          </m:e>
                        </m:d>
                      </m:e>
                      <m:sup>
                        <m:r>
                          <a:rPr lang="en-US" altLang="ko-KR" sz="3200" b="0" i="0" smtClean="0">
                            <a:latin typeface="Cambria Math" panose="02040503050406030204" pitchFamily="18" charset="0"/>
                            <a:ea typeface="SpoqaHanSans-Bold"/>
                          </a:rPr>
                          <m:t>2</m:t>
                        </m:r>
                      </m:sup>
                    </m:sSup>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f</m:t>
                    </m:r>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x</m:t>
                    </m:r>
                    <m:r>
                      <a:rPr lang="en-US" altLang="ko-KR" sz="3200" b="0" i="0" smtClean="0">
                        <a:latin typeface="Cambria Math" panose="02040503050406030204" pitchFamily="18" charset="0"/>
                        <a:ea typeface="SpoqaHanSans-Bold"/>
                      </a:rPr>
                      <m:t>)−</m:t>
                    </m:r>
                    <m:r>
                      <m:rPr>
                        <m:sty m:val="p"/>
                      </m:rPr>
                      <a:rPr lang="en-US" altLang="ko-KR" sz="3200" b="0" i="0" smtClean="0">
                        <a:latin typeface="Cambria Math" panose="02040503050406030204" pitchFamily="18" charset="0"/>
                        <a:ea typeface="SpoqaHanSans-Bold"/>
                      </a:rPr>
                      <m:t>f</m:t>
                    </m:r>
                    <m:sSup>
                      <m:sSupPr>
                        <m:ctrlPr>
                          <a:rPr lang="en-US" altLang="ko-KR" sz="3200" i="1" smtClean="0">
                            <a:latin typeface="Cambria Math" panose="02040503050406030204" pitchFamily="18" charset="0"/>
                            <a:ea typeface="SpoqaHanSans-Bold"/>
                          </a:rPr>
                        </m:ctrlPr>
                      </m:sSupPr>
                      <m:e>
                        <m:d>
                          <m:dPr>
                            <m:ctrlPr>
                              <a:rPr lang="en-US" altLang="ko-KR" sz="3200" i="1" smtClean="0">
                                <a:latin typeface="Cambria Math" panose="02040503050406030204" pitchFamily="18" charset="0"/>
                                <a:ea typeface="SpoqaHanSans-Bold"/>
                              </a:rPr>
                            </m:ctrlPr>
                          </m:dPr>
                          <m:e>
                            <m:r>
                              <m:rPr>
                                <m:sty m:val="p"/>
                              </m:rPr>
                              <a:rPr lang="en-US" altLang="ko-KR" sz="3200" b="0" i="0" smtClean="0">
                                <a:latin typeface="Cambria Math" panose="02040503050406030204" pitchFamily="18" charset="0"/>
                                <a:ea typeface="SpoqaHanSans-Bold"/>
                              </a:rPr>
                              <m:t>x</m:t>
                            </m:r>
                          </m:e>
                        </m:d>
                      </m:e>
                      <m:sup>
                        <m:r>
                          <a:rPr lang="en-US" altLang="ko-KR" sz="3200" b="0" i="0" smtClean="0">
                            <a:latin typeface="Cambria Math" panose="02040503050406030204" pitchFamily="18" charset="0"/>
                            <a:ea typeface="SpoqaHanSans-Bold"/>
                          </a:rPr>
                          <m:t>2</m:t>
                        </m:r>
                      </m:sup>
                    </m:sSup>
                  </m:oMath>
                </a14:m>
                <a:endParaRPr lang="en-US" altLang="ko-KR" sz="3200" dirty="0">
                  <a:latin typeface="Spoqa Han Sans Neo" panose="020B0500000000000000" pitchFamily="34" charset="-128"/>
                  <a:ea typeface="Spoqa Han Sans Neo" panose="020B0500000000000000" pitchFamily="34" charset="-128"/>
                </a:endParaRP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ore-KR" sz="32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7" y="3617640"/>
                <a:ext cx="19226137" cy="9108647"/>
              </a:xfrm>
              <a:prstGeom prst="rect">
                <a:avLst/>
              </a:prstGeom>
              <a:blipFill>
                <a:blip r:embed="rId3"/>
                <a:stretch>
                  <a:fillRect l="-1712" t="-1873"/>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58071314-AEBA-7740-8881-26697E0A5E4C}"/>
              </a:ext>
            </a:extLst>
          </p:cNvPr>
          <p:cNvSpPr/>
          <p:nvPr/>
        </p:nvSpPr>
        <p:spPr>
          <a:xfrm>
            <a:off x="12553750" y="9491120"/>
            <a:ext cx="6960880" cy="369332"/>
          </a:xfrm>
          <a:prstGeom prst="rect">
            <a:avLst/>
          </a:prstGeom>
        </p:spPr>
        <p:txBody>
          <a:bodyPr wrap="none">
            <a:spAutoFit/>
          </a:bodyPr>
          <a:lstStyle/>
          <a:p>
            <a:r>
              <a:rPr lang="ko-Kore-KR" altLang="en-US" dirty="0"/>
              <a:t>https://ml-cheatsheet.readthedocs.io/en/latest/logistic_regression.html</a:t>
            </a:r>
          </a:p>
        </p:txBody>
      </p:sp>
      <p:pic>
        <p:nvPicPr>
          <p:cNvPr id="16388" name="Picture 4">
            <a:extLst>
              <a:ext uri="{FF2B5EF4-FFF2-40B4-BE49-F238E27FC236}">
                <a16:creationId xmlns:a16="http://schemas.microsoft.com/office/drawing/2014/main" id="{A27F5505-E6D3-524F-966C-238065732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8196" y="4769768"/>
            <a:ext cx="68326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66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Review:  </a:t>
            </a: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로그 </a:t>
            </a:r>
            <a:r>
              <a:rPr lang="ko-KR" altLang="en-US" dirty="0" err="1">
                <a:latin typeface="맑은 고딕" panose="020B0503020000020004" pitchFamily="50" charset="-127"/>
                <a:ea typeface="맑은 고딕" panose="020B0503020000020004" pitchFamily="50" charset="-127"/>
              </a:rPr>
              <a:t>우도법</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(Log Likelihood)</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7" y="3617640"/>
                <a:ext cx="18427495" cy="9728689"/>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우리가 이항 분류를 하고 있기 때문에</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각 값은 </a:t>
                </a:r>
                <a:r>
                  <a:rPr lang="en-US" altLang="ko-KR" sz="4000" dirty="0">
                    <a:latin typeface="Spoqa Han Sans Neo" panose="020B0500000000000000" pitchFamily="34" charset="-128"/>
                    <a:ea typeface="Spoqa Han Sans Neo" panose="020B0500000000000000" pitchFamily="34" charset="-128"/>
                  </a:rPr>
                  <a:t>0</a:t>
                </a:r>
                <a:r>
                  <a:rPr lang="ko-KR" altLang="en-US" sz="4000" dirty="0">
                    <a:latin typeface="Spoqa Han Sans Neo" panose="020B0500000000000000" pitchFamily="34" charset="-128"/>
                    <a:ea typeface="Spoqa Han Sans Neo" panose="020B0500000000000000" pitchFamily="34" charset="-128"/>
                  </a:rPr>
                  <a:t> 혹은 </a:t>
                </a:r>
                <a:r>
                  <a:rPr lang="en-US" altLang="ko-KR" sz="4000" dirty="0">
                    <a:latin typeface="Spoqa Han Sans Neo" panose="020B0500000000000000" pitchFamily="34" charset="-128"/>
                    <a:ea typeface="Spoqa Han Sans Neo" panose="020B0500000000000000" pitchFamily="34" charset="-128"/>
                  </a:rPr>
                  <a:t>1</a:t>
                </a:r>
                <a:r>
                  <a:rPr lang="ko-KR" altLang="en-US" sz="4000" dirty="0">
                    <a:latin typeface="Spoqa Han Sans Neo" panose="020B0500000000000000" pitchFamily="34" charset="-128"/>
                    <a:ea typeface="Spoqa Han Sans Neo" panose="020B0500000000000000" pitchFamily="34" charset="-128"/>
                  </a:rPr>
                  <a:t>로 예측될 것이다</a:t>
                </a:r>
                <a:r>
                  <a:rPr lang="en-US" altLang="ko-KR" sz="4000" dirty="0">
                    <a:latin typeface="Spoqa Han Sans Neo" panose="020B0500000000000000" pitchFamily="34" charset="-128"/>
                    <a:ea typeface="Spoqa Han Sans Neo" panose="020B0500000000000000" pitchFamily="34" charset="-128"/>
                  </a:rPr>
                  <a:t>.</a:t>
                </a: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즉</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 이는 </a:t>
                </a:r>
                <a:r>
                  <a:rPr lang="en-US" altLang="ko-KR" sz="4000" dirty="0">
                    <a:latin typeface="Spoqa Han Sans Neo" panose="020B0500000000000000" pitchFamily="34" charset="-128"/>
                    <a:ea typeface="Spoqa Han Sans Neo" panose="020B0500000000000000" pitchFamily="34" charset="-128"/>
                  </a:rPr>
                  <a:t>Bernoulli </a:t>
                </a:r>
                <a:r>
                  <a:rPr lang="ko-KR" altLang="en-US" sz="4000" dirty="0">
                    <a:latin typeface="Spoqa Han Sans Neo" panose="020B0500000000000000" pitchFamily="34" charset="-128"/>
                    <a:ea typeface="Spoqa Han Sans Neo" panose="020B0500000000000000" pitchFamily="34" charset="-128"/>
                  </a:rPr>
                  <a:t>분포를 따른다고 할 수 있다</a:t>
                </a:r>
                <a:r>
                  <a:rPr lang="en-US" altLang="ko-KR" sz="40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동전 던져서 앞면이 나오는 확률 </a:t>
                </a:r>
                <a:r>
                  <a:rPr lang="en-US" altLang="ko-KR" sz="2800" dirty="0">
                    <a:latin typeface="Spoqa Han Sans Neo" panose="020B0500000000000000" pitchFamily="34" charset="-128"/>
                    <a:ea typeface="Spoqa Han Sans Neo" panose="020B0500000000000000" pitchFamily="34" charset="-128"/>
                  </a:rPr>
                  <a:t>p=1/2</a:t>
                </a:r>
                <a:r>
                  <a:rPr lang="ko-KR" altLang="en-US" sz="2800" dirty="0">
                    <a:latin typeface="Spoqa Han Sans Neo" panose="020B0500000000000000" pitchFamily="34" charset="-128"/>
                    <a:ea typeface="Spoqa Han Sans Neo" panose="020B0500000000000000" pitchFamily="34" charset="-128"/>
                  </a:rPr>
                  <a:t>인 베르누이 분포</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주사위를 던져 </a:t>
                </a:r>
                <a:r>
                  <a:rPr lang="en-US" altLang="ko-KR" sz="2800" dirty="0">
                    <a:latin typeface="Spoqa Han Sans Neo" panose="020B0500000000000000" pitchFamily="34" charset="-128"/>
                    <a:ea typeface="Spoqa Han Sans Neo" panose="020B0500000000000000" pitchFamily="34" charset="-128"/>
                  </a:rPr>
                  <a:t>3</a:t>
                </a:r>
                <a:r>
                  <a:rPr lang="ko-KR" altLang="en-US" sz="2800" dirty="0">
                    <a:latin typeface="Spoqa Han Sans Neo" panose="020B0500000000000000" pitchFamily="34" charset="-128"/>
                    <a:ea typeface="Spoqa Han Sans Neo" panose="020B0500000000000000" pitchFamily="34" charset="-128"/>
                  </a:rPr>
                  <a:t>의 배수</a:t>
                </a:r>
                <a:r>
                  <a:rPr lang="en-US" altLang="ko-KR" sz="2800" dirty="0">
                    <a:latin typeface="Spoqa Han Sans Neo" panose="020B0500000000000000" pitchFamily="34" charset="-128"/>
                    <a:ea typeface="Spoqa Han Sans Neo" panose="020B0500000000000000" pitchFamily="34" charset="-128"/>
                  </a:rPr>
                  <a:t>?</a:t>
                </a:r>
                <a:r>
                  <a:rPr lang="ko-KR" altLang="en-US" sz="2800" dirty="0">
                    <a:latin typeface="Spoqa Han Sans Neo" panose="020B0500000000000000" pitchFamily="34" charset="-128"/>
                    <a:ea typeface="Spoqa Han Sans Neo" panose="020B0500000000000000" pitchFamily="34" charset="-128"/>
                  </a:rPr>
                  <a:t> </a:t>
                </a:r>
                <a:r>
                  <a:rPr lang="en-US" altLang="ko-KR" sz="2800" dirty="0">
                    <a:latin typeface="Spoqa Han Sans Neo" panose="020B0500000000000000" pitchFamily="34" charset="-128"/>
                    <a:ea typeface="Spoqa Han Sans Neo" panose="020B0500000000000000" pitchFamily="34" charset="-128"/>
                  </a:rPr>
                  <a:t>p=1/3</a:t>
                </a:r>
                <a:r>
                  <a:rPr lang="ko-KR" altLang="en-US" sz="2800" dirty="0">
                    <a:latin typeface="Spoqa Han Sans Neo" panose="020B0500000000000000" pitchFamily="34" charset="-128"/>
                    <a:ea typeface="Spoqa Han Sans Neo" panose="020B0500000000000000" pitchFamily="34" charset="-128"/>
                  </a:rPr>
                  <a:t>인 베르누이 분포</a:t>
                </a:r>
                <a:r>
                  <a:rPr lang="en-US" altLang="ko-KR" sz="2800" dirty="0">
                    <a:latin typeface="Spoqa Han Sans Neo" panose="020B0500000000000000" pitchFamily="34" charset="-128"/>
                    <a:ea typeface="Spoqa Han Sans Neo" panose="020B0500000000000000" pitchFamily="34" charset="-128"/>
                  </a:rPr>
                  <a:t>!)</a:t>
                </a:r>
              </a:p>
              <a:p>
                <a:pPr algn="l"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4000" b="0" i="1" smtClean="0">
                          <a:latin typeface="Cambria Math" panose="02040503050406030204" pitchFamily="18" charset="0"/>
                          <a:ea typeface="Spoqa Han Sans Neo Bold" panose="020B0500000000000000" pitchFamily="34" charset="-128"/>
                        </a:rPr>
                        <m:t>𝑌</m:t>
                      </m:r>
                      <m:r>
                        <a:rPr lang="en-US" altLang="ko-Kore-KR" sz="4000" b="0" i="1" smtClean="0">
                          <a:latin typeface="Cambria Math" panose="02040503050406030204" pitchFamily="18" charset="0"/>
                          <a:ea typeface="Spoqa Han Sans Neo Bold" panose="020B0500000000000000" pitchFamily="34" charset="-128"/>
                        </a:rPr>
                        <m:t> ~ </m:t>
                      </m:r>
                      <m:r>
                        <a:rPr lang="en-US" altLang="ko-Kore-KR" sz="4000" b="0" i="1" smtClean="0">
                          <a:latin typeface="Cambria Math" panose="02040503050406030204" pitchFamily="18" charset="0"/>
                          <a:ea typeface="Spoqa Han Sans Neo Bold" panose="020B0500000000000000" pitchFamily="34" charset="-128"/>
                        </a:rPr>
                        <m:t>𝐵𝑒𝑟</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𝑝</m:t>
                          </m:r>
                        </m:e>
                      </m:d>
                      <m:r>
                        <a:rPr lang="en-US" altLang="ko-Kore-KR" sz="4000" b="0" i="1" smtClean="0">
                          <a:latin typeface="Cambria Math" panose="02040503050406030204" pitchFamily="18" charset="0"/>
                          <a:ea typeface="Spoqa Han Sans Neo Bold" panose="020B0500000000000000" pitchFamily="34" charset="-128"/>
                        </a:rPr>
                        <m:t>, </m:t>
                      </m:r>
                      <m:r>
                        <a:rPr lang="en-US" altLang="ko-Kore-KR" sz="4000" b="0" i="1" smtClean="0">
                          <a:latin typeface="Cambria Math" panose="02040503050406030204" pitchFamily="18" charset="0"/>
                          <a:ea typeface="Spoqa Han Sans Neo Bold" panose="020B0500000000000000" pitchFamily="34" charset="-128"/>
                        </a:rPr>
                        <m:t>𝑝</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𝜎</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oMath>
                  </m:oMathPara>
                </a14:m>
                <a:endParaRPr lang="en-US" altLang="ko-Kore-KR" sz="4000" b="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4000" b="0" i="1" smtClean="0">
                          <a:latin typeface="Cambria Math" panose="02040503050406030204" pitchFamily="18" charset="0"/>
                          <a:ea typeface="Spoqa Han Sans Neo Bold" panose="020B0500000000000000" pitchFamily="34" charset="-128"/>
                        </a:rPr>
                        <m:t>𝑃</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𝑌</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𝑦</m:t>
                          </m:r>
                        </m:e>
                        <m:e>
                          <m:r>
                            <a:rPr lang="en-US" altLang="ko-Kore-KR" sz="4000" b="0" i="1" smtClean="0">
                              <a:latin typeface="Cambria Math" panose="02040503050406030204" pitchFamily="18" charset="0"/>
                              <a:ea typeface="Spoqa Han Sans Neo Bold" panose="020B0500000000000000" pitchFamily="34" charset="-128"/>
                            </a:rPr>
                            <m:t>𝑋</m:t>
                          </m:r>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𝑥</m:t>
                          </m:r>
                        </m:e>
                      </m:d>
                      <m:r>
                        <a:rPr lang="en-US" altLang="ko-Kore-KR" sz="4000" b="0" i="1" smtClean="0">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𝜎</m:t>
                      </m:r>
                      <m:sSup>
                        <m:sSupPr>
                          <m:ctrlPr>
                            <a:rPr lang="en-US" altLang="ko-Kore-KR" sz="4000" b="0" i="1" smtClean="0">
                              <a:latin typeface="Cambria Math" panose="02040503050406030204" pitchFamily="18" charset="0"/>
                              <a:ea typeface="Spoqa Han Sans Neo Bold" panose="020B0500000000000000" pitchFamily="34" charset="-128"/>
                            </a:rPr>
                          </m:ctrlPr>
                        </m:sSupPr>
                        <m:e>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e>
                        <m:sup>
                          <m:r>
                            <a:rPr lang="en-US" altLang="ko-Kore-KR" sz="4000" b="0" i="1" smtClean="0">
                              <a:latin typeface="Cambria Math" panose="02040503050406030204" pitchFamily="18" charset="0"/>
                              <a:ea typeface="Spoqa Han Sans Neo Bold" panose="020B0500000000000000" pitchFamily="34" charset="-128"/>
                            </a:rPr>
                            <m:t>𝑦</m:t>
                          </m:r>
                        </m:sup>
                      </m:sSup>
                      <m:r>
                        <a:rPr lang="en-US" altLang="ko-Kore-KR" sz="4000" b="0" i="1" smtClean="0">
                          <a:latin typeface="Cambria Math" panose="02040503050406030204" pitchFamily="18" charset="0"/>
                          <a:ea typeface="Spoqa Han Sans Neo Bold" panose="020B0500000000000000" pitchFamily="34" charset="-128"/>
                        </a:rPr>
                        <m:t>∗</m:t>
                      </m:r>
                      <m:sSup>
                        <m:sSupPr>
                          <m:ctrlPr>
                            <a:rPr lang="en-US" altLang="ko-Kore-KR" sz="4000" b="0" i="1" smtClean="0">
                              <a:latin typeface="Cambria Math" panose="02040503050406030204" pitchFamily="18" charset="0"/>
                              <a:ea typeface="Spoqa Han Sans Neo Bold" panose="020B0500000000000000" pitchFamily="34" charset="-128"/>
                            </a:rPr>
                          </m:ctrlPr>
                        </m:sSupPr>
                        <m:e>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1−</m:t>
                              </m:r>
                              <m:r>
                                <a:rPr lang="en-US" altLang="ko-Kore-KR" sz="4000" b="0" i="1" smtClean="0">
                                  <a:latin typeface="Cambria Math" panose="02040503050406030204" pitchFamily="18" charset="0"/>
                                  <a:ea typeface="Spoqa Han Sans Neo Bold" panose="020B0500000000000000" pitchFamily="34" charset="-128"/>
                                </a:rPr>
                                <m:t>𝜎</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r>
                                    <a:rPr lang="en-US" altLang="ko-Kore-KR" sz="4000" b="0" i="1" smtClean="0">
                                      <a:latin typeface="Cambria Math" panose="02040503050406030204" pitchFamily="18" charset="0"/>
                                      <a:ea typeface="Spoqa Han Sans Neo Bold" panose="020B0500000000000000" pitchFamily="34" charset="-128"/>
                                    </a:rPr>
                                    <m:t>𝑥</m:t>
                                  </m:r>
                                </m:e>
                              </m:d>
                            </m:e>
                          </m:d>
                        </m:e>
                        <m:sup>
                          <m:r>
                            <a:rPr lang="en-US" altLang="ko-Kore-KR" sz="4000" b="0" i="1" smtClean="0">
                              <a:latin typeface="Cambria Math" panose="02040503050406030204" pitchFamily="18" charset="0"/>
                              <a:ea typeface="Spoqa Han Sans Neo Bold" panose="020B0500000000000000" pitchFamily="34" charset="-128"/>
                            </a:rPr>
                            <m:t>1−</m:t>
                          </m:r>
                          <m:r>
                            <a:rPr lang="en-US" altLang="ko-Kore-KR" sz="4000" b="0" i="1" smtClean="0">
                              <a:latin typeface="Cambria Math" panose="02040503050406030204" pitchFamily="18" charset="0"/>
                              <a:ea typeface="Spoqa Han Sans Neo Bold" panose="020B0500000000000000" pitchFamily="34" charset="-128"/>
                            </a:rPr>
                            <m:t>𝑦</m:t>
                          </m:r>
                        </m:sup>
                      </m:sSup>
                    </m:oMath>
                  </m:oMathPara>
                </a14:m>
                <a:endParaRPr lang="en-US" altLang="ko-Kore-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가능도</a:t>
                </a:r>
                <a:r>
                  <a:rPr lang="en-US" altLang="ko-KR" sz="4000" dirty="0">
                    <a:latin typeface="Spoqa Han Sans Neo" panose="020B0500000000000000" pitchFamily="34" charset="-128"/>
                    <a:ea typeface="Spoqa Han Sans Neo" panose="020B0500000000000000" pitchFamily="34" charset="-128"/>
                  </a:rPr>
                  <a:t>(</a:t>
                </a:r>
                <a:r>
                  <a:rPr lang="en-US" altLang="ko-Kore-KR" sz="4000" dirty="0">
                    <a:latin typeface="Spoqa Han Sans Neo" panose="020B0500000000000000" pitchFamily="34" charset="-128"/>
                    <a:ea typeface="Spoqa Han Sans Neo" panose="020B0500000000000000" pitchFamily="34" charset="-128"/>
                  </a:rPr>
                  <a:t>Likelihood</a:t>
                </a:r>
                <a:r>
                  <a:rPr lang="en-US" altLang="ko-KR" sz="4000" dirty="0">
                    <a:latin typeface="Spoqa Han Sans Neo" panose="020B0500000000000000" pitchFamily="34" charset="-128"/>
                    <a:ea typeface="Spoqa Han Sans Neo" panose="020B0500000000000000" pitchFamily="34" charset="-128"/>
                  </a:rPr>
                  <a:t>)</a:t>
                </a:r>
                <a:r>
                  <a:rPr lang="ko-KR" altLang="en-US" sz="4000" dirty="0">
                    <a:latin typeface="Spoqa Han Sans Neo" panose="020B0500000000000000" pitchFamily="34" charset="-128"/>
                    <a:ea typeface="Spoqa Han Sans Neo" panose="020B0500000000000000" pitchFamily="34" charset="-128"/>
                  </a:rPr>
                  <a:t>는</a:t>
                </a:r>
                <a:endParaRPr lang="en-US" altLang="ko-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m:rPr>
                          <m:sty m:val="p"/>
                        </m:rPr>
                        <a:rPr lang="en-US" altLang="ko-Kore-KR" sz="4000" i="1" smtClean="0">
                          <a:latin typeface="Cambria Math" panose="02040503050406030204" pitchFamily="18" charset="0"/>
                          <a:ea typeface="Spoqa Han Sans Neo Bold" panose="020B0500000000000000" pitchFamily="34" charset="-128"/>
                        </a:rPr>
                        <m:t>L</m:t>
                      </m:r>
                      <m:d>
                        <m:dPr>
                          <m:ctrlPr>
                            <a:rPr lang="en-US" altLang="ko-Kore-KR" sz="4000" b="0" i="1" smtClean="0">
                              <a:latin typeface="Cambria Math" panose="02040503050406030204" pitchFamily="18" charset="0"/>
                              <a:ea typeface="Spoqa Han Sans Neo Bold" panose="020B0500000000000000" pitchFamily="34" charset="-128"/>
                            </a:rPr>
                          </m:ctrlPr>
                        </m:dPr>
                        <m:e>
                          <m:r>
                            <a:rPr lang="en-US" altLang="ko-Kore-KR" sz="4000" b="0" i="1" smtClean="0">
                              <a:latin typeface="Cambria Math" panose="02040503050406030204" pitchFamily="18" charset="0"/>
                              <a:ea typeface="Spoqa Han Sans Neo Bold" panose="020B0500000000000000" pitchFamily="34" charset="-128"/>
                            </a:rPr>
                            <m:t>𝜃</m:t>
                          </m:r>
                        </m:e>
                      </m:d>
                      <m:r>
                        <a:rPr lang="en-US" altLang="ko-Kore-KR" sz="4000" b="0" i="1" smtClean="0">
                          <a:latin typeface="Cambria Math" panose="02040503050406030204" pitchFamily="18" charset="0"/>
                          <a:ea typeface="Spoqa Han Sans Neo Bold" panose="020B0500000000000000" pitchFamily="34" charset="-128"/>
                        </a:rPr>
                        <m:t>=</m:t>
                      </m:r>
                      <m:nary>
                        <m:naryPr>
                          <m:chr m:val="∏"/>
                          <m:supHide m:val="on"/>
                          <m:ctrlPr>
                            <a:rPr lang="en-US" altLang="ko-KR" sz="4000" i="1">
                              <a:latin typeface="Cambria Math" panose="02040503050406030204" pitchFamily="18" charset="0"/>
                              <a:ea typeface="Cambria Math" panose="02040503050406030204" pitchFamily="18" charset="0"/>
                            </a:rPr>
                          </m:ctrlPr>
                        </m:naryPr>
                        <m:sub>
                          <m:r>
                            <a:rPr lang="en-US" altLang="ko-KR" sz="4000" i="1">
                              <a:latin typeface="Cambria Math" panose="02040503050406030204" pitchFamily="18" charset="0"/>
                              <a:ea typeface="Cambria Math" panose="02040503050406030204" pitchFamily="18" charset="0"/>
                            </a:rPr>
                            <m:t>𝑖</m:t>
                          </m:r>
                        </m:sub>
                        <m:sup/>
                        <m:e>
                          <m:r>
                            <a:rPr lang="en-US" altLang="ko-Kore-KR" sz="4000" i="1">
                              <a:latin typeface="Cambria Math" panose="02040503050406030204" pitchFamily="18" charset="0"/>
                              <a:ea typeface="Spoqa Han Sans Neo Bold" panose="020B0500000000000000" pitchFamily="34" charset="-128"/>
                            </a:rPr>
                            <m:t>𝑃</m:t>
                          </m:r>
                          <m:d>
                            <m:dPr>
                              <m:endChr m:val="|"/>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𝑌</m:t>
                              </m:r>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r>
                                    <a:rPr lang="en-US" altLang="ko-Kore-KR" sz="4000" i="1">
                                      <a:latin typeface="Cambria Math" panose="02040503050406030204" pitchFamily="18" charset="0"/>
                                      <a:ea typeface="Spoqa Han Sans Neo Bold" panose="020B0500000000000000" pitchFamily="34" charset="-128"/>
                                    </a:rPr>
                                    <m:t>𝑦</m:t>
                                  </m:r>
                                </m:e>
                                <m:sup>
                                  <m:r>
                                    <a:rPr lang="en-US" altLang="ko-Kore-KR" sz="4000" i="1">
                                      <a:latin typeface="Cambria Math" panose="02040503050406030204" pitchFamily="18" charset="0"/>
                                      <a:ea typeface="Spoqa Han Sans Neo Bold" panose="020B0500000000000000" pitchFamily="34" charset="-128"/>
                                    </a:rPr>
                                    <m:t>𝑖</m:t>
                                  </m:r>
                                </m:sup>
                              </m:sSup>
                              <m:r>
                                <a:rPr lang="en-US" altLang="ko-Kore-KR" sz="4000" i="1">
                                  <a:latin typeface="Cambria Math" panose="02040503050406030204" pitchFamily="18" charset="0"/>
                                  <a:ea typeface="Spoqa Han Sans Neo Bold" panose="020B0500000000000000" pitchFamily="34" charset="-128"/>
                                </a:rPr>
                                <m:t> </m:t>
                              </m:r>
                            </m:e>
                          </m:d>
                          <m:r>
                            <a:rPr lang="en-US" altLang="ko-Kore-KR" sz="4000" i="1">
                              <a:latin typeface="Cambria Math" panose="02040503050406030204" pitchFamily="18" charset="0"/>
                              <a:ea typeface="Spoqa Han Sans Neo Bold" panose="020B0500000000000000" pitchFamily="34" charset="-128"/>
                            </a:rPr>
                            <m:t> </m:t>
                          </m:r>
                          <m:r>
                            <a:rPr lang="en-US" altLang="ko-Kore-KR" sz="4000" i="1">
                              <a:latin typeface="Cambria Math" panose="02040503050406030204" pitchFamily="18" charset="0"/>
                              <a:ea typeface="Spoqa Han Sans Neo Bold" panose="020B0500000000000000" pitchFamily="34" charset="-128"/>
                            </a:rPr>
                            <m:t>𝑋</m:t>
                          </m:r>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r>
                                <a:rPr lang="en-US" altLang="ko-Kore-KR" sz="4000" i="1">
                                  <a:latin typeface="Cambria Math" panose="02040503050406030204" pitchFamily="18" charset="0"/>
                                  <a:ea typeface="Spoqa Han Sans Neo Bold" panose="020B0500000000000000" pitchFamily="34" charset="-128"/>
                                </a:rPr>
                                <m:t>𝑥</m:t>
                              </m:r>
                            </m:e>
                            <m:sup>
                              <m:r>
                                <a:rPr lang="en-US" altLang="ko-Kore-KR" sz="4000" i="1">
                                  <a:latin typeface="Cambria Math" panose="02040503050406030204" pitchFamily="18" charset="0"/>
                                  <a:ea typeface="Spoqa Han Sans Neo Bold" panose="020B0500000000000000" pitchFamily="34" charset="-128"/>
                                </a:rPr>
                                <m:t>𝑖</m:t>
                              </m:r>
                            </m:sup>
                          </m:sSup>
                          <m:r>
                            <a:rPr lang="en-US" altLang="ko-Kore-KR" sz="4000" i="1">
                              <a:latin typeface="Cambria Math" panose="02040503050406030204" pitchFamily="18" charset="0"/>
                              <a:ea typeface="Spoqa Han Sans Neo Bold" panose="020B0500000000000000" pitchFamily="34" charset="-128"/>
                            </a:rPr>
                            <m:t>)</m:t>
                          </m:r>
                          <m:r>
                            <a:rPr lang="en-US" altLang="ko-Kore-KR" sz="4000" b="0" i="1" smtClean="0">
                              <a:latin typeface="Cambria Math" panose="02040503050406030204" pitchFamily="18" charset="0"/>
                              <a:ea typeface="Spoqa Han Sans Neo Bold" panose="020B0500000000000000" pitchFamily="34" charset="-128"/>
                            </a:rPr>
                            <m:t>=</m:t>
                          </m:r>
                          <m:nary>
                            <m:naryPr>
                              <m:chr m:val="∏"/>
                              <m:supHide m:val="on"/>
                              <m:ctrlPr>
                                <a:rPr lang="en-US" altLang="ko-KR" sz="4000" i="1">
                                  <a:latin typeface="Cambria Math" panose="02040503050406030204" pitchFamily="18" charset="0"/>
                                  <a:ea typeface="Cambria Math" panose="02040503050406030204" pitchFamily="18" charset="0"/>
                                </a:rPr>
                              </m:ctrlPr>
                            </m:naryPr>
                            <m:sub>
                              <m:r>
                                <a:rPr lang="en-US" altLang="ko-KR" sz="4000" i="1">
                                  <a:latin typeface="Cambria Math" panose="02040503050406030204" pitchFamily="18" charset="0"/>
                                  <a:ea typeface="Cambria Math" panose="02040503050406030204" pitchFamily="18" charset="0"/>
                                </a:rPr>
                                <m:t>𝑖</m:t>
                              </m:r>
                            </m:sub>
                            <m:sup/>
                            <m:e>
                              <m:r>
                                <a:rPr lang="en-US" altLang="ko-Kore-KR" sz="4000" i="1">
                                  <a:latin typeface="Cambria Math" panose="02040503050406030204" pitchFamily="18" charset="0"/>
                                  <a:ea typeface="Spoqa Han Sans Neo Bold" panose="020B0500000000000000" pitchFamily="34" charset="-128"/>
                                </a:rPr>
                                <m:t>𝜎</m:t>
                              </m:r>
                              <m:sSup>
                                <m:sSupPr>
                                  <m:ctrlPr>
                                    <a:rPr lang="en-US" altLang="ko-Kore-KR" sz="4000" i="1">
                                      <a:latin typeface="Cambria Math" panose="02040503050406030204" pitchFamily="18" charset="0"/>
                                      <a:ea typeface="Spoqa Han Sans Neo Bold" panose="020B0500000000000000" pitchFamily="34" charset="-128"/>
                                    </a:rPr>
                                  </m:ctrlPr>
                                </m:sSupPr>
                                <m:e>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𝜃</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𝑥</m:t>
                                          </m:r>
                                        </m:e>
                                        <m:sub>
                                          <m:r>
                                            <a:rPr lang="en-US" altLang="ko-Kore-KR" sz="4000" b="0" i="1" smtClean="0">
                                              <a:latin typeface="Cambria Math" panose="02040503050406030204" pitchFamily="18" charset="0"/>
                                              <a:ea typeface="Spoqa Han Sans Neo Bold" panose="020B0500000000000000" pitchFamily="34" charset="-128"/>
                                            </a:rPr>
                                            <m:t>𝑖</m:t>
                                          </m:r>
                                        </m:sub>
                                      </m:sSub>
                                    </m:e>
                                  </m:d>
                                </m:e>
                                <m:sup>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𝑦</m:t>
                                      </m:r>
                                    </m:e>
                                    <m:sub>
                                      <m:r>
                                        <a:rPr lang="en-US" altLang="ko-Kore-KR" sz="4000" b="0" i="1" smtClean="0">
                                          <a:latin typeface="Cambria Math" panose="02040503050406030204" pitchFamily="18" charset="0"/>
                                          <a:ea typeface="Spoqa Han Sans Neo Bold" panose="020B0500000000000000" pitchFamily="34" charset="-128"/>
                                        </a:rPr>
                                        <m:t>𝑖</m:t>
                                      </m:r>
                                    </m:sub>
                                  </m:sSub>
                                </m:sup>
                              </m:sSup>
                              <m:r>
                                <a:rPr lang="en-US" altLang="ko-Kore-KR" sz="4000" i="1">
                                  <a:latin typeface="Cambria Math" panose="02040503050406030204" pitchFamily="18" charset="0"/>
                                  <a:ea typeface="Spoqa Han Sans Neo Bold" panose="020B0500000000000000" pitchFamily="34" charset="-128"/>
                                </a:rPr>
                                <m:t>∗</m:t>
                              </m:r>
                              <m:sSup>
                                <m:sSupPr>
                                  <m:ctrlPr>
                                    <a:rPr lang="en-US" altLang="ko-Kore-KR" sz="4000" i="1">
                                      <a:latin typeface="Cambria Math" panose="02040503050406030204" pitchFamily="18" charset="0"/>
                                      <a:ea typeface="Spoqa Han Sans Neo Bold" panose="020B0500000000000000" pitchFamily="34" charset="-128"/>
                                    </a:rPr>
                                  </m:ctrlPr>
                                </m:sSupPr>
                                <m:e>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1−</m:t>
                                      </m:r>
                                      <m:r>
                                        <a:rPr lang="en-US" altLang="ko-Kore-KR" sz="4000" i="1">
                                          <a:latin typeface="Cambria Math" panose="02040503050406030204" pitchFamily="18" charset="0"/>
                                          <a:ea typeface="Spoqa Han Sans Neo Bold" panose="020B0500000000000000" pitchFamily="34" charset="-128"/>
                                        </a:rPr>
                                        <m:t>𝜎</m:t>
                                      </m:r>
                                      <m:d>
                                        <m:dPr>
                                          <m:ctrlPr>
                                            <a:rPr lang="en-US" altLang="ko-Kore-KR" sz="4000" i="1">
                                              <a:latin typeface="Cambria Math" panose="02040503050406030204" pitchFamily="18" charset="0"/>
                                              <a:ea typeface="Spoqa Han Sans Neo Bold" panose="020B0500000000000000" pitchFamily="34" charset="-128"/>
                                            </a:rPr>
                                          </m:ctrlPr>
                                        </m:dPr>
                                        <m:e>
                                          <m:r>
                                            <a:rPr lang="en-US" altLang="ko-Kore-KR" sz="4000" i="1">
                                              <a:latin typeface="Cambria Math" panose="02040503050406030204" pitchFamily="18" charset="0"/>
                                              <a:ea typeface="Spoqa Han Sans Neo Bold" panose="020B0500000000000000" pitchFamily="34" charset="-128"/>
                                            </a:rPr>
                                            <m:t>𝜃</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𝑥</m:t>
                                              </m:r>
                                            </m:e>
                                            <m:sub>
                                              <m:r>
                                                <a:rPr lang="en-US" altLang="ko-Kore-KR" sz="4000" b="0" i="1" smtClean="0">
                                                  <a:latin typeface="Cambria Math" panose="02040503050406030204" pitchFamily="18" charset="0"/>
                                                  <a:ea typeface="Spoqa Han Sans Neo Bold" panose="020B0500000000000000" pitchFamily="34" charset="-128"/>
                                                </a:rPr>
                                                <m:t>𝑖</m:t>
                                              </m:r>
                                            </m:sub>
                                          </m:sSub>
                                        </m:e>
                                      </m:d>
                                    </m:e>
                                  </m:d>
                                </m:e>
                                <m:sup>
                                  <m:r>
                                    <a:rPr lang="en-US" altLang="ko-Kore-KR" sz="4000" i="1">
                                      <a:latin typeface="Cambria Math" panose="02040503050406030204" pitchFamily="18" charset="0"/>
                                      <a:ea typeface="Spoqa Han Sans Neo Bold" panose="020B0500000000000000" pitchFamily="34" charset="-128"/>
                                    </a:rPr>
                                    <m:t>1−</m:t>
                                  </m:r>
                                  <m:sSub>
                                    <m:sSubPr>
                                      <m:ctrlPr>
                                        <a:rPr lang="en-US" altLang="ko-Kore-KR" sz="4000" b="0" i="1" smtClean="0">
                                          <a:latin typeface="Cambria Math" panose="02040503050406030204" pitchFamily="18" charset="0"/>
                                          <a:ea typeface="Spoqa Han Sans Neo Bold" panose="020B0500000000000000" pitchFamily="34" charset="-128"/>
                                        </a:rPr>
                                      </m:ctrlPr>
                                    </m:sSubPr>
                                    <m:e>
                                      <m:r>
                                        <a:rPr lang="en-US" altLang="ko-Kore-KR" sz="4000" i="1">
                                          <a:latin typeface="Cambria Math" panose="02040503050406030204" pitchFamily="18" charset="0"/>
                                          <a:ea typeface="Spoqa Han Sans Neo Bold" panose="020B0500000000000000" pitchFamily="34" charset="-128"/>
                                        </a:rPr>
                                        <m:t>𝑦</m:t>
                                      </m:r>
                                    </m:e>
                                    <m:sub>
                                      <m:r>
                                        <a:rPr lang="en-US" altLang="ko-Kore-KR" sz="4000" b="0" i="1" smtClean="0">
                                          <a:latin typeface="Cambria Math" panose="02040503050406030204" pitchFamily="18" charset="0"/>
                                          <a:ea typeface="Spoqa Han Sans Neo Bold" panose="020B0500000000000000" pitchFamily="34" charset="-128"/>
                                        </a:rPr>
                                        <m:t>𝑖</m:t>
                                      </m:r>
                                    </m:sub>
                                  </m:sSub>
                                </m:sup>
                              </m:sSup>
                            </m:e>
                          </m:nary>
                        </m:e>
                      </m:nary>
                    </m:oMath>
                  </m:oMathPara>
                </a14:m>
                <a:endParaRPr lang="en-US" altLang="ko-Kore-KR" sz="40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이 된다</a:t>
                </a:r>
                <a:r>
                  <a:rPr lang="en-US" altLang="ko-KR" sz="40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4000" dirty="0">
                    <a:latin typeface="Spoqa Han Sans Neo" panose="020B0500000000000000" pitchFamily="34" charset="-128"/>
                    <a:ea typeface="Spoqa Han Sans Neo" panose="020B0500000000000000" pitchFamily="34" charset="-128"/>
                  </a:rPr>
                  <a:t>우리는 </a:t>
                </a:r>
                <a:r>
                  <a:rPr lang="ko-KR" altLang="en-US" sz="4000" dirty="0" err="1">
                    <a:latin typeface="Spoqa Han Sans Neo" panose="020B0500000000000000" pitchFamily="34" charset="-128"/>
                    <a:ea typeface="Spoqa Han Sans Neo" panose="020B0500000000000000" pitchFamily="34" charset="-128"/>
                  </a:rPr>
                  <a:t>가능도를</a:t>
                </a:r>
                <a:r>
                  <a:rPr lang="ko-KR" altLang="en-US" sz="4000" dirty="0">
                    <a:latin typeface="Spoqa Han Sans Neo" panose="020B0500000000000000" pitchFamily="34" charset="-128"/>
                    <a:ea typeface="Spoqa Han Sans Neo" panose="020B0500000000000000" pitchFamily="34" charset="-128"/>
                  </a:rPr>
                  <a:t> 최대로 하는 최적의 </a:t>
                </a:r>
                <a14:m>
                  <m:oMath xmlns:m="http://schemas.openxmlformats.org/officeDocument/2006/math">
                    <m:r>
                      <a:rPr lang="en-US" altLang="ko-Kore-KR" sz="4000" i="1">
                        <a:latin typeface="Cambria Math" panose="02040503050406030204" pitchFamily="18" charset="0"/>
                        <a:ea typeface="Spoqa Han Sans Neo Bold" panose="020B0500000000000000" pitchFamily="34" charset="-128"/>
                      </a:rPr>
                      <m:t>𝜃</m:t>
                    </m:r>
                  </m:oMath>
                </a14:m>
                <a:r>
                  <a:rPr lang="ko-KR" altLang="en-US" sz="4000" dirty="0" err="1">
                    <a:latin typeface="Spoqa Han Sans Neo" panose="020B0500000000000000" pitchFamily="34" charset="-128"/>
                    <a:ea typeface="Spoqa Han Sans Neo" panose="020B0500000000000000" pitchFamily="34" charset="-128"/>
                  </a:rPr>
                  <a:t>를</a:t>
                </a:r>
                <a:r>
                  <a:rPr lang="ko-KR" altLang="en-US" sz="4000" dirty="0">
                    <a:latin typeface="Spoqa Han Sans Neo" panose="020B0500000000000000" pitchFamily="34" charset="-128"/>
                    <a:ea typeface="Spoqa Han Sans Neo" panose="020B0500000000000000" pitchFamily="34" charset="-128"/>
                  </a:rPr>
                  <a:t> 구하는 것이 목표이다</a:t>
                </a:r>
                <a:r>
                  <a:rPr lang="en-US" altLang="ko-KR" sz="4000" dirty="0">
                    <a:latin typeface="Spoqa Han Sans Neo" panose="020B0500000000000000" pitchFamily="34" charset="-128"/>
                    <a:ea typeface="Spoqa Han Sans Neo" panose="020B0500000000000000" pitchFamily="34" charset="-128"/>
                  </a:rPr>
                  <a:t>!</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7" y="3617640"/>
                <a:ext cx="18427495" cy="9728689"/>
              </a:xfrm>
              <a:prstGeom prst="rect">
                <a:avLst/>
              </a:prstGeom>
              <a:blipFill>
                <a:blip r:embed="rId4"/>
                <a:stretch>
                  <a:fillRect l="-1588" t="-1692" b="-2130"/>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3328406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Review: </a:t>
            </a: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로그 </a:t>
            </a:r>
            <a:r>
              <a:rPr lang="ko-KR" altLang="en-US" dirty="0" err="1">
                <a:latin typeface="맑은 고딕" panose="020B0503020000020004" pitchFamily="50" charset="-127"/>
                <a:ea typeface="맑은 고딕" panose="020B0503020000020004" pitchFamily="50" charset="-127"/>
              </a:rPr>
              <a:t>우도법</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(Log Likelihood)</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213623"/>
                <a:ext cx="20969882" cy="9498434"/>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m:rPr>
                          <m:sty m:val="p"/>
                        </m:rPr>
                        <a:rPr lang="en-US" altLang="ko-Kore-KR" sz="3600" i="1" smtClean="0">
                          <a:latin typeface="Cambria Math" panose="02040503050406030204" pitchFamily="18" charset="0"/>
                          <a:ea typeface="Spoqa Han Sans Neo Bold" panose="020B0500000000000000" pitchFamily="34" charset="-128"/>
                        </a:rPr>
                        <m:t>L</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e>
                      </m:d>
                      <m:r>
                        <a:rPr lang="en-US" altLang="ko-Kore-KR" sz="3600" i="1">
                          <a:latin typeface="Cambria Math" panose="02040503050406030204" pitchFamily="18" charset="0"/>
                          <a:ea typeface="Spoqa Han Sans Neo Bold" panose="020B0500000000000000" pitchFamily="34" charset="-128"/>
                        </a:rPr>
                        <m:t>=</m:t>
                      </m:r>
                      <m:nary>
                        <m:naryPr>
                          <m:chr m:val="∏"/>
                          <m:supHide m:val="on"/>
                          <m:ctrlPr>
                            <a:rPr lang="en-US" altLang="ko-KR" sz="3600" i="1">
                              <a:latin typeface="Cambria Math" panose="02040503050406030204" pitchFamily="18" charset="0"/>
                              <a:ea typeface="Cambria Math" panose="02040503050406030204" pitchFamily="18" charset="0"/>
                            </a:rPr>
                          </m:ctrlPr>
                        </m:naryPr>
                        <m:sub>
                          <m:r>
                            <a:rPr lang="en-US" altLang="ko-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Spoqa Han Sans Neo Bold" panose="020B0500000000000000" pitchFamily="34" charset="-128"/>
                            </a:rPr>
                            <m:t>𝑃</m:t>
                          </m:r>
                          <m:d>
                            <m:dPr>
                              <m:endChr m:val="|"/>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𝑌</m:t>
                              </m:r>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r>
                                    <a:rPr lang="en-US" altLang="ko-Kore-KR" sz="3600" i="1">
                                      <a:latin typeface="Cambria Math" panose="02040503050406030204" pitchFamily="18" charset="0"/>
                                      <a:ea typeface="Spoqa Han Sans Neo Bold" panose="020B0500000000000000" pitchFamily="34" charset="-128"/>
                                    </a:rPr>
                                    <m:t>𝑦</m:t>
                                  </m:r>
                                </m:e>
                                <m:sup>
                                  <m:r>
                                    <a:rPr lang="en-US" altLang="ko-Kore-KR" sz="3600" i="1">
                                      <a:latin typeface="Cambria Math" panose="02040503050406030204" pitchFamily="18" charset="0"/>
                                      <a:ea typeface="Spoqa Han Sans Neo Bold" panose="020B0500000000000000" pitchFamily="34" charset="-128"/>
                                    </a:rPr>
                                    <m:t>𝑖</m:t>
                                  </m:r>
                                </m:sup>
                              </m:sSup>
                              <m:r>
                                <a:rPr lang="en-US" altLang="ko-Kore-KR" sz="3600" i="1">
                                  <a:latin typeface="Cambria Math" panose="02040503050406030204" pitchFamily="18" charset="0"/>
                                  <a:ea typeface="Spoqa Han Sans Neo Bold" panose="020B0500000000000000" pitchFamily="34" charset="-128"/>
                                </a:rPr>
                                <m:t> </m:t>
                              </m:r>
                            </m:e>
                          </m:d>
                          <m:r>
                            <a:rPr lang="en-US" altLang="ko-Kore-KR" sz="3600" i="1">
                              <a:latin typeface="Cambria Math" panose="02040503050406030204" pitchFamily="18" charset="0"/>
                              <a:ea typeface="Spoqa Han Sans Neo Bold" panose="020B0500000000000000" pitchFamily="34" charset="-128"/>
                            </a:rPr>
                            <m:t> </m:t>
                          </m:r>
                          <m:r>
                            <a:rPr lang="en-US" altLang="ko-Kore-KR" sz="3600" i="1">
                              <a:latin typeface="Cambria Math" panose="02040503050406030204" pitchFamily="18" charset="0"/>
                              <a:ea typeface="Spoqa Han Sans Neo Bold" panose="020B0500000000000000" pitchFamily="34" charset="-128"/>
                            </a:rPr>
                            <m:t>𝑋</m:t>
                          </m:r>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r>
                                <a:rPr lang="en-US" altLang="ko-Kore-KR" sz="3600" i="1">
                                  <a:latin typeface="Cambria Math" panose="02040503050406030204" pitchFamily="18" charset="0"/>
                                  <a:ea typeface="Spoqa Han Sans Neo Bold" panose="020B0500000000000000" pitchFamily="34" charset="-128"/>
                                </a:rPr>
                                <m:t>𝑥</m:t>
                              </m:r>
                            </m:e>
                            <m:sup>
                              <m:r>
                                <a:rPr lang="en-US" altLang="ko-Kore-KR" sz="3600" i="1">
                                  <a:latin typeface="Cambria Math" panose="02040503050406030204" pitchFamily="18" charset="0"/>
                                  <a:ea typeface="Spoqa Han Sans Neo Bold" panose="020B0500000000000000" pitchFamily="34" charset="-128"/>
                                </a:rPr>
                                <m:t>𝑖</m:t>
                              </m:r>
                            </m:sup>
                          </m:sSup>
                          <m:r>
                            <a:rPr lang="en-US" altLang="ko-Kore-KR" sz="3600" i="1">
                              <a:latin typeface="Cambria Math" panose="02040503050406030204" pitchFamily="18" charset="0"/>
                              <a:ea typeface="Spoqa Han Sans Neo Bold" panose="020B0500000000000000" pitchFamily="34" charset="-128"/>
                            </a:rPr>
                            <m:t>)=</m:t>
                          </m:r>
                          <m:nary>
                            <m:naryPr>
                              <m:chr m:val="∏"/>
                              <m:supHide m:val="on"/>
                              <m:ctrlPr>
                                <a:rPr lang="en-US" altLang="ko-KR" sz="3600" i="1">
                                  <a:latin typeface="Cambria Math" panose="02040503050406030204" pitchFamily="18" charset="0"/>
                                  <a:ea typeface="Cambria Math" panose="02040503050406030204" pitchFamily="18" charset="0"/>
                                </a:rPr>
                              </m:ctrlPr>
                            </m:naryPr>
                            <m:sub>
                              <m:r>
                                <a:rPr lang="en-US" altLang="ko-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Spoqa Han Sans Neo Bold" panose="020B0500000000000000" pitchFamily="34" charset="-128"/>
                                </a:rPr>
                                <m:t>𝜎</m:t>
                              </m:r>
                              <m:sSup>
                                <m:sSupPr>
                                  <m:ctrlPr>
                                    <a:rPr lang="en-US" altLang="ko-Kore-KR" sz="3600" i="1">
                                      <a:latin typeface="Cambria Math" panose="02040503050406030204" pitchFamily="18" charset="0"/>
                                      <a:ea typeface="Spoqa Han Sans Neo Bold" panose="020B0500000000000000" pitchFamily="34" charset="-128"/>
                                    </a:rPr>
                                  </m:ctrlPr>
                                </m:sSupPr>
                                <m:e>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𝑥</m:t>
                                          </m:r>
                                        </m:e>
                                        <m:sub>
                                          <m:r>
                                            <a:rPr lang="en-US" altLang="ko-Kore-KR" sz="3600" i="1">
                                              <a:latin typeface="Cambria Math" panose="02040503050406030204" pitchFamily="18" charset="0"/>
                                              <a:ea typeface="Spoqa Han Sans Neo Bold" panose="020B0500000000000000" pitchFamily="34" charset="-128"/>
                                            </a:rPr>
                                            <m:t>𝑖</m:t>
                                          </m:r>
                                        </m:sub>
                                      </m:sSub>
                                    </m:e>
                                  </m:d>
                                </m:e>
                                <m:sup>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𝑦</m:t>
                                      </m:r>
                                    </m:e>
                                    <m:sub>
                                      <m:r>
                                        <a:rPr lang="en-US" altLang="ko-Kore-KR" sz="3600" i="1">
                                          <a:latin typeface="Cambria Math" panose="02040503050406030204" pitchFamily="18" charset="0"/>
                                          <a:ea typeface="Spoqa Han Sans Neo Bold" panose="020B0500000000000000" pitchFamily="34" charset="-128"/>
                                        </a:rPr>
                                        <m:t>𝑖</m:t>
                                      </m:r>
                                    </m:sub>
                                  </m:sSub>
                                </m:sup>
                              </m:sSup>
                              <m:r>
                                <a:rPr lang="en-US" altLang="ko-Kore-KR" sz="3600" i="1">
                                  <a:latin typeface="Cambria Math" panose="02040503050406030204" pitchFamily="18" charset="0"/>
                                  <a:ea typeface="Spoqa Han Sans Neo Bold" panose="020B0500000000000000" pitchFamily="34" charset="-128"/>
                                </a:rPr>
                                <m:t>∗</m:t>
                              </m:r>
                              <m:sSup>
                                <m:sSupPr>
                                  <m:ctrlPr>
                                    <a:rPr lang="en-US" altLang="ko-Kore-KR" sz="3600" i="1">
                                      <a:latin typeface="Cambria Math" panose="02040503050406030204" pitchFamily="18" charset="0"/>
                                      <a:ea typeface="Spoqa Han Sans Neo Bold" panose="020B0500000000000000" pitchFamily="34" charset="-128"/>
                                    </a:rPr>
                                  </m:ctrlPr>
                                </m:sSupPr>
                                <m:e>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1−</m:t>
                                      </m:r>
                                      <m:r>
                                        <a:rPr lang="en-US" altLang="ko-Kore-KR" sz="3600" i="1">
                                          <a:latin typeface="Cambria Math" panose="02040503050406030204" pitchFamily="18" charset="0"/>
                                          <a:ea typeface="Spoqa Han Sans Neo Bold" panose="020B0500000000000000" pitchFamily="34" charset="-128"/>
                                        </a:rPr>
                                        <m:t>𝜎</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𝑥</m:t>
                                              </m:r>
                                            </m:e>
                                            <m:sub>
                                              <m:r>
                                                <a:rPr lang="en-US" altLang="ko-Kore-KR" sz="3600" i="1">
                                                  <a:latin typeface="Cambria Math" panose="02040503050406030204" pitchFamily="18" charset="0"/>
                                                  <a:ea typeface="Spoqa Han Sans Neo Bold" panose="020B0500000000000000" pitchFamily="34" charset="-128"/>
                                                </a:rPr>
                                                <m:t>𝑖</m:t>
                                              </m:r>
                                            </m:sub>
                                          </m:sSub>
                                        </m:e>
                                      </m:d>
                                    </m:e>
                                  </m:d>
                                </m:e>
                                <m:sup>
                                  <m:r>
                                    <a:rPr lang="en-US" altLang="ko-Kore-KR" sz="3600" i="1">
                                      <a:latin typeface="Cambria Math" panose="02040503050406030204" pitchFamily="18" charset="0"/>
                                      <a:ea typeface="Spoqa Han Sans Neo Bold" panose="020B0500000000000000" pitchFamily="34" charset="-128"/>
                                    </a:rPr>
                                    <m:t>1−</m:t>
                                  </m:r>
                                  <m:sSub>
                                    <m:sSubPr>
                                      <m:ctrlPr>
                                        <a:rPr lang="en-US" altLang="ko-Kore-KR" sz="3600" i="1">
                                          <a:latin typeface="Cambria Math" panose="02040503050406030204" pitchFamily="18" charset="0"/>
                                          <a:ea typeface="Spoqa Han Sans Neo Bold" panose="020B0500000000000000" pitchFamily="34" charset="-128"/>
                                        </a:rPr>
                                      </m:ctrlPr>
                                    </m:sSubPr>
                                    <m:e>
                                      <m:r>
                                        <a:rPr lang="en-US" altLang="ko-Kore-KR" sz="3600" i="1">
                                          <a:latin typeface="Cambria Math" panose="02040503050406030204" pitchFamily="18" charset="0"/>
                                          <a:ea typeface="Spoqa Han Sans Neo Bold" panose="020B0500000000000000" pitchFamily="34" charset="-128"/>
                                        </a:rPr>
                                        <m:t>𝑦</m:t>
                                      </m:r>
                                    </m:e>
                                    <m:sub>
                                      <m:r>
                                        <a:rPr lang="en-US" altLang="ko-Kore-KR" sz="3600" i="1">
                                          <a:latin typeface="Cambria Math" panose="02040503050406030204" pitchFamily="18" charset="0"/>
                                          <a:ea typeface="Spoqa Han Sans Neo Bold" panose="020B0500000000000000" pitchFamily="34" charset="-128"/>
                                        </a:rPr>
                                        <m:t>𝑖</m:t>
                                      </m:r>
                                    </m:sub>
                                  </m:sSub>
                                </m:sup>
                              </m:sSup>
                            </m:e>
                          </m:nary>
                        </m:e>
                      </m:nary>
                    </m:oMath>
                  </m:oMathPara>
                </a14:m>
                <a:endParaRPr lang="en-US" altLang="ko-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은 계산하기 힘드므로</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log</a:t>
                </a:r>
                <a:r>
                  <a:rPr lang="ko-KR" altLang="en-US" sz="3600" dirty="0" err="1">
                    <a:latin typeface="Spoqa Han Sans Neo" panose="020B0500000000000000" pitchFamily="34" charset="-128"/>
                    <a:ea typeface="Spoqa Han Sans Neo" panose="020B0500000000000000" pitchFamily="34" charset="-128"/>
                  </a:rPr>
                  <a:t>를</a:t>
                </a:r>
                <a:r>
                  <a:rPr lang="ko-KR" altLang="en-US" sz="3600" dirty="0">
                    <a:latin typeface="Spoqa Han Sans Neo" panose="020B0500000000000000" pitchFamily="34" charset="-128"/>
                    <a:ea typeface="Spoqa Han Sans Neo" panose="020B0500000000000000" pitchFamily="34" charset="-128"/>
                  </a:rPr>
                  <a:t> </a:t>
                </a:r>
                <a:r>
                  <a:rPr lang="ko-KR" altLang="en-US" sz="3600" dirty="0" err="1">
                    <a:latin typeface="Spoqa Han Sans Neo" panose="020B0500000000000000" pitchFamily="34" charset="-128"/>
                    <a:ea typeface="Spoqa Han Sans Neo" panose="020B0500000000000000" pitchFamily="34" charset="-128"/>
                  </a:rPr>
                  <a:t>씌어주면</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ore-KR" sz="3600" b="0" i="1" smtClean="0">
                              <a:latin typeface="Cambria Math" panose="02040503050406030204" pitchFamily="18" charset="0"/>
                              <a:ea typeface="Spoqa Han Sans Neo Bold" panose="020B0500000000000000" pitchFamily="34" charset="-128"/>
                            </a:rPr>
                          </m:ctrlPr>
                        </m:funcPr>
                        <m:fName>
                          <m:r>
                            <m:rPr>
                              <m:sty m:val="p"/>
                            </m:rPr>
                            <a:rPr lang="en-US" altLang="ko-Kore-KR" sz="3600" b="0" i="0" smtClean="0">
                              <a:latin typeface="Cambria Math" panose="02040503050406030204" pitchFamily="18" charset="0"/>
                              <a:ea typeface="Spoqa Han Sans Neo Bold" panose="020B0500000000000000" pitchFamily="34" charset="-128"/>
                            </a:rPr>
                            <m:t>log</m:t>
                          </m:r>
                        </m:fName>
                        <m:e>
                          <m:d>
                            <m:dPr>
                              <m:ctrlPr>
                                <a:rPr lang="en-US" altLang="ko-Kore-KR" sz="3600" b="0" i="1" smtClean="0">
                                  <a:latin typeface="Cambria Math" panose="02040503050406030204" pitchFamily="18" charset="0"/>
                                  <a:ea typeface="Spoqa Han Sans Neo Bold" panose="020B0500000000000000" pitchFamily="34" charset="-128"/>
                                </a:rPr>
                              </m:ctrlPr>
                            </m:dPr>
                            <m:e>
                              <m:r>
                                <m:rPr>
                                  <m:sty m:val="p"/>
                                </m:rPr>
                                <a:rPr lang="en-US" altLang="ko-Kore-KR" sz="3600" i="1">
                                  <a:latin typeface="Cambria Math" panose="02040503050406030204" pitchFamily="18" charset="0"/>
                                  <a:ea typeface="Spoqa Han Sans Neo Bold" panose="020B0500000000000000" pitchFamily="34" charset="-128"/>
                                </a:rPr>
                                <m:t>L</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e>
                              </m:d>
                            </m:e>
                          </m:d>
                        </m:e>
                      </m:func>
                      <m:r>
                        <a:rPr lang="en-US" altLang="ko-Kore-KR" sz="3600" i="1">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 </m:t>
                      </m:r>
                      <m:nary>
                        <m:naryPr>
                          <m:chr m:val="∑"/>
                          <m:supHide m:val="on"/>
                          <m:ctrlPr>
                            <a:rPr lang="en-US" altLang="ko-Kore-KR" sz="3600" b="0" i="1" smtClean="0">
                              <a:latin typeface="Cambria Math" panose="02040503050406030204" pitchFamily="18" charset="0"/>
                              <a:ea typeface="Cambria Math" panose="02040503050406030204" pitchFamily="18" charset="0"/>
                            </a:rPr>
                          </m:ctrlPr>
                        </m:naryPr>
                        <m:sub>
                          <m:r>
                            <a:rPr lang="en-US" altLang="ko-Kore-KR" sz="3600" b="0" i="1" smtClean="0">
                              <a:latin typeface="Cambria Math" panose="02040503050406030204" pitchFamily="18" charset="0"/>
                              <a:ea typeface="Cambria Math" panose="02040503050406030204" pitchFamily="18" charset="0"/>
                            </a:rPr>
                            <m:t>𝑖</m:t>
                          </m:r>
                        </m:sub>
                        <m:sup/>
                        <m:e>
                          <m:r>
                            <a:rPr lang="en-US" altLang="ko-Kore-KR" sz="3600" b="0" i="1" smtClean="0">
                              <a:latin typeface="Cambria Math" panose="02040503050406030204" pitchFamily="18" charset="0"/>
                              <a:ea typeface="Cambria Math" panose="02040503050406030204" pitchFamily="18" charset="0"/>
                            </a:rPr>
                            <m:t>[</m:t>
                          </m:r>
                          <m:sSub>
                            <m:sSubPr>
                              <m:ctrlPr>
                                <a:rPr lang="en-US" altLang="ko-Kore-KR" sz="3600" b="0" i="1" smtClean="0">
                                  <a:latin typeface="Cambria Math" panose="02040503050406030204" pitchFamily="18" charset="0"/>
                                  <a:ea typeface="Cambria Math" panose="02040503050406030204" pitchFamily="18" charset="0"/>
                                </a:rPr>
                              </m:ctrlPr>
                            </m:sSubPr>
                            <m:e>
                              <m:r>
                                <m:rPr>
                                  <m:sty m:val="p"/>
                                </m:rPr>
                                <a:rPr lang="en-US" altLang="ko-Kore-KR" sz="3600" b="0" i="0" smtClean="0">
                                  <a:latin typeface="Cambria Math" panose="02040503050406030204" pitchFamily="18" charset="0"/>
                                  <a:ea typeface="Cambria Math" panose="02040503050406030204" pitchFamily="18" charset="0"/>
                                </a:rPr>
                                <m:t>y</m:t>
                              </m:r>
                            </m:e>
                            <m:sub>
                              <m:r>
                                <m:rPr>
                                  <m:sty m:val="p"/>
                                </m:rPr>
                                <a:rPr lang="en-US" altLang="ko-Kore-KR" sz="3600" b="0" i="0" smtClean="0">
                                  <a:latin typeface="Cambria Math" panose="02040503050406030204" pitchFamily="18" charset="0"/>
                                  <a:ea typeface="Cambria Math" panose="02040503050406030204" pitchFamily="18" charset="0"/>
                                </a:rPr>
                                <m:t>i</m:t>
                              </m:r>
                            </m:sub>
                          </m:sSub>
                          <m:r>
                            <m:rPr>
                              <m:sty m:val="p"/>
                            </m:rPr>
                            <a:rPr lang="en-US" altLang="ko-Kore-KR" sz="3600" b="0" i="0" smtClean="0">
                              <a:latin typeface="Cambria Math" panose="02040503050406030204" pitchFamily="18" charset="0"/>
                              <a:ea typeface="Cambria Math" panose="02040503050406030204" pitchFamily="18" charset="0"/>
                            </a:rPr>
                            <m:t>log</m:t>
                          </m:r>
                          <m:r>
                            <a:rPr lang="en-US" altLang="ko-Kore-KR" sz="3600" b="0" i="1" smtClean="0">
                              <a:latin typeface="Cambria Math" panose="02040503050406030204" pitchFamily="18" charset="0"/>
                              <a:ea typeface="Cambria Math" panose="02040503050406030204" pitchFamily="18" charset="0"/>
                            </a:rPr>
                            <m:t>⁡(</m:t>
                          </m:r>
                          <m:r>
                            <a:rPr lang="en-US" altLang="ko-Kore-KR" sz="3600" b="0" i="1" smtClean="0">
                              <a:latin typeface="Cambria Math" panose="02040503050406030204" pitchFamily="18" charset="0"/>
                              <a:ea typeface="Cambria Math" panose="02040503050406030204" pitchFamily="18" charset="0"/>
                            </a:rPr>
                            <m:t>𝜎</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𝜃</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𝑥</m:t>
                                  </m:r>
                                </m:e>
                                <m:sub>
                                  <m:r>
                                    <a:rPr lang="en-US" altLang="ko-Kore-KR" sz="3600" b="0" i="1" smtClean="0">
                                      <a:latin typeface="Cambria Math" panose="02040503050406030204" pitchFamily="18" charset="0"/>
                                      <a:ea typeface="Cambria Math" panose="02040503050406030204" pitchFamily="18" charset="0"/>
                                    </a:rPr>
                                    <m:t>𝑖</m:t>
                                  </m:r>
                                </m:sub>
                              </m:sSub>
                            </m:e>
                          </m:d>
                          <m:r>
                            <a:rPr lang="en-US" altLang="ko-Kore-KR" sz="3600" b="0" i="1" smtClean="0">
                              <a:latin typeface="Cambria Math" panose="02040503050406030204" pitchFamily="18" charset="0"/>
                              <a:ea typeface="Cambria Math" panose="02040503050406030204" pitchFamily="18" charset="0"/>
                            </a:rPr>
                            <m:t>+</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1−</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𝑦</m:t>
                                  </m:r>
                                </m:e>
                                <m:sub>
                                  <m:r>
                                    <a:rPr lang="en-US" altLang="ko-Kore-KR" sz="3600" b="0" i="1" smtClean="0">
                                      <a:latin typeface="Cambria Math" panose="02040503050406030204" pitchFamily="18" charset="0"/>
                                      <a:ea typeface="Cambria Math" panose="02040503050406030204" pitchFamily="18" charset="0"/>
                                    </a:rPr>
                                    <m:t>𝑖</m:t>
                                  </m:r>
                                </m:sub>
                              </m:sSub>
                            </m:e>
                          </m:d>
                          <m:func>
                            <m:funcPr>
                              <m:ctrlPr>
                                <a:rPr lang="en-US" altLang="ko-Kore-KR" sz="3600" b="0" i="1" smtClean="0">
                                  <a:latin typeface="Cambria Math" panose="02040503050406030204" pitchFamily="18" charset="0"/>
                                  <a:ea typeface="Cambria Math" panose="02040503050406030204" pitchFamily="18" charset="0"/>
                                </a:rPr>
                              </m:ctrlPr>
                            </m:funcPr>
                            <m:fName>
                              <m:r>
                                <m:rPr>
                                  <m:sty m:val="p"/>
                                </m:rPr>
                                <a:rPr lang="en-US" altLang="ko-Kore-KR" sz="3600" b="0" i="0" smtClean="0">
                                  <a:latin typeface="Cambria Math" panose="02040503050406030204" pitchFamily="18" charset="0"/>
                                  <a:ea typeface="Cambria Math" panose="02040503050406030204" pitchFamily="18" charset="0"/>
                                </a:rPr>
                                <m:t>log</m:t>
                              </m:r>
                            </m:fName>
                            <m:e>
                              <m:r>
                                <a:rPr lang="en-US" altLang="ko-Kore-KR" sz="3600" b="0" i="1" smtClean="0">
                                  <a:latin typeface="Cambria Math" panose="02040503050406030204" pitchFamily="18" charset="0"/>
                                  <a:ea typeface="Cambria Math" panose="02040503050406030204" pitchFamily="18" charset="0"/>
                                </a:rPr>
                                <m:t>(1−</m:t>
                              </m:r>
                              <m:r>
                                <a:rPr lang="en-US" altLang="ko-Kore-KR" sz="3600" b="0" i="1" smtClean="0">
                                  <a:latin typeface="Cambria Math" panose="02040503050406030204" pitchFamily="18" charset="0"/>
                                  <a:ea typeface="Cambria Math" panose="02040503050406030204" pitchFamily="18" charset="0"/>
                                </a:rPr>
                                <m:t>𝜎</m:t>
                              </m:r>
                              <m:d>
                                <m:dPr>
                                  <m:ctrlPr>
                                    <a:rPr lang="en-US" altLang="ko-Kore-KR" sz="3600" b="0" i="1" smtClean="0">
                                      <a:latin typeface="Cambria Math" panose="02040503050406030204" pitchFamily="18" charset="0"/>
                                      <a:ea typeface="Cambria Math" panose="02040503050406030204" pitchFamily="18" charset="0"/>
                                    </a:rPr>
                                  </m:ctrlPr>
                                </m:dPr>
                                <m:e>
                                  <m:r>
                                    <a:rPr lang="en-US" altLang="ko-Kore-KR" sz="3600" b="0" i="1" smtClean="0">
                                      <a:latin typeface="Cambria Math" panose="02040503050406030204" pitchFamily="18" charset="0"/>
                                      <a:ea typeface="Cambria Math" panose="02040503050406030204" pitchFamily="18" charset="0"/>
                                    </a:rPr>
                                    <m:t>𝜃</m:t>
                                  </m:r>
                                  <m:sSub>
                                    <m:sSubPr>
                                      <m:ctrlPr>
                                        <a:rPr lang="en-US" altLang="ko-Kore-KR" sz="3600" b="0" i="1" smtClean="0">
                                          <a:latin typeface="Cambria Math" panose="02040503050406030204" pitchFamily="18" charset="0"/>
                                          <a:ea typeface="Cambria Math" panose="02040503050406030204" pitchFamily="18" charset="0"/>
                                        </a:rPr>
                                      </m:ctrlPr>
                                    </m:sSubPr>
                                    <m:e>
                                      <m:r>
                                        <a:rPr lang="en-US" altLang="ko-Kore-KR" sz="3600" b="0" i="1" smtClean="0">
                                          <a:latin typeface="Cambria Math" panose="02040503050406030204" pitchFamily="18" charset="0"/>
                                          <a:ea typeface="Cambria Math" panose="02040503050406030204" pitchFamily="18" charset="0"/>
                                        </a:rPr>
                                        <m:t>𝑥</m:t>
                                      </m:r>
                                    </m:e>
                                    <m:sub>
                                      <m:r>
                                        <a:rPr lang="en-US" altLang="ko-Kore-KR" sz="3600" b="0" i="1" smtClean="0">
                                          <a:latin typeface="Cambria Math" panose="02040503050406030204" pitchFamily="18" charset="0"/>
                                          <a:ea typeface="Cambria Math" panose="02040503050406030204" pitchFamily="18" charset="0"/>
                                        </a:rPr>
                                        <m:t>𝑖</m:t>
                                      </m:r>
                                    </m:sub>
                                  </m:sSub>
                                </m:e>
                              </m:d>
                              <m:r>
                                <a:rPr lang="en-US" altLang="ko-Kore-KR" sz="3600" b="0" i="1" smtClean="0">
                                  <a:latin typeface="Cambria Math" panose="02040503050406030204" pitchFamily="18" charset="0"/>
                                  <a:ea typeface="Cambria Math" panose="02040503050406030204" pitchFamily="18" charset="0"/>
                                </a:rPr>
                                <m:t>)</m:t>
                              </m:r>
                            </m:e>
                          </m:func>
                          <m:r>
                            <a:rPr lang="en-US" altLang="ko-Kore-KR" sz="3600" b="0" i="1" smtClean="0">
                              <a:latin typeface="Cambria Math" panose="02040503050406030204" pitchFamily="18" charset="0"/>
                              <a:ea typeface="Cambria Math" panose="02040503050406030204" pitchFamily="18" charset="0"/>
                            </a:rPr>
                            <m:t>]</m:t>
                          </m:r>
                        </m:e>
                      </m:nary>
                    </m:oMath>
                  </m:oMathPara>
                </a14:m>
                <a:endParaRPr lang="en-US" altLang="ko-Kore-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가 된다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본 함수를 </a:t>
                </a:r>
                <a:r>
                  <a:rPr lang="en-US" altLang="ko-KR" sz="3600" dirty="0">
                    <a:latin typeface="Spoqa Han Sans Neo" panose="020B0500000000000000" pitchFamily="34" charset="-128"/>
                    <a:ea typeface="Spoqa Han Sans Neo" panose="020B0500000000000000" pitchFamily="34" charset="-128"/>
                  </a:rPr>
                  <a:t>maximizing</a:t>
                </a:r>
                <a:r>
                  <a:rPr lang="ko-KR" altLang="en-US" sz="3600" dirty="0">
                    <a:latin typeface="Spoqa Han Sans Neo" panose="020B0500000000000000" pitchFamily="34" charset="-128"/>
                    <a:ea typeface="Spoqa Han Sans Neo" panose="020B0500000000000000" pitchFamily="34" charset="-128"/>
                  </a:rPr>
                  <a:t>하기보다</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음수로 취해 줄이는 방향의 손실 함수</a:t>
                </a:r>
                <a:r>
                  <a:rPr lang="en-US" altLang="ko-KR" sz="3600" dirty="0">
                    <a:latin typeface="Spoqa Han Sans Neo" panose="020B0500000000000000" pitchFamily="34" charset="-128"/>
                    <a:ea typeface="Spoqa Han Sans Neo" panose="020B0500000000000000" pitchFamily="34" charset="-128"/>
                  </a:rPr>
                  <a:t>(loss function)</a:t>
                </a:r>
                <a:r>
                  <a:rPr lang="ko-KR" altLang="en-US" sz="3600" dirty="0" err="1">
                    <a:latin typeface="Spoqa Han Sans Neo" panose="020B0500000000000000" pitchFamily="34" charset="-128"/>
                    <a:ea typeface="Spoqa Han Sans Neo" panose="020B0500000000000000" pitchFamily="34" charset="-128"/>
                  </a:rPr>
                  <a:t>으로</a:t>
                </a:r>
                <a:r>
                  <a:rPr lang="ko-KR" altLang="en-US" sz="3600" dirty="0">
                    <a:latin typeface="Spoqa Han Sans Neo" panose="020B0500000000000000" pitchFamily="34" charset="-128"/>
                    <a:ea typeface="Spoqa Han Sans Neo" panose="020B0500000000000000" pitchFamily="34" charset="-128"/>
                  </a:rPr>
                  <a:t> 되면</a:t>
                </a:r>
                <a:r>
                  <a:rPr lang="en-US" altLang="ko-KR" sz="3600" dirty="0">
                    <a:latin typeface="Spoqa Han Sans Neo" panose="020B0500000000000000" pitchFamily="34" charset="-128"/>
                    <a:ea typeface="Spoqa Han Sans Neo" panose="020B0500000000000000" pitchFamily="34" charset="-128"/>
                  </a:rPr>
                  <a:t>, </a:t>
                </a:r>
                <a:r>
                  <a:rPr lang="en-US" altLang="ko-KR" sz="3600" b="1" dirty="0">
                    <a:latin typeface="맑은 고딕" panose="020B0503020000020004" pitchFamily="50" charset="-127"/>
                    <a:ea typeface="맑은 고딕" panose="020B0503020000020004" pitchFamily="50" charset="-127"/>
                  </a:rPr>
                  <a:t>negative log-likelihood</a:t>
                </a:r>
                <a:r>
                  <a:rPr lang="ko-KR" altLang="en-US" sz="3600" b="1" dirty="0">
                    <a:latin typeface="맑은 고딕" panose="020B0503020000020004" pitchFamily="50" charset="-127"/>
                    <a:ea typeface="맑은 고딕" panose="020B0503020000020004" pitchFamily="50" charset="-127"/>
                  </a:rPr>
                  <a:t>함수</a:t>
                </a:r>
                <a:r>
                  <a:rPr lang="ko-KR" altLang="en-US" sz="3600" dirty="0">
                    <a:latin typeface="Spoqa Han Sans Neo" panose="020B0500000000000000" pitchFamily="34" charset="-128"/>
                    <a:ea typeface="Spoqa Han Sans Neo" panose="020B0500000000000000" pitchFamily="34" charset="-128"/>
                  </a:rPr>
                  <a:t>가 된다</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ore-KR" sz="3600" b="0" i="1" smtClean="0">
                              <a:latin typeface="Cambria Math" panose="02040503050406030204" pitchFamily="18" charset="0"/>
                              <a:ea typeface="Spoqa Han Sans Neo Bold" panose="020B0500000000000000" pitchFamily="34" charset="-128"/>
                            </a:rPr>
                          </m:ctrlPr>
                        </m:funcPr>
                        <m:fName>
                          <m:limLow>
                            <m:limLowPr>
                              <m:ctrlPr>
                                <a:rPr lang="en-US" altLang="ko-Kore-KR" sz="3600" b="0" i="1" smtClean="0">
                                  <a:latin typeface="Cambria Math" panose="02040503050406030204" pitchFamily="18" charset="0"/>
                                  <a:ea typeface="Spoqa Han Sans Neo Bold" panose="020B0500000000000000" pitchFamily="34" charset="-128"/>
                                </a:rPr>
                              </m:ctrlPr>
                            </m:limLowPr>
                            <m:e>
                              <m:r>
                                <m:rPr>
                                  <m:sty m:val="p"/>
                                </m:rPr>
                                <a:rPr lang="en-US" altLang="ko-Kore-KR" sz="3600" b="0" i="0" smtClean="0">
                                  <a:latin typeface="Cambria Math" panose="02040503050406030204" pitchFamily="18" charset="0"/>
                                  <a:ea typeface="Spoqa Han Sans Neo Bold" panose="020B0500000000000000" pitchFamily="34" charset="-128"/>
                                </a:rPr>
                                <m:t>min</m:t>
                              </m:r>
                            </m:e>
                            <m:lim>
                              <m:r>
                                <a:rPr lang="en-US" altLang="ko-Kore-KR" sz="3600" b="0" i="1" smtClean="0">
                                  <a:latin typeface="Cambria Math" panose="02040503050406030204" pitchFamily="18" charset="0"/>
                                  <a:ea typeface="Spoqa Han Sans Neo Bold" panose="020B0500000000000000" pitchFamily="34" charset="-128"/>
                                </a:rPr>
                                <m:t>𝜃</m:t>
                              </m:r>
                            </m:lim>
                          </m:limLow>
                        </m:fName>
                        <m:e>
                          <m:r>
                            <a:rPr lang="en-US" altLang="ko-Kore-KR" sz="3600" b="0" i="1" smtClean="0">
                              <a:latin typeface="Cambria Math" panose="02040503050406030204" pitchFamily="18" charset="0"/>
                              <a:ea typeface="Spoqa Han Sans Neo Bold" panose="020B0500000000000000" pitchFamily="34" charset="-128"/>
                            </a:rPr>
                            <m:t>𝐽</m:t>
                          </m:r>
                          <m:r>
                            <a:rPr lang="en-US" altLang="ko-Kore-KR" sz="3600" b="0" i="1" smtClean="0">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𝜃</m:t>
                          </m:r>
                          <m:r>
                            <a:rPr lang="en-US" altLang="ko-Kore-KR" sz="3600" b="0" i="1" smtClean="0">
                              <a:latin typeface="Cambria Math" panose="02040503050406030204" pitchFamily="18" charset="0"/>
                              <a:ea typeface="Spoqa Han Sans Neo Bold" panose="020B0500000000000000" pitchFamily="34" charset="-128"/>
                            </a:rPr>
                            <m:t>)</m:t>
                          </m:r>
                        </m:e>
                      </m:func>
                      <m:r>
                        <a:rPr lang="en-US" altLang="ko-Kore-KR" sz="3600" b="0" i="1" smtClean="0">
                          <a:latin typeface="Cambria Math" panose="02040503050406030204" pitchFamily="18" charset="0"/>
                          <a:ea typeface="Spoqa Han Sans Neo Bold" panose="020B0500000000000000" pitchFamily="34" charset="-128"/>
                        </a:rPr>
                        <m:t>=</m:t>
                      </m:r>
                      <m:limLow>
                        <m:limLowPr>
                          <m:ctrlPr>
                            <a:rPr lang="en-US" altLang="ko-Kore-KR" sz="3600" i="1">
                              <a:latin typeface="Cambria Math" panose="02040503050406030204" pitchFamily="18" charset="0"/>
                              <a:ea typeface="Spoqa Han Sans Neo Bold" panose="020B0500000000000000" pitchFamily="34" charset="-128"/>
                            </a:rPr>
                          </m:ctrlPr>
                        </m:limLowPr>
                        <m:e>
                          <m:r>
                            <m:rPr>
                              <m:sty m:val="p"/>
                            </m:rPr>
                            <a:rPr lang="en-US" altLang="ko-Kore-KR" sz="3600">
                              <a:latin typeface="Cambria Math" panose="02040503050406030204" pitchFamily="18" charset="0"/>
                              <a:ea typeface="Spoqa Han Sans Neo Bold" panose="020B0500000000000000" pitchFamily="34" charset="-128"/>
                            </a:rPr>
                            <m:t>min</m:t>
                          </m:r>
                        </m:e>
                        <m:lim>
                          <m:r>
                            <a:rPr lang="en-US" altLang="ko-Kore-KR" sz="3600" i="1">
                              <a:latin typeface="Cambria Math" panose="02040503050406030204" pitchFamily="18" charset="0"/>
                              <a:ea typeface="Spoqa Han Sans Neo Bold" panose="020B0500000000000000" pitchFamily="34" charset="-128"/>
                            </a:rPr>
                            <m:t>𝜃</m:t>
                          </m:r>
                        </m:lim>
                      </m:limLow>
                      <m:r>
                        <a:rPr lang="en-US" altLang="ko-Kore-KR" sz="3600" b="0" i="1" smtClean="0">
                          <a:latin typeface="Cambria Math" panose="02040503050406030204" pitchFamily="18" charset="0"/>
                          <a:ea typeface="Spoqa Han Sans Neo Bold" panose="020B0500000000000000" pitchFamily="34" charset="-128"/>
                        </a:rPr>
                        <m:t>−</m:t>
                      </m:r>
                      <m:nary>
                        <m:naryPr>
                          <m:chr m:val="∑"/>
                          <m:supHide m:val="on"/>
                          <m:ctrlPr>
                            <a:rPr lang="en-US" altLang="ko-Kore-KR" sz="3600" i="1">
                              <a:latin typeface="Cambria Math" panose="02040503050406030204" pitchFamily="18" charset="0"/>
                              <a:ea typeface="Cambria Math" panose="02040503050406030204" pitchFamily="18" charset="0"/>
                            </a:rPr>
                          </m:ctrlPr>
                        </m:naryPr>
                        <m:sub>
                          <m:r>
                            <a:rPr lang="en-US" altLang="ko-Kore-KR" sz="3600" i="1">
                              <a:latin typeface="Cambria Math" panose="02040503050406030204" pitchFamily="18" charset="0"/>
                              <a:ea typeface="Cambria Math" panose="02040503050406030204" pitchFamily="18" charset="0"/>
                            </a:rPr>
                            <m:t>𝑖</m:t>
                          </m:r>
                        </m:sub>
                        <m:sup/>
                        <m:e>
                          <m:r>
                            <a:rPr lang="en-US" altLang="ko-Kore-KR" sz="3600" i="1">
                              <a:latin typeface="Cambria Math" panose="02040503050406030204" pitchFamily="18" charset="0"/>
                              <a:ea typeface="Cambria Math" panose="02040503050406030204" pitchFamily="18" charset="0"/>
                            </a:rPr>
                            <m:t>[</m:t>
                          </m:r>
                          <m:sSub>
                            <m:sSubPr>
                              <m:ctrlPr>
                                <a:rPr lang="en-US" altLang="ko-Kore-KR" sz="3600" i="1">
                                  <a:latin typeface="Cambria Math" panose="02040503050406030204" pitchFamily="18" charset="0"/>
                                  <a:ea typeface="Cambria Math" panose="02040503050406030204" pitchFamily="18" charset="0"/>
                                </a:rPr>
                              </m:ctrlPr>
                            </m:sSubPr>
                            <m:e>
                              <m:r>
                                <m:rPr>
                                  <m:sty m:val="p"/>
                                </m:rPr>
                                <a:rPr lang="en-US" altLang="ko-Kore-KR" sz="3600">
                                  <a:latin typeface="Cambria Math" panose="02040503050406030204" pitchFamily="18" charset="0"/>
                                  <a:ea typeface="Cambria Math" panose="02040503050406030204" pitchFamily="18" charset="0"/>
                                </a:rPr>
                                <m:t>y</m:t>
                              </m:r>
                            </m:e>
                            <m:sub>
                              <m:r>
                                <m:rPr>
                                  <m:sty m:val="p"/>
                                </m:rPr>
                                <a:rPr lang="en-US" altLang="ko-Kore-KR" sz="3600">
                                  <a:latin typeface="Cambria Math" panose="02040503050406030204" pitchFamily="18" charset="0"/>
                                  <a:ea typeface="Cambria Math" panose="02040503050406030204" pitchFamily="18" charset="0"/>
                                </a:rPr>
                                <m:t>i</m:t>
                              </m:r>
                            </m:sub>
                          </m:sSub>
                          <m:r>
                            <m:rPr>
                              <m:sty m:val="p"/>
                            </m:rPr>
                            <a:rPr lang="en-US" altLang="ko-Kore-KR" sz="3600">
                              <a:latin typeface="Cambria Math" panose="02040503050406030204" pitchFamily="18" charset="0"/>
                              <a:ea typeface="Cambria Math" panose="02040503050406030204" pitchFamily="18" charset="0"/>
                            </a:rPr>
                            <m:t>log</m:t>
                          </m:r>
                          <m:r>
                            <a:rPr lang="en-US" altLang="ko-Kore-KR" sz="3600" i="1">
                              <a:latin typeface="Cambria Math" panose="02040503050406030204" pitchFamily="18" charset="0"/>
                              <a:ea typeface="Cambria Math" panose="02040503050406030204" pitchFamily="18" charset="0"/>
                            </a:rPr>
                            <m:t>⁡(</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𝑦</m:t>
                                  </m:r>
                                </m:e>
                                <m:sub>
                                  <m:r>
                                    <a:rPr lang="en-US" altLang="ko-Kore-KR" sz="3600" i="1">
                                      <a:latin typeface="Cambria Math" panose="02040503050406030204" pitchFamily="18" charset="0"/>
                                      <a:ea typeface="Cambria Math" panose="02040503050406030204" pitchFamily="18" charset="0"/>
                                    </a:rPr>
                                    <m:t>𝑖</m:t>
                                  </m:r>
                                </m:sub>
                              </m:sSub>
                            </m:e>
                          </m:d>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r>
                                <a:rPr lang="en-US" altLang="ko-Kore-KR" sz="3600" i="1">
                                  <a:latin typeface="Cambria Math" panose="02040503050406030204" pitchFamily="18" charset="0"/>
                                  <a:ea typeface="Cambria Math" panose="02040503050406030204" pitchFamily="18" charset="0"/>
                                </a:rPr>
                                <m:t>(1−</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e>
                          </m:func>
                          <m:r>
                            <a:rPr lang="en-US" altLang="ko-Kore-KR" sz="3600" i="1">
                              <a:latin typeface="Cambria Math" panose="02040503050406030204" pitchFamily="18" charset="0"/>
                              <a:ea typeface="Cambria Math" panose="02040503050406030204" pitchFamily="18" charset="0"/>
                            </a:rPr>
                            <m:t>]</m:t>
                          </m:r>
                        </m:e>
                      </m:nary>
                    </m:oMath>
                  </m:oMathPara>
                </a14:m>
                <a:endParaRPr lang="en-US" altLang="ko-Kore-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이 된다</a:t>
                </a:r>
                <a:r>
                  <a:rPr lang="en-US" altLang="ko-KR" sz="3600" dirty="0">
                    <a:latin typeface="Spoqa Han Sans Neo" panose="020B0500000000000000" pitchFamily="34" charset="-128"/>
                    <a:ea typeface="Spoqa Han Sans Neo" panose="020B0500000000000000" pitchFamily="34" charset="-128"/>
                  </a:rPr>
                  <a:t>. </a:t>
                </a:r>
              </a:p>
              <a:p>
                <a:pPr marL="571500"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lang="ko-KR" altLang="en-US" sz="3600" dirty="0">
                    <a:latin typeface="Spoqa Han Sans Neo" panose="020B0500000000000000" pitchFamily="34" charset="-128"/>
                    <a:ea typeface="Spoqa Han Sans Neo" panose="020B0500000000000000" pitchFamily="34" charset="-128"/>
                  </a:rPr>
                  <a:t>함수가 </a:t>
                </a:r>
                <a:r>
                  <a:rPr lang="ko-KR" altLang="en-US" sz="3600" dirty="0" err="1">
                    <a:latin typeface="Spoqa Han Sans Neo" panose="020B0500000000000000" pitchFamily="34" charset="-128"/>
                    <a:ea typeface="Spoqa Han Sans Neo" panose="020B0500000000000000" pitchFamily="34" charset="-128"/>
                  </a:rPr>
                  <a:t>컨벡스</a:t>
                </a:r>
                <a:r>
                  <a:rPr lang="en-US" altLang="ko-KR" sz="3600" dirty="0">
                    <a:latin typeface="Spoqa Han Sans Neo" panose="020B0500000000000000" pitchFamily="34" charset="-128"/>
                    <a:ea typeface="Spoqa Han Sans Neo" panose="020B0500000000000000" pitchFamily="34" charset="-128"/>
                  </a:rPr>
                  <a:t> (convex)</a:t>
                </a:r>
                <a:r>
                  <a:rPr lang="ko-KR" altLang="en-US" sz="3600" dirty="0">
                    <a:latin typeface="Spoqa Han Sans Neo" panose="020B0500000000000000" pitchFamily="34" charset="-128"/>
                    <a:ea typeface="Spoqa Han Sans Neo" panose="020B0500000000000000" pitchFamily="34" charset="-128"/>
                  </a:rPr>
                  <a:t>하기 때문에</a:t>
                </a:r>
                <a:r>
                  <a:rPr lang="en-US" altLang="ko-KR" sz="3600" dirty="0">
                    <a:latin typeface="Spoqa Han Sans Neo" panose="020B0500000000000000" pitchFamily="34" charset="-128"/>
                    <a:ea typeface="Spoqa Han Sans Neo" panose="020B0500000000000000" pitchFamily="34" charset="-128"/>
                  </a:rPr>
                  <a:t> Gradient Descent</a:t>
                </a:r>
                <a:r>
                  <a:rPr lang="ko-KR" altLang="en-US" sz="3600" dirty="0">
                    <a:latin typeface="Spoqa Han Sans Neo" panose="020B0500000000000000" pitchFamily="34" charset="-128"/>
                    <a:ea typeface="Spoqa Han Sans Neo" panose="020B0500000000000000" pitchFamily="34" charset="-128"/>
                  </a:rPr>
                  <a:t>로 최적화 문제로 풀 수 있다</a:t>
                </a:r>
                <a:r>
                  <a:rPr lang="en-US" altLang="ko-KR" sz="3600" dirty="0">
                    <a:latin typeface="Spoqa Han Sans Neo" panose="020B0500000000000000" pitchFamily="34" charset="-128"/>
                    <a:ea typeface="Spoqa Han Sans Neo" panose="020B0500000000000000" pitchFamily="34" charset="-128"/>
                  </a:rPr>
                  <a:t>.</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R" sz="3600" dirty="0">
                    <a:latin typeface="Spoqa Han Sans Neo" panose="020B0500000000000000" pitchFamily="34" charset="-128"/>
                    <a:ea typeface="Spoqa Han Sans Neo" panose="020B0500000000000000" pitchFamily="34" charset="-128"/>
                    <a:sym typeface="Wingdings" pitchFamily="2" charset="2"/>
                  </a:rPr>
                  <a:t> </a:t>
                </a:r>
                <a:r>
                  <a:rPr lang="ko-KR" altLang="en-US" sz="3600" b="1" dirty="0">
                    <a:latin typeface="맑은 고딕" panose="020B0503020000020004" pitchFamily="50" charset="-127"/>
                    <a:ea typeface="맑은 고딕" panose="020B0503020000020004" pitchFamily="50" charset="-127"/>
                    <a:sym typeface="Wingdings" pitchFamily="2" charset="2"/>
                  </a:rPr>
                  <a:t>그리고 이는 </a:t>
                </a:r>
                <a:r>
                  <a:rPr lang="en-US" altLang="ko-KR" sz="3600" b="1" dirty="0">
                    <a:latin typeface="맑은 고딕" panose="020B0503020000020004" pitchFamily="50" charset="-127"/>
                    <a:ea typeface="맑은 고딕" panose="020B0503020000020004" pitchFamily="50" charset="-127"/>
                    <a:sym typeface="Wingdings" pitchFamily="2" charset="2"/>
                  </a:rPr>
                  <a:t>Cross Entropy</a:t>
                </a:r>
                <a:r>
                  <a:rPr lang="ko-KR" altLang="en-US" sz="3600" b="1" dirty="0">
                    <a:latin typeface="맑은 고딕" panose="020B0503020000020004" pitchFamily="50" charset="-127"/>
                    <a:ea typeface="맑은 고딕" panose="020B0503020000020004" pitchFamily="50" charset="-127"/>
                    <a:sym typeface="Wingdings" pitchFamily="2" charset="2"/>
                  </a:rPr>
                  <a:t>와 같다</a:t>
                </a:r>
                <a:r>
                  <a:rPr lang="en-US" altLang="ko-KR" sz="3600" b="1" dirty="0">
                    <a:latin typeface="맑은 고딕" panose="020B0503020000020004" pitchFamily="50" charset="-127"/>
                    <a:ea typeface="맑은 고딕" panose="020B0503020000020004" pitchFamily="50" charset="-127"/>
                    <a:sym typeface="Wingdings" pitchFamily="2" charset="2"/>
                  </a:rPr>
                  <a:t>.</a:t>
                </a:r>
                <a:r>
                  <a:rPr lang="ko-KR" altLang="en-US" sz="3600" b="1" dirty="0">
                    <a:latin typeface="맑은 고딕" panose="020B0503020000020004" pitchFamily="50" charset="-127"/>
                    <a:ea typeface="맑은 고딕" panose="020B0503020000020004" pitchFamily="50" charset="-127"/>
                    <a:sym typeface="Wingdings" pitchFamily="2" charset="2"/>
                  </a:rPr>
                  <a:t> </a:t>
                </a:r>
                <a:r>
                  <a:rPr lang="en-US" altLang="ko-KR" sz="3600" b="1" dirty="0">
                    <a:latin typeface="맑은 고딕" panose="020B0503020000020004" pitchFamily="50" charset="-127"/>
                    <a:ea typeface="맑은 고딕" panose="020B0503020000020004" pitchFamily="50" charset="-127"/>
                    <a:sym typeface="Wingdings" pitchFamily="2" charset="2"/>
                  </a:rPr>
                  <a:t>(How?)</a:t>
                </a:r>
                <a:endParaRPr lang="en-US" altLang="ko-KR" sz="3600" b="1" dirty="0">
                  <a:latin typeface="맑은 고딕" panose="020B0503020000020004" pitchFamily="50" charset="-127"/>
                  <a:ea typeface="맑은 고딕" panose="020B0503020000020004" pitchFamily="50" charset="-127"/>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213623"/>
                <a:ext cx="20969882" cy="9498434"/>
              </a:xfrm>
              <a:prstGeom prst="rect">
                <a:avLst/>
              </a:prstGeom>
              <a:blipFill>
                <a:blip r:embed="rId4"/>
                <a:stretch>
                  <a:fillRect l="-1250" b="-1669"/>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265144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A4829928-388C-B74E-B6AB-B591BA4EB279}"/>
              </a:ext>
            </a:extLst>
          </p:cNvPr>
          <p:cNvPicPr>
            <a:picLocks noChangeAspect="1"/>
          </p:cNvPicPr>
          <p:nvPr/>
        </p:nvPicPr>
        <p:blipFill>
          <a:blip r:embed="rId3"/>
          <a:stretch>
            <a:fillRect/>
          </a:stretch>
        </p:blipFill>
        <p:spPr>
          <a:xfrm>
            <a:off x="1462014" y="2995212"/>
            <a:ext cx="21913110" cy="5224440"/>
          </a:xfrm>
          <a:prstGeom prst="rect">
            <a:avLst/>
          </a:prstGeom>
        </p:spPr>
      </p:pic>
      <p:sp>
        <p:nvSpPr>
          <p:cNvPr id="42" name="Shape 224">
            <a:extLst>
              <a:ext uri="{FF2B5EF4-FFF2-40B4-BE49-F238E27FC236}">
                <a16:creationId xmlns:a16="http://schemas.microsoft.com/office/drawing/2014/main" id="{124D95E6-24DC-4F4A-AA67-58EE05ADA79E}"/>
              </a:ext>
            </a:extLst>
          </p:cNvPr>
          <p:cNvSpPr/>
          <p:nvPr/>
        </p:nvSpPr>
        <p:spPr>
          <a:xfrm>
            <a:off x="1524000" y="1460302"/>
            <a:ext cx="677877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ANN, </a:t>
            </a:r>
            <a:r>
              <a:rPr lang="ko-KR" altLang="en-US" dirty="0">
                <a:latin typeface="맑은 고딕" panose="020B0503020000020004" pitchFamily="50" charset="-127"/>
                <a:ea typeface="맑은 고딕" panose="020B0503020000020004" pitchFamily="50" charset="-127"/>
              </a:rPr>
              <a:t>왜 </a:t>
            </a:r>
            <a:r>
              <a:rPr lang="ko-KR" altLang="en-US" dirty="0" err="1">
                <a:latin typeface="맑은 고딕" panose="020B0503020000020004" pitchFamily="50" charset="-127"/>
                <a:ea typeface="맑은 고딕" panose="020B0503020000020004" pitchFamily="50" charset="-127"/>
              </a:rPr>
              <a:t>부족했었을까</a:t>
            </a:r>
            <a:r>
              <a:rPr lang="en-US" altLang="ko-KR" dirty="0">
                <a:latin typeface="맑은 고딕" panose="020B0503020000020004" pitchFamily="50" charset="-127"/>
                <a:ea typeface="맑은 고딕" panose="020B0503020000020004" pitchFamily="50" charset="-127"/>
              </a:rPr>
              <a:t>?</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F5C91018-B23D-0E41-81C3-79EFFDD4499A}"/>
              </a:ext>
            </a:extLst>
          </p:cNvPr>
          <p:cNvSpPr/>
          <p:nvPr/>
        </p:nvSpPr>
        <p:spPr>
          <a:xfrm>
            <a:off x="1966070" y="9048144"/>
            <a:ext cx="17281920" cy="584775"/>
          </a:xfrm>
          <a:prstGeom prst="rect">
            <a:avLst/>
          </a:prstGeom>
        </p:spPr>
        <p:txBody>
          <a:bodyPr wrap="square">
            <a:spAutoFit/>
          </a:bodyPr>
          <a:lstStyle/>
          <a:p>
            <a:pPr marL="285750" indent="-285750">
              <a:buFontTx/>
              <a:buChar char="-"/>
            </a:pPr>
            <a:r>
              <a:rPr kumimoji="1" lang="ko-KR" altLang="en-US" sz="3200" dirty="0">
                <a:latin typeface="Helvetica" pitchFamily="2" charset="0"/>
              </a:rPr>
              <a:t>단순 단층 신경망은</a:t>
            </a:r>
            <a:r>
              <a:rPr kumimoji="1" lang="en-US" altLang="ko-KR" sz="3200" dirty="0">
                <a:latin typeface="Helvetica" pitchFamily="2" charset="0"/>
              </a:rPr>
              <a:t>,</a:t>
            </a:r>
            <a:r>
              <a:rPr kumimoji="1" lang="ko-KR" altLang="en-US" sz="3200" dirty="0">
                <a:latin typeface="Helvetica" pitchFamily="2" charset="0"/>
              </a:rPr>
              <a:t> 선형 문제 밖에 풀 수 없어</a:t>
            </a:r>
            <a:r>
              <a:rPr kumimoji="1" lang="en-US" altLang="ko-KR" sz="3200" dirty="0">
                <a:latin typeface="Helvetica" pitchFamily="2" charset="0"/>
              </a:rPr>
              <a:t>,</a:t>
            </a:r>
            <a:r>
              <a:rPr kumimoji="1" lang="ko-KR" altLang="en-US" sz="3200" dirty="0">
                <a:latin typeface="Helvetica" pitchFamily="2" charset="0"/>
              </a:rPr>
              <a:t> 한계가 있었음</a:t>
            </a:r>
            <a:r>
              <a:rPr kumimoji="1" lang="en-US" altLang="ko-KR" sz="3200" dirty="0">
                <a:latin typeface="Helvetica" pitchFamily="2" charset="0"/>
              </a:rPr>
              <a:t>.</a:t>
            </a:r>
          </a:p>
        </p:txBody>
      </p:sp>
      <p:pic>
        <p:nvPicPr>
          <p:cNvPr id="13" name="Picture 4" descr="선형분류와 비선형분류 : 네이버 블로그">
            <a:extLst>
              <a:ext uri="{FF2B5EF4-FFF2-40B4-BE49-F238E27FC236}">
                <a16:creationId xmlns:a16="http://schemas.microsoft.com/office/drawing/2014/main" id="{8D07727F-F43D-084F-87FF-540086854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070" y="9737997"/>
            <a:ext cx="11165664" cy="3053112"/>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38DA956F-4857-684F-9990-0AF95EF98AAD}"/>
              </a:ext>
            </a:extLst>
          </p:cNvPr>
          <p:cNvSpPr/>
          <p:nvPr/>
        </p:nvSpPr>
        <p:spPr>
          <a:xfrm>
            <a:off x="1966071" y="13041282"/>
            <a:ext cx="10657184" cy="860266"/>
          </a:xfrm>
          <a:prstGeom prst="rect">
            <a:avLst/>
          </a:prstGeom>
        </p:spPr>
        <p:txBody>
          <a:bodyPr wrap="square">
            <a:spAutoFit/>
          </a:bodyPr>
          <a:lstStyle/>
          <a:p>
            <a:r>
              <a:rPr lang="ko-Kore-KR" altLang="en-US" dirty="0"/>
              <a:t>https://m.blog.naver.com/PostView.nhn?blogId=msnayana&amp;logNo=80168775996&amp;proxyReferer=https:%2F%2Fwww.google.com%2F</a:t>
            </a:r>
          </a:p>
        </p:txBody>
      </p:sp>
      <p:sp>
        <p:nvSpPr>
          <p:cNvPr id="15" name="직사각형 14">
            <a:extLst>
              <a:ext uri="{FF2B5EF4-FFF2-40B4-BE49-F238E27FC236}">
                <a16:creationId xmlns:a16="http://schemas.microsoft.com/office/drawing/2014/main" id="{EA99E68C-C11F-7F43-B684-D8C312051A5B}"/>
              </a:ext>
            </a:extLst>
          </p:cNvPr>
          <p:cNvSpPr/>
          <p:nvPr/>
        </p:nvSpPr>
        <p:spPr>
          <a:xfrm>
            <a:off x="17015742" y="3195850"/>
            <a:ext cx="6912768" cy="4166205"/>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ore-KR" altLang="en-US" sz="1200"/>
          </a:p>
        </p:txBody>
      </p:sp>
      <p:grpSp>
        <p:nvGrpSpPr>
          <p:cNvPr id="16" name="그룹 15">
            <a:extLst>
              <a:ext uri="{FF2B5EF4-FFF2-40B4-BE49-F238E27FC236}">
                <a16:creationId xmlns:a16="http://schemas.microsoft.com/office/drawing/2014/main" id="{85A1F573-D920-3040-959A-F4501C377CF1}"/>
              </a:ext>
            </a:extLst>
          </p:cNvPr>
          <p:cNvGrpSpPr/>
          <p:nvPr/>
        </p:nvGrpSpPr>
        <p:grpSpPr>
          <a:xfrm>
            <a:off x="16980593" y="3195851"/>
            <a:ext cx="6947917" cy="4166205"/>
            <a:chOff x="2074724" y="3402595"/>
            <a:chExt cx="8739689" cy="5240611"/>
          </a:xfrm>
        </p:grpSpPr>
        <mc:AlternateContent xmlns:mc="http://schemas.openxmlformats.org/markup-compatibility/2006" xmlns:a14="http://schemas.microsoft.com/office/drawing/2010/main">
          <mc:Choice Requires="a14">
            <p:sp>
              <p:nvSpPr>
                <p:cNvPr id="17" name="타원 16">
                  <a:extLst>
                    <a:ext uri="{FF2B5EF4-FFF2-40B4-BE49-F238E27FC236}">
                      <a16:creationId xmlns:a16="http://schemas.microsoft.com/office/drawing/2014/main" id="{A9757368-72DA-A94F-8130-2FCFC135A68A}"/>
                    </a:ext>
                  </a:extLst>
                </p:cNvPr>
                <p:cNvSpPr/>
                <p:nvPr/>
              </p:nvSpPr>
              <p:spPr>
                <a:xfrm>
                  <a:off x="3809899" y="3402595"/>
                  <a:ext cx="667030" cy="667030"/>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𝒃</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17" name="타원 16">
                  <a:extLst>
                    <a:ext uri="{FF2B5EF4-FFF2-40B4-BE49-F238E27FC236}">
                      <a16:creationId xmlns:a16="http://schemas.microsoft.com/office/drawing/2014/main" id="{A9757368-72DA-A94F-8130-2FCFC135A68A}"/>
                    </a:ext>
                  </a:extLst>
                </p:cNvPr>
                <p:cNvSpPr>
                  <a:spLocks noRot="1" noChangeAspect="1" noMove="1" noResize="1" noEditPoints="1" noAdjustHandles="1" noChangeArrowheads="1" noChangeShapeType="1" noTextEdit="1"/>
                </p:cNvSpPr>
                <p:nvPr/>
              </p:nvSpPr>
              <p:spPr>
                <a:xfrm>
                  <a:off x="3809899" y="3402595"/>
                  <a:ext cx="667030" cy="667030"/>
                </a:xfrm>
                <a:prstGeom prst="ellipse">
                  <a:avLst/>
                </a:prstGeom>
                <a:blipFill>
                  <a:blip r:embed="rId5"/>
                  <a:stretch>
                    <a:fillRect/>
                  </a:stretch>
                </a:blipFill>
                <a:ln>
                  <a:solidFill>
                    <a:schemeClr val="tx1"/>
                  </a:solidFill>
                  <a:prstDash val="sysDot"/>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CEB37150-1F3F-8144-8225-BE8C4DE6F9C9}"/>
                    </a:ext>
                  </a:extLst>
                </p:cNvPr>
                <p:cNvSpPr/>
                <p:nvPr/>
              </p:nvSpPr>
              <p:spPr>
                <a:xfrm>
                  <a:off x="3809899" y="527590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𝟐</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20" name="타원 19">
                  <a:extLst>
                    <a:ext uri="{FF2B5EF4-FFF2-40B4-BE49-F238E27FC236}">
                      <a16:creationId xmlns:a16="http://schemas.microsoft.com/office/drawing/2014/main" id="{CEB37150-1F3F-8144-8225-BE8C4DE6F9C9}"/>
                    </a:ext>
                  </a:extLst>
                </p:cNvPr>
                <p:cNvSpPr>
                  <a:spLocks noRot="1" noChangeAspect="1" noMove="1" noResize="1" noEditPoints="1" noAdjustHandles="1" noChangeArrowheads="1" noChangeShapeType="1" noTextEdit="1"/>
                </p:cNvSpPr>
                <p:nvPr/>
              </p:nvSpPr>
              <p:spPr>
                <a:xfrm>
                  <a:off x="3809899" y="5275905"/>
                  <a:ext cx="667030" cy="667030"/>
                </a:xfrm>
                <a:prstGeom prst="ellipse">
                  <a:avLst/>
                </a:prstGeom>
                <a:blipFill>
                  <a:blip r:embed="rId6"/>
                  <a:stretch>
                    <a:fillRect/>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3" name="타원 22">
                  <a:extLst>
                    <a:ext uri="{FF2B5EF4-FFF2-40B4-BE49-F238E27FC236}">
                      <a16:creationId xmlns:a16="http://schemas.microsoft.com/office/drawing/2014/main" id="{EC0449FE-2DFA-294C-883E-954DBC7E9A7F}"/>
                    </a:ext>
                  </a:extLst>
                </p:cNvPr>
                <p:cNvSpPr/>
                <p:nvPr/>
              </p:nvSpPr>
              <p:spPr>
                <a:xfrm>
                  <a:off x="3809899" y="703816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𝒗</m:t>
                            </m:r>
                            <m:r>
                              <a:rPr kumimoji="1" lang="en-US" altLang="ko-KR" sz="1600" b="1" i="1" dirty="0" smtClean="0">
                                <a:solidFill>
                                  <a:schemeClr val="tx1"/>
                                </a:solidFill>
                                <a:latin typeface="Cambria Math" panose="02040503050406030204" pitchFamily="18" charset="0"/>
                                <a:ea typeface="Cambria Math" panose="02040503050406030204" pitchFamily="18" charset="0"/>
                              </a:rPr>
                              <m:t>−</m:t>
                            </m:r>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23" name="타원 22">
                  <a:extLst>
                    <a:ext uri="{FF2B5EF4-FFF2-40B4-BE49-F238E27FC236}">
                      <a16:creationId xmlns:a16="http://schemas.microsoft.com/office/drawing/2014/main" id="{EC0449FE-2DFA-294C-883E-954DBC7E9A7F}"/>
                    </a:ext>
                  </a:extLst>
                </p:cNvPr>
                <p:cNvSpPr>
                  <a:spLocks noRot="1" noChangeAspect="1" noMove="1" noResize="1" noEditPoints="1" noAdjustHandles="1" noChangeArrowheads="1" noChangeShapeType="1" noTextEdit="1"/>
                </p:cNvSpPr>
                <p:nvPr/>
              </p:nvSpPr>
              <p:spPr>
                <a:xfrm>
                  <a:off x="3809899" y="7038165"/>
                  <a:ext cx="667030" cy="667030"/>
                </a:xfrm>
                <a:prstGeom prst="ellipse">
                  <a:avLst/>
                </a:prstGeom>
                <a:blipFill>
                  <a:blip r:embed="rId7"/>
                  <a:stretch>
                    <a:fillRect l="-2326"/>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4" name="타원 23">
                  <a:extLst>
                    <a:ext uri="{FF2B5EF4-FFF2-40B4-BE49-F238E27FC236}">
                      <a16:creationId xmlns:a16="http://schemas.microsoft.com/office/drawing/2014/main" id="{BCDFE444-7C0C-014F-B7C9-BCF86A357CEC}"/>
                    </a:ext>
                  </a:extLst>
                </p:cNvPr>
                <p:cNvSpPr/>
                <p:nvPr/>
              </p:nvSpPr>
              <p:spPr>
                <a:xfrm>
                  <a:off x="3809899" y="4339250"/>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24" name="타원 23">
                  <a:extLst>
                    <a:ext uri="{FF2B5EF4-FFF2-40B4-BE49-F238E27FC236}">
                      <a16:creationId xmlns:a16="http://schemas.microsoft.com/office/drawing/2014/main" id="{BCDFE444-7C0C-014F-B7C9-BCF86A357CEC}"/>
                    </a:ext>
                  </a:extLst>
                </p:cNvPr>
                <p:cNvSpPr>
                  <a:spLocks noRot="1" noChangeAspect="1" noMove="1" noResize="1" noEditPoints="1" noAdjustHandles="1" noChangeArrowheads="1" noChangeShapeType="1" noTextEdit="1"/>
                </p:cNvSpPr>
                <p:nvPr/>
              </p:nvSpPr>
              <p:spPr>
                <a:xfrm>
                  <a:off x="3809899" y="4339250"/>
                  <a:ext cx="667030" cy="667030"/>
                </a:xfrm>
                <a:prstGeom prst="ellipse">
                  <a:avLst/>
                </a:prstGeom>
                <a:blipFill>
                  <a:blip r:embed="rId8"/>
                  <a:stretch>
                    <a:fillRect/>
                  </a:stretch>
                </a:blipFill>
                <a:ln>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5" name="타원 24">
                  <a:extLst>
                    <a:ext uri="{FF2B5EF4-FFF2-40B4-BE49-F238E27FC236}">
                      <a16:creationId xmlns:a16="http://schemas.microsoft.com/office/drawing/2014/main" id="{746990FE-1D42-2F43-8D66-A035B36C251B}"/>
                    </a:ext>
                  </a:extLst>
                </p:cNvPr>
                <p:cNvSpPr/>
                <p:nvPr/>
              </p:nvSpPr>
              <p:spPr>
                <a:xfrm>
                  <a:off x="3809899" y="7976176"/>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a:solidFill>
                                  <a:schemeClr val="tx1"/>
                                </a:solidFill>
                                <a:latin typeface="Cambria Math" panose="02040503050406030204" pitchFamily="18" charset="0"/>
                                <a:ea typeface="Cambria Math" panose="02040503050406030204" pitchFamily="18" charset="0"/>
                              </a:rPr>
                              <m:t>𝒗</m:t>
                            </m:r>
                          </m:sub>
                        </m:sSub>
                      </m:oMath>
                    </m:oMathPara>
                  </a14:m>
                  <a:endParaRPr kumimoji="1" lang="ko-KR" altLang="en-US" sz="1600" b="1" dirty="0">
                    <a:solidFill>
                      <a:schemeClr val="tx1"/>
                    </a:solidFill>
                    <a:latin typeface="Cambria Math" panose="02040503050406030204" pitchFamily="18" charset="0"/>
                  </a:endParaRPr>
                </a:p>
              </p:txBody>
            </p:sp>
          </mc:Choice>
          <mc:Fallback xmlns="">
            <p:sp>
              <p:nvSpPr>
                <p:cNvPr id="25" name="타원 24">
                  <a:extLst>
                    <a:ext uri="{FF2B5EF4-FFF2-40B4-BE49-F238E27FC236}">
                      <a16:creationId xmlns:a16="http://schemas.microsoft.com/office/drawing/2014/main" id="{746990FE-1D42-2F43-8D66-A035B36C251B}"/>
                    </a:ext>
                  </a:extLst>
                </p:cNvPr>
                <p:cNvSpPr>
                  <a:spLocks noRot="1" noChangeAspect="1" noMove="1" noResize="1" noEditPoints="1" noAdjustHandles="1" noChangeArrowheads="1" noChangeShapeType="1" noTextEdit="1"/>
                </p:cNvSpPr>
                <p:nvPr/>
              </p:nvSpPr>
              <p:spPr>
                <a:xfrm>
                  <a:off x="3809899" y="7976176"/>
                  <a:ext cx="667030" cy="667030"/>
                </a:xfrm>
                <a:prstGeom prst="ellipse">
                  <a:avLst/>
                </a:prstGeom>
                <a:blipFill>
                  <a:blip r:embed="rId9"/>
                  <a:stretch>
                    <a:fillRect/>
                  </a:stretch>
                </a:blipFill>
                <a:ln>
                  <a:solidFill>
                    <a:schemeClr val="tx1"/>
                  </a:solidFill>
                </a:ln>
              </p:spPr>
              <p:txBody>
                <a:bodyPr/>
                <a:lstStyle/>
                <a:p>
                  <a:r>
                    <a:rPr lang="ko-Kore-KR" altLang="en-US">
                      <a:noFill/>
                    </a:rPr>
                    <a:t> </a:t>
                  </a:r>
                </a:p>
              </p:txBody>
            </p:sp>
          </mc:Fallback>
        </mc:AlternateContent>
        <p:sp>
          <p:nvSpPr>
            <p:cNvPr id="26" name="TextBox 25">
              <a:extLst>
                <a:ext uri="{FF2B5EF4-FFF2-40B4-BE49-F238E27FC236}">
                  <a16:creationId xmlns:a16="http://schemas.microsoft.com/office/drawing/2014/main" id="{B71A5168-A25D-BD4C-A3D1-730CE73807AF}"/>
                </a:ext>
              </a:extLst>
            </p:cNvPr>
            <p:cNvSpPr txBox="1"/>
            <p:nvPr/>
          </p:nvSpPr>
          <p:spPr>
            <a:xfrm>
              <a:off x="2074724" y="3551444"/>
              <a:ext cx="1107996" cy="348433"/>
            </a:xfrm>
            <a:prstGeom prst="rect">
              <a:avLst/>
            </a:prstGeom>
            <a:noFill/>
          </p:spPr>
          <p:txBody>
            <a:bodyPr wrap="square" rtlCol="0">
              <a:spAutoFit/>
            </a:bodyPr>
            <a:lstStyle/>
            <a:p>
              <a:r>
                <a:rPr kumimoji="1" lang="en-US" altLang="ko-KR" sz="1200" dirty="0">
                  <a:latin typeface="Helvetica" pitchFamily="2" charset="0"/>
                </a:rPr>
                <a:t>Constant</a:t>
              </a:r>
              <a:endParaRPr kumimoji="1" lang="ko-KR" altLang="en-US" sz="1200" dirty="0">
                <a:latin typeface="Helvetica" pitchFamily="2" charset="0"/>
              </a:endParaRPr>
            </a:p>
          </p:txBody>
        </p:sp>
        <p:sp>
          <p:nvSpPr>
            <p:cNvPr id="27" name="왼쪽 중괄호[L] 26">
              <a:extLst>
                <a:ext uri="{FF2B5EF4-FFF2-40B4-BE49-F238E27FC236}">
                  <a16:creationId xmlns:a16="http://schemas.microsoft.com/office/drawing/2014/main" id="{713C1456-1027-4346-A5FB-73B904CD8A93}"/>
                </a:ext>
              </a:extLst>
            </p:cNvPr>
            <p:cNvSpPr/>
            <p:nvPr/>
          </p:nvSpPr>
          <p:spPr>
            <a:xfrm>
              <a:off x="3176308" y="4672765"/>
              <a:ext cx="633591" cy="36369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B72E1B8C-C24E-8A4F-B9FC-164B0BFBE757}"/>
                </a:ext>
              </a:extLst>
            </p:cNvPr>
            <p:cNvSpPr txBox="1"/>
            <p:nvPr/>
          </p:nvSpPr>
          <p:spPr>
            <a:xfrm>
              <a:off x="2081135" y="6168062"/>
              <a:ext cx="1095172" cy="580722"/>
            </a:xfrm>
            <a:prstGeom prst="rect">
              <a:avLst/>
            </a:prstGeom>
            <a:noFill/>
          </p:spPr>
          <p:txBody>
            <a:bodyPr wrap="square" rtlCol="0">
              <a:spAutoFit/>
            </a:bodyPr>
            <a:lstStyle/>
            <a:p>
              <a:pPr algn="ctr"/>
              <a:r>
                <a:rPr kumimoji="1" lang="en-US" altLang="ko-KR" sz="1200" dirty="0">
                  <a:latin typeface="Helvetica" pitchFamily="2" charset="0"/>
                </a:rPr>
                <a:t>Input</a:t>
              </a:r>
              <a:br>
                <a:rPr kumimoji="1" lang="en-US" altLang="ko-KR" sz="1200" dirty="0">
                  <a:latin typeface="Helvetica" pitchFamily="2" charset="0"/>
                </a:rPr>
              </a:br>
              <a:r>
                <a:rPr kumimoji="1" lang="en-US" altLang="ko-KR" sz="1200" dirty="0">
                  <a:latin typeface="Helvetica" pitchFamily="2" charset="0"/>
                </a:rPr>
                <a:t>Features</a:t>
              </a:r>
              <a:endParaRPr kumimoji="1" lang="ko-KR" altLang="en-US" sz="1200" dirty="0">
                <a:latin typeface="Helvetica" pitchFamily="2" charset="0"/>
              </a:endParaRPr>
            </a:p>
          </p:txBody>
        </p:sp>
        <p:cxnSp>
          <p:nvCxnSpPr>
            <p:cNvPr id="29" name="직선 연결선[R] 28">
              <a:extLst>
                <a:ext uri="{FF2B5EF4-FFF2-40B4-BE49-F238E27FC236}">
                  <a16:creationId xmlns:a16="http://schemas.microsoft.com/office/drawing/2014/main" id="{75D6EAD4-4EAB-C946-8BC8-885539E2A1B2}"/>
                </a:ext>
              </a:extLst>
            </p:cNvPr>
            <p:cNvCxnSpPr>
              <a:cxnSpLocks/>
              <a:stCxn id="26" idx="3"/>
              <a:endCxn id="17" idx="2"/>
            </p:cNvCxnSpPr>
            <p:nvPr/>
          </p:nvCxnSpPr>
          <p:spPr>
            <a:xfrm>
              <a:off x="3182720" y="3725662"/>
              <a:ext cx="627178" cy="1044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56445C-77D5-1743-B13D-235147A83247}"/>
                </a:ext>
              </a:extLst>
            </p:cNvPr>
            <p:cNvSpPr txBox="1"/>
            <p:nvPr/>
          </p:nvSpPr>
          <p:spPr>
            <a:xfrm>
              <a:off x="4015815" y="6058846"/>
              <a:ext cx="242374" cy="830997"/>
            </a:xfrm>
            <a:prstGeom prst="rect">
              <a:avLst/>
            </a:prstGeom>
            <a:noFill/>
          </p:spPr>
          <p:txBody>
            <a:bodyPr wrap="square" rtlCol="0">
              <a:spAutoFit/>
            </a:bodyPr>
            <a:lstStyle/>
            <a:p>
              <a:r>
                <a:rPr kumimoji="1" lang="en-US" altLang="ko-KR" sz="1600" b="1" dirty="0">
                  <a:latin typeface="Helvetica" pitchFamily="2" charset="0"/>
                </a:rPr>
                <a:t>.</a:t>
              </a:r>
              <a:br>
                <a:rPr kumimoji="1" lang="en-US" altLang="ko-KR" sz="1600" b="1" dirty="0">
                  <a:latin typeface="Helvetica" pitchFamily="2" charset="0"/>
                </a:rPr>
              </a:br>
              <a:r>
                <a:rPr kumimoji="1" lang="en-US" altLang="ko-KR" sz="1600" b="1" dirty="0">
                  <a:latin typeface="Helvetica" pitchFamily="2" charset="0"/>
                </a:rPr>
                <a:t>.</a:t>
              </a:r>
              <a:br>
                <a:rPr kumimoji="1" lang="en-US" altLang="ko-KR" sz="1600" b="1" dirty="0">
                  <a:latin typeface="Helvetica" pitchFamily="2" charset="0"/>
                </a:rPr>
              </a:br>
              <a:r>
                <a:rPr kumimoji="1" lang="en-US" altLang="ko-KR" sz="1600" b="1" dirty="0">
                  <a:latin typeface="Helvetica" pitchFamily="2" charset="0"/>
                </a:rPr>
                <a:t>.</a:t>
              </a:r>
              <a:endParaRPr kumimoji="1" lang="ko-KR" altLang="en-US" sz="1600" b="1" dirty="0">
                <a:latin typeface="Helvetica" pitchFamily="2" charset="0"/>
              </a:endParaRPr>
            </a:p>
          </p:txBody>
        </p:sp>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1AB85A7E-3B96-184F-ABE7-1283AAC96B5F}"/>
                    </a:ext>
                  </a:extLst>
                </p:cNvPr>
                <p:cNvSpPr/>
                <p:nvPr/>
              </p:nvSpPr>
              <p:spPr>
                <a:xfrm>
                  <a:off x="7053227" y="5969895"/>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600" b="1" i="1" dirty="0"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kumimoji="1" lang="en-US" altLang="ko-KR" sz="1600" b="1" i="1" dirty="0">
                                <a:solidFill>
                                  <a:schemeClr val="tx1"/>
                                </a:solidFill>
                                <a:latin typeface="Cambria Math" panose="02040503050406030204" pitchFamily="18" charset="0"/>
                                <a:ea typeface="Cambria Math" panose="02040503050406030204" pitchFamily="18" charset="0"/>
                              </a:rPr>
                            </m:ctrlPr>
                          </m:naryPr>
                          <m:sub/>
                          <m:sup/>
                          <m:e>
                            <m:r>
                              <a:rPr kumimoji="1" lang="en-US" altLang="ko-KR" sz="1600" b="1" i="1" dirty="0">
                                <a:solidFill>
                                  <a:schemeClr val="tx1"/>
                                </a:solidFill>
                                <a:latin typeface="Cambria Math" panose="02040503050406030204" pitchFamily="18" charset="0"/>
                                <a:ea typeface="Cambria Math" panose="02040503050406030204" pitchFamily="18" charset="0"/>
                              </a:rPr>
                              <m:t> </m:t>
                            </m:r>
                          </m:e>
                        </m:nary>
                      </m:oMath>
                    </m:oMathPara>
                  </a14:m>
                  <a:endParaRPr kumimoji="1" lang="ko-KR" altLang="en-US" sz="1600" b="1" dirty="0">
                    <a:solidFill>
                      <a:schemeClr val="tx1"/>
                    </a:solidFill>
                    <a:latin typeface="Cambria Math" panose="02040503050406030204" pitchFamily="18" charset="0"/>
                  </a:endParaRPr>
                </a:p>
              </p:txBody>
            </p:sp>
          </mc:Choice>
          <mc:Fallback xmlns="">
            <p:sp>
              <p:nvSpPr>
                <p:cNvPr id="31" name="타원 30">
                  <a:extLst>
                    <a:ext uri="{FF2B5EF4-FFF2-40B4-BE49-F238E27FC236}">
                      <a16:creationId xmlns:a16="http://schemas.microsoft.com/office/drawing/2014/main" id="{1AB85A7E-3B96-184F-ABE7-1283AAC96B5F}"/>
                    </a:ext>
                  </a:extLst>
                </p:cNvPr>
                <p:cNvSpPr>
                  <a:spLocks noRot="1" noChangeAspect="1" noMove="1" noResize="1" noEditPoints="1" noAdjustHandles="1" noChangeArrowheads="1" noChangeShapeType="1" noTextEdit="1"/>
                </p:cNvSpPr>
                <p:nvPr/>
              </p:nvSpPr>
              <p:spPr>
                <a:xfrm>
                  <a:off x="7053227" y="5969895"/>
                  <a:ext cx="1042663" cy="1042663"/>
                </a:xfrm>
                <a:prstGeom prst="ellipse">
                  <a:avLst/>
                </a:prstGeom>
                <a:blipFill>
                  <a:blip r:embed="rId10"/>
                  <a:stretch>
                    <a:fillRect l="-59701" t="-89706" r="-28358" b="-130882"/>
                  </a:stretch>
                </a:blipFill>
                <a:ln>
                  <a:solidFill>
                    <a:schemeClr val="tx1"/>
                  </a:solidFill>
                </a:ln>
              </p:spPr>
              <p:txBody>
                <a:bodyPr/>
                <a:lstStyle/>
                <a:p>
                  <a:r>
                    <a:rPr lang="ko-Kore-KR" altLang="en-US">
                      <a:noFill/>
                    </a:rPr>
                    <a:t> </a:t>
                  </a:r>
                </a:p>
              </p:txBody>
            </p:sp>
          </mc:Fallback>
        </mc:AlternateContent>
        <p:cxnSp>
          <p:nvCxnSpPr>
            <p:cNvPr id="32" name="직선 화살표 연결선 31">
              <a:extLst>
                <a:ext uri="{FF2B5EF4-FFF2-40B4-BE49-F238E27FC236}">
                  <a16:creationId xmlns:a16="http://schemas.microsoft.com/office/drawing/2014/main" id="{7BED0E78-2144-444B-A2BD-4FB1B2ECD852}"/>
                </a:ext>
              </a:extLst>
            </p:cNvPr>
            <p:cNvCxnSpPr>
              <a:cxnSpLocks/>
              <a:stCxn id="17" idx="6"/>
              <a:endCxn id="31" idx="2"/>
            </p:cNvCxnSpPr>
            <p:nvPr/>
          </p:nvCxnSpPr>
          <p:spPr>
            <a:xfrm>
              <a:off x="4476929" y="3736110"/>
              <a:ext cx="2576298" cy="2755117"/>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1DDE7D4-EC54-5947-B477-6AF2B9E6F932}"/>
                </a:ext>
              </a:extLst>
            </p:cNvPr>
            <p:cNvCxnSpPr>
              <a:cxnSpLocks/>
              <a:stCxn id="24" idx="6"/>
              <a:endCxn id="31" idx="2"/>
            </p:cNvCxnSpPr>
            <p:nvPr/>
          </p:nvCxnSpPr>
          <p:spPr>
            <a:xfrm>
              <a:off x="4476929" y="4672765"/>
              <a:ext cx="2576298" cy="1818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9F5B6B7-0151-1A43-96C2-12E653F8EABD}"/>
                </a:ext>
              </a:extLst>
            </p:cNvPr>
            <p:cNvCxnSpPr>
              <a:cxnSpLocks/>
              <a:stCxn id="20" idx="6"/>
              <a:endCxn id="31" idx="2"/>
            </p:cNvCxnSpPr>
            <p:nvPr/>
          </p:nvCxnSpPr>
          <p:spPr>
            <a:xfrm>
              <a:off x="4476929" y="5609420"/>
              <a:ext cx="2576298" cy="881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7BA4B9B-51C8-D843-A6CC-B032A0E0FA27}"/>
                </a:ext>
              </a:extLst>
            </p:cNvPr>
            <p:cNvCxnSpPr>
              <a:cxnSpLocks/>
              <a:stCxn id="23" idx="6"/>
              <a:endCxn id="31" idx="2"/>
            </p:cNvCxnSpPr>
            <p:nvPr/>
          </p:nvCxnSpPr>
          <p:spPr>
            <a:xfrm flipV="1">
              <a:off x="4476929" y="6491227"/>
              <a:ext cx="2576298" cy="880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484F6C09-0779-7948-87E5-D427B655EDF4}"/>
                </a:ext>
              </a:extLst>
            </p:cNvPr>
            <p:cNvCxnSpPr>
              <a:cxnSpLocks/>
              <a:stCxn id="25" idx="6"/>
              <a:endCxn id="31" idx="2"/>
            </p:cNvCxnSpPr>
            <p:nvPr/>
          </p:nvCxnSpPr>
          <p:spPr>
            <a:xfrm flipV="1">
              <a:off x="4476929" y="6491227"/>
              <a:ext cx="2576298" cy="181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FBDABDDA-3948-3742-94BF-3FCDA39093CF}"/>
                    </a:ext>
                  </a:extLst>
                </p:cNvPr>
                <p:cNvSpPr/>
                <p:nvPr/>
              </p:nvSpPr>
              <p:spPr>
                <a:xfrm>
                  <a:off x="5687620" y="5368064"/>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smtClean="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smtClean="0">
                                <a:latin typeface="Cambria Math" panose="02040503050406030204" pitchFamily="18" charset="0"/>
                                <a:ea typeface="Cambria Math" panose="02040503050406030204" pitchFamily="18" charset="0"/>
                              </a:rPr>
                              <m:t>𝒋</m:t>
                            </m:r>
                          </m:sub>
                        </m:sSub>
                      </m:oMath>
                    </m:oMathPara>
                  </a14:m>
                  <a:endParaRPr kumimoji="1" lang="ko-KR" altLang="en-US" sz="1500" b="1" dirty="0">
                    <a:latin typeface="Cambria Math" panose="02040503050406030204" pitchFamily="18" charset="0"/>
                  </a:endParaRPr>
                </a:p>
              </p:txBody>
            </p:sp>
          </mc:Choice>
          <mc:Fallback xmlns="">
            <p:sp>
              <p:nvSpPr>
                <p:cNvPr id="37" name="직사각형 36">
                  <a:extLst>
                    <a:ext uri="{FF2B5EF4-FFF2-40B4-BE49-F238E27FC236}">
                      <a16:creationId xmlns:a16="http://schemas.microsoft.com/office/drawing/2014/main" id="{FBDABDDA-3948-3742-94BF-3FCDA39093CF}"/>
                    </a:ext>
                  </a:extLst>
                </p:cNvPr>
                <p:cNvSpPr>
                  <a:spLocks noRot="1" noChangeAspect="1" noMove="1" noResize="1" noEditPoints="1" noAdjustHandles="1" noChangeArrowheads="1" noChangeShapeType="1" noTextEdit="1"/>
                </p:cNvSpPr>
                <p:nvPr/>
              </p:nvSpPr>
              <p:spPr>
                <a:xfrm>
                  <a:off x="5687620" y="5368064"/>
                  <a:ext cx="559191" cy="328167"/>
                </a:xfrm>
                <a:prstGeom prst="rect">
                  <a:avLst/>
                </a:prstGeom>
                <a:blipFill>
                  <a:blip r:embed="rId11"/>
                  <a:stretch>
                    <a:fillRect l="-2778"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0461A74B-CD14-B94C-93AB-1C868A4F61F6}"/>
                    </a:ext>
                  </a:extLst>
                </p:cNvPr>
                <p:cNvSpPr/>
                <p:nvPr/>
              </p:nvSpPr>
              <p:spPr>
                <a:xfrm>
                  <a:off x="5674168" y="5764496"/>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𝟐</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38" name="직사각형 37">
                  <a:extLst>
                    <a:ext uri="{FF2B5EF4-FFF2-40B4-BE49-F238E27FC236}">
                      <a16:creationId xmlns:a16="http://schemas.microsoft.com/office/drawing/2014/main" id="{0461A74B-CD14-B94C-93AB-1C868A4F61F6}"/>
                    </a:ext>
                  </a:extLst>
                </p:cNvPr>
                <p:cNvSpPr>
                  <a:spLocks noRot="1" noChangeAspect="1" noMove="1" noResize="1" noEditPoints="1" noAdjustHandles="1" noChangeArrowheads="1" noChangeShapeType="1" noTextEdit="1"/>
                </p:cNvSpPr>
                <p:nvPr/>
              </p:nvSpPr>
              <p:spPr>
                <a:xfrm>
                  <a:off x="5674168" y="5764496"/>
                  <a:ext cx="559191" cy="328167"/>
                </a:xfrm>
                <a:prstGeom prst="rect">
                  <a:avLst/>
                </a:prstGeom>
                <a:blipFill>
                  <a:blip r:embed="rId12"/>
                  <a:stretch>
                    <a:fillRect l="-2778"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C05C35EC-B432-2F46-BD38-D0D576278A02}"/>
                    </a:ext>
                  </a:extLst>
                </p:cNvPr>
                <p:cNvSpPr/>
                <p:nvPr/>
              </p:nvSpPr>
              <p:spPr>
                <a:xfrm>
                  <a:off x="5601057" y="6484720"/>
                  <a:ext cx="732316"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smtClean="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39" name="직사각형 38">
                  <a:extLst>
                    <a:ext uri="{FF2B5EF4-FFF2-40B4-BE49-F238E27FC236}">
                      <a16:creationId xmlns:a16="http://schemas.microsoft.com/office/drawing/2014/main" id="{C05C35EC-B432-2F46-BD38-D0D576278A02}"/>
                    </a:ext>
                  </a:extLst>
                </p:cNvPr>
                <p:cNvSpPr>
                  <a:spLocks noRot="1" noChangeAspect="1" noMove="1" noResize="1" noEditPoints="1" noAdjustHandles="1" noChangeArrowheads="1" noChangeShapeType="1" noTextEdit="1"/>
                </p:cNvSpPr>
                <p:nvPr/>
              </p:nvSpPr>
              <p:spPr>
                <a:xfrm>
                  <a:off x="5601057" y="6484720"/>
                  <a:ext cx="732316" cy="328167"/>
                </a:xfrm>
                <a:prstGeom prst="rect">
                  <a:avLst/>
                </a:prstGeom>
                <a:blipFill>
                  <a:blip r:embed="rId13"/>
                  <a:stretch>
                    <a:fillRect l="-4255" b="-27273"/>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5E977192-A796-CA48-A25C-AC54FB844782}"/>
                    </a:ext>
                  </a:extLst>
                </p:cNvPr>
                <p:cNvSpPr/>
                <p:nvPr/>
              </p:nvSpPr>
              <p:spPr>
                <a:xfrm>
                  <a:off x="5673193" y="6856021"/>
                  <a:ext cx="588045"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dirty="0">
                    <a:latin typeface="Cambria Math" panose="02040503050406030204" pitchFamily="18" charset="0"/>
                  </a:endParaRPr>
                </a:p>
              </p:txBody>
            </p:sp>
          </mc:Choice>
          <mc:Fallback xmlns="">
            <p:sp>
              <p:nvSpPr>
                <p:cNvPr id="40" name="직사각형 39">
                  <a:extLst>
                    <a:ext uri="{FF2B5EF4-FFF2-40B4-BE49-F238E27FC236}">
                      <a16:creationId xmlns:a16="http://schemas.microsoft.com/office/drawing/2014/main" id="{5E977192-A796-CA48-A25C-AC54FB844782}"/>
                    </a:ext>
                  </a:extLst>
                </p:cNvPr>
                <p:cNvSpPr>
                  <a:spLocks noRot="1" noChangeAspect="1" noMove="1" noResize="1" noEditPoints="1" noAdjustHandles="1" noChangeArrowheads="1" noChangeShapeType="1" noTextEdit="1"/>
                </p:cNvSpPr>
                <p:nvPr/>
              </p:nvSpPr>
              <p:spPr>
                <a:xfrm>
                  <a:off x="5673193" y="6856021"/>
                  <a:ext cx="588045" cy="328167"/>
                </a:xfrm>
                <a:prstGeom prst="rect">
                  <a:avLst/>
                </a:prstGeom>
                <a:blipFill>
                  <a:blip r:embed="rId14"/>
                  <a:stretch>
                    <a:fillRect l="-2703" b="-28571"/>
                  </a:stretch>
                </a:blipFill>
              </p:spPr>
              <p:txBody>
                <a:bodyPr/>
                <a:lstStyle/>
                <a:p>
                  <a:r>
                    <a:rPr lang="ko-Kore-KR" altLang="en-US">
                      <a:noFill/>
                    </a:rPr>
                    <a:t> </a:t>
                  </a:r>
                </a:p>
              </p:txBody>
            </p:sp>
          </mc:Fallback>
        </mc:AlternateContent>
        <p:cxnSp>
          <p:nvCxnSpPr>
            <p:cNvPr id="41" name="직선 화살표 연결선 40">
              <a:extLst>
                <a:ext uri="{FF2B5EF4-FFF2-40B4-BE49-F238E27FC236}">
                  <a16:creationId xmlns:a16="http://schemas.microsoft.com/office/drawing/2014/main" id="{31813114-22A5-1C44-A5E8-EFE53803BED1}"/>
                </a:ext>
              </a:extLst>
            </p:cNvPr>
            <p:cNvCxnSpPr>
              <a:cxnSpLocks/>
              <a:stCxn id="31" idx="6"/>
              <a:endCxn id="43" idx="2"/>
            </p:cNvCxnSpPr>
            <p:nvPr/>
          </p:nvCxnSpPr>
          <p:spPr>
            <a:xfrm flipV="1">
              <a:off x="8095890" y="6488383"/>
              <a:ext cx="504415" cy="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471DCB12-0666-084C-9394-404111BA5B1A}"/>
                    </a:ext>
                  </a:extLst>
                </p:cNvPr>
                <p:cNvSpPr/>
                <p:nvPr/>
              </p:nvSpPr>
              <p:spPr>
                <a:xfrm>
                  <a:off x="8600305" y="5967051"/>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400" b="1" i="1" dirty="0" smtClean="0">
                            <a:solidFill>
                              <a:schemeClr val="tx1"/>
                            </a:solidFill>
                            <a:latin typeface="Cambria Math" panose="02040503050406030204" pitchFamily="18" charset="0"/>
                            <a:ea typeface="Cambria Math" panose="02040503050406030204" pitchFamily="18" charset="0"/>
                          </a:rPr>
                          <m:t> </m:t>
                        </m:r>
                        <m:r>
                          <a:rPr kumimoji="1" lang="en-US" altLang="ko-KR" sz="1400" b="1" i="1" dirty="0" smtClean="0">
                            <a:solidFill>
                              <a:schemeClr val="tx1"/>
                            </a:solidFill>
                            <a:latin typeface="Cambria Math" panose="02040503050406030204" pitchFamily="18" charset="0"/>
                            <a:ea typeface="Cambria Math" panose="02040503050406030204" pitchFamily="18" charset="0"/>
                          </a:rPr>
                          <m:t>𝝈</m:t>
                        </m:r>
                        <m:r>
                          <a:rPr kumimoji="1" lang="en-US" altLang="ko-KR" sz="1400" b="1" i="1" dirty="0"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3600" b="1" dirty="0">
                    <a:solidFill>
                      <a:schemeClr val="tx1"/>
                    </a:solidFill>
                    <a:latin typeface="Cambria Math" panose="02040503050406030204" pitchFamily="18" charset="0"/>
                  </a:endParaRPr>
                </a:p>
              </p:txBody>
            </p:sp>
          </mc:Choice>
          <mc:Fallback xmlns="">
            <p:sp>
              <p:nvSpPr>
                <p:cNvPr id="43" name="타원 42">
                  <a:extLst>
                    <a:ext uri="{FF2B5EF4-FFF2-40B4-BE49-F238E27FC236}">
                      <a16:creationId xmlns:a16="http://schemas.microsoft.com/office/drawing/2014/main" id="{471DCB12-0666-084C-9394-404111BA5B1A}"/>
                    </a:ext>
                  </a:extLst>
                </p:cNvPr>
                <p:cNvSpPr>
                  <a:spLocks noRot="1" noChangeAspect="1" noMove="1" noResize="1" noEditPoints="1" noAdjustHandles="1" noChangeArrowheads="1" noChangeShapeType="1" noTextEdit="1"/>
                </p:cNvSpPr>
                <p:nvPr/>
              </p:nvSpPr>
              <p:spPr>
                <a:xfrm>
                  <a:off x="8600305" y="5967051"/>
                  <a:ext cx="1042663" cy="1042663"/>
                </a:xfrm>
                <a:prstGeom prst="ellipse">
                  <a:avLst/>
                </a:prstGeom>
                <a:blipFill>
                  <a:blip r:embed="rId15"/>
                  <a:stretch>
                    <a:fillRect/>
                  </a:stretch>
                </a:blipFill>
                <a:ln>
                  <a:solidFill>
                    <a:schemeClr val="tx1"/>
                  </a:solidFill>
                </a:ln>
              </p:spPr>
              <p:txBody>
                <a:bodyPr/>
                <a:lstStyle/>
                <a:p>
                  <a:r>
                    <a:rPr lang="ko-Kore-KR" altLang="en-US">
                      <a:noFill/>
                    </a:rPr>
                    <a:t> </a:t>
                  </a:r>
                </a:p>
              </p:txBody>
            </p:sp>
          </mc:Fallback>
        </mc:AlternateContent>
        <p:cxnSp>
          <p:nvCxnSpPr>
            <p:cNvPr id="46" name="직선 화살표 연결선 45">
              <a:extLst>
                <a:ext uri="{FF2B5EF4-FFF2-40B4-BE49-F238E27FC236}">
                  <a16:creationId xmlns:a16="http://schemas.microsoft.com/office/drawing/2014/main" id="{BDF41A88-B5CE-8446-8E2B-35C253FF7EF4}"/>
                </a:ext>
              </a:extLst>
            </p:cNvPr>
            <p:cNvCxnSpPr>
              <a:cxnSpLocks/>
              <a:stCxn id="43" idx="6"/>
            </p:cNvCxnSpPr>
            <p:nvPr/>
          </p:nvCxnSpPr>
          <p:spPr>
            <a:xfrm>
              <a:off x="9642968" y="6488383"/>
              <a:ext cx="504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7600E34-1E56-AF4C-92DE-5F32719FEEDA}"/>
                </a:ext>
              </a:extLst>
            </p:cNvPr>
            <p:cNvSpPr/>
            <p:nvPr/>
          </p:nvSpPr>
          <p:spPr>
            <a:xfrm>
              <a:off x="8762615" y="7520529"/>
              <a:ext cx="184731" cy="369332"/>
            </a:xfrm>
            <a:prstGeom prst="rect">
              <a:avLst/>
            </a:prstGeom>
          </p:spPr>
          <p:txBody>
            <a:bodyPr wrap="square">
              <a:spAutoFit/>
            </a:bodyPr>
            <a:lstStyle/>
            <a:p>
              <a:endParaRPr lang="ko-KR" altLang="en-US" dirty="0"/>
            </a:p>
          </p:txBody>
        </p:sp>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id="{9A6C6ACE-230A-6248-8F24-94D904DAF79F}"/>
                    </a:ext>
                  </a:extLst>
                </p:cNvPr>
                <p:cNvSpPr/>
                <p:nvPr/>
              </p:nvSpPr>
              <p:spPr>
                <a:xfrm>
                  <a:off x="5742148" y="7350152"/>
                  <a:ext cx="5029667" cy="106570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b="1" i="1" dirty="0" smtClean="0">
                                <a:latin typeface="Cambria Math" panose="02040503050406030204" pitchFamily="18" charset="0"/>
                                <a:ea typeface="Cambria Math" panose="02040503050406030204" pitchFamily="18" charset="0"/>
                              </a:rPr>
                            </m:ctrlPr>
                          </m:sSubPr>
                          <m:e>
                            <m:r>
                              <a:rPr kumimoji="1" lang="en-US" altLang="ko-KR" b="1" i="1" dirty="0" smtClean="0">
                                <a:latin typeface="Cambria Math" panose="02040503050406030204" pitchFamily="18" charset="0"/>
                                <a:ea typeface="Cambria Math" panose="02040503050406030204" pitchFamily="18" charset="0"/>
                              </a:rPr>
                              <m:t>𝒚</m:t>
                            </m:r>
                          </m:e>
                          <m:sub>
                            <m:r>
                              <a:rPr kumimoji="1" lang="en-US" altLang="ko-KR" b="1" i="1" dirty="0" smtClean="0">
                                <a:latin typeface="Cambria Math" panose="02040503050406030204" pitchFamily="18" charset="0"/>
                                <a:ea typeface="Cambria Math" panose="02040503050406030204" pitchFamily="18" charset="0"/>
                              </a:rPr>
                              <m:t>𝒋</m:t>
                            </m:r>
                          </m:sub>
                        </m:sSub>
                        <m:r>
                          <a:rPr kumimoji="1" lang="en-US" altLang="ko-KR" b="1" i="1" dirty="0" smtClean="0">
                            <a:latin typeface="Cambria Math" panose="02040503050406030204" pitchFamily="18" charset="0"/>
                            <a:ea typeface="Cambria Math" panose="02040503050406030204" pitchFamily="18" charset="0"/>
                          </a:rPr>
                          <m:t>=</m:t>
                        </m:r>
                        <m:r>
                          <a:rPr kumimoji="1" lang="en-US" altLang="ko-KR" b="1" i="1" dirty="0" smtClean="0">
                            <a:latin typeface="Cambria Math" panose="02040503050406030204" pitchFamily="18" charset="0"/>
                            <a:ea typeface="Cambria Math" panose="02040503050406030204" pitchFamily="18" charset="0"/>
                          </a:rPr>
                          <m:t>𝝈</m:t>
                        </m:r>
                        <m:d>
                          <m:dPr>
                            <m:ctrlPr>
                              <a:rPr kumimoji="1" lang="en-US" altLang="ko-KR" b="1" i="1" dirty="0" smtClean="0">
                                <a:latin typeface="Cambria Math" panose="02040503050406030204" pitchFamily="18" charset="0"/>
                                <a:ea typeface="Cambria Math" panose="02040503050406030204" pitchFamily="18" charset="0"/>
                              </a:rPr>
                            </m:ctrlPr>
                          </m:dPr>
                          <m:e>
                            <m:nary>
                              <m:naryPr>
                                <m:chr m:val="∑"/>
                                <m:ctrlPr>
                                  <a:rPr kumimoji="1" lang="en-US" altLang="ko-KR" b="1" i="1" dirty="0">
                                    <a:latin typeface="Cambria Math" panose="02040503050406030204" pitchFamily="18" charset="0"/>
                                    <a:ea typeface="Cambria Math" panose="02040503050406030204" pitchFamily="18" charset="0"/>
                                  </a:rPr>
                                </m:ctrlPr>
                              </m:naryPr>
                              <m:sub>
                                <m:r>
                                  <m:rPr>
                                    <m:brk m:alnAt="23"/>
                                  </m:rP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m:t>
                                </m:r>
                                <m:r>
                                  <a:rPr kumimoji="1" lang="en-US" altLang="ko-KR" b="1" i="1" dirty="0">
                                    <a:latin typeface="Cambria Math" panose="02040503050406030204" pitchFamily="18" charset="0"/>
                                    <a:ea typeface="Cambria Math" panose="02040503050406030204" pitchFamily="18" charset="0"/>
                                  </a:rPr>
                                  <m:t>𝟏</m:t>
                                </m:r>
                              </m:sub>
                              <m:sup>
                                <m:r>
                                  <a:rPr kumimoji="1" lang="en-US" altLang="ko-KR" b="1" i="1" dirty="0">
                                    <a:latin typeface="Cambria Math" panose="02040503050406030204" pitchFamily="18" charset="0"/>
                                    <a:ea typeface="Cambria Math" panose="02040503050406030204" pitchFamily="18" charset="0"/>
                                  </a:rPr>
                                  <m:t>𝒏</m:t>
                                </m:r>
                              </m:sup>
                              <m:e>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𝒘</m:t>
                                    </m:r>
                                  </m:e>
                                  <m:sub>
                                    <m: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   </m:t>
                                    </m:r>
                                    <m:r>
                                      <a:rPr kumimoji="1" lang="en-US" altLang="ko-KR" b="1" i="1" dirty="0">
                                        <a:latin typeface="Cambria Math" panose="02040503050406030204" pitchFamily="18" charset="0"/>
                                        <a:ea typeface="Cambria Math" panose="02040503050406030204" pitchFamily="18" charset="0"/>
                                      </a:rPr>
                                      <m:t>𝒋</m:t>
                                    </m:r>
                                  </m:sub>
                                </m:sSub>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𝒙</m:t>
                                    </m:r>
                                  </m:e>
                                  <m:sub>
                                    <m:r>
                                      <a:rPr kumimoji="1" lang="en-US" altLang="ko-KR" b="1" i="1" dirty="0">
                                        <a:latin typeface="Cambria Math" panose="02040503050406030204" pitchFamily="18" charset="0"/>
                                        <a:ea typeface="Cambria Math" panose="02040503050406030204" pitchFamily="18" charset="0"/>
                                      </a:rPr>
                                      <m:t>𝒊</m:t>
                                    </m:r>
                                  </m:sub>
                                </m:sSub>
                              </m:e>
                            </m:nary>
                            <m:r>
                              <a:rPr kumimoji="1" lang="en-US" altLang="ko-KR" b="1" i="1" dirty="0">
                                <a:latin typeface="Cambria Math" panose="02040503050406030204" pitchFamily="18" charset="0"/>
                                <a:ea typeface="Cambria Math" panose="02040503050406030204" pitchFamily="18" charset="0"/>
                              </a:rPr>
                              <m:t>+</m:t>
                            </m:r>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𝒃</m:t>
                                </m:r>
                              </m:e>
                              <m:sub>
                                <m:r>
                                  <a:rPr kumimoji="1" lang="en-US" altLang="ko-KR" b="1" i="1" dirty="0">
                                    <a:latin typeface="Cambria Math" panose="02040503050406030204" pitchFamily="18" charset="0"/>
                                    <a:ea typeface="Cambria Math" panose="02040503050406030204" pitchFamily="18" charset="0"/>
                                  </a:rPr>
                                  <m:t>𝒋</m:t>
                                </m:r>
                              </m:sub>
                            </m:sSub>
                          </m:e>
                        </m:d>
                      </m:oMath>
                    </m:oMathPara>
                  </a14:m>
                  <a:endParaRPr kumimoji="1" lang="ko-KR" altLang="en-US" sz="1600" b="1" dirty="0">
                    <a:latin typeface="Cambria Math" panose="02040503050406030204" pitchFamily="18" charset="0"/>
                  </a:endParaRPr>
                </a:p>
              </p:txBody>
            </p:sp>
          </mc:Choice>
          <mc:Fallback xmlns="">
            <p:sp>
              <p:nvSpPr>
                <p:cNvPr id="48" name="직사각형 47">
                  <a:extLst>
                    <a:ext uri="{FF2B5EF4-FFF2-40B4-BE49-F238E27FC236}">
                      <a16:creationId xmlns:a16="http://schemas.microsoft.com/office/drawing/2014/main" id="{9A6C6ACE-230A-6248-8F24-94D904DAF79F}"/>
                    </a:ext>
                  </a:extLst>
                </p:cNvPr>
                <p:cNvSpPr>
                  <a:spLocks noRot="1" noChangeAspect="1" noMove="1" noResize="1" noEditPoints="1" noAdjustHandles="1" noChangeArrowheads="1" noChangeShapeType="1" noTextEdit="1"/>
                </p:cNvSpPr>
                <p:nvPr/>
              </p:nvSpPr>
              <p:spPr>
                <a:xfrm>
                  <a:off x="5742148" y="7350152"/>
                  <a:ext cx="5029667" cy="1065706"/>
                </a:xfrm>
                <a:prstGeom prst="rect">
                  <a:avLst/>
                </a:prstGeom>
                <a:blipFill>
                  <a:blip r:embed="rId16"/>
                  <a:stretch>
                    <a:fillRect t="-98529" b="-15294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49" name="타원 48">
                  <a:extLst>
                    <a:ext uri="{FF2B5EF4-FFF2-40B4-BE49-F238E27FC236}">
                      <a16:creationId xmlns:a16="http://schemas.microsoft.com/office/drawing/2014/main" id="{251B5E2E-F9D8-CF41-B23A-69EE143A33B5}"/>
                    </a:ext>
                  </a:extLst>
                </p:cNvPr>
                <p:cNvSpPr/>
                <p:nvPr/>
              </p:nvSpPr>
              <p:spPr>
                <a:xfrm>
                  <a:off x="10147383" y="6126298"/>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𝒚</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500" b="1" dirty="0">
                    <a:solidFill>
                      <a:schemeClr val="tx1"/>
                    </a:solidFill>
                    <a:latin typeface="Cambria Math" panose="02040503050406030204" pitchFamily="18" charset="0"/>
                  </a:endParaRPr>
                </a:p>
              </p:txBody>
            </p:sp>
          </mc:Choice>
          <mc:Fallback xmlns="">
            <p:sp>
              <p:nvSpPr>
                <p:cNvPr id="49" name="타원 48">
                  <a:extLst>
                    <a:ext uri="{FF2B5EF4-FFF2-40B4-BE49-F238E27FC236}">
                      <a16:creationId xmlns:a16="http://schemas.microsoft.com/office/drawing/2014/main" id="{251B5E2E-F9D8-CF41-B23A-69EE143A33B5}"/>
                    </a:ext>
                  </a:extLst>
                </p:cNvPr>
                <p:cNvSpPr>
                  <a:spLocks noRot="1" noChangeAspect="1" noMove="1" noResize="1" noEditPoints="1" noAdjustHandles="1" noChangeArrowheads="1" noChangeShapeType="1" noTextEdit="1"/>
                </p:cNvSpPr>
                <p:nvPr/>
              </p:nvSpPr>
              <p:spPr>
                <a:xfrm>
                  <a:off x="10147383" y="6126298"/>
                  <a:ext cx="667030" cy="667030"/>
                </a:xfrm>
                <a:prstGeom prst="ellipse">
                  <a:avLst/>
                </a:prstGeom>
                <a:blipFill>
                  <a:blip r:embed="rId17"/>
                  <a:stretch>
                    <a:fillRect/>
                  </a:stretch>
                </a:blipFill>
                <a:ln>
                  <a:solidFill>
                    <a:schemeClr val="tx1"/>
                  </a:solidFill>
                </a:ln>
              </p:spPr>
              <p:txBody>
                <a:bodyPr/>
                <a:lstStyle/>
                <a:p>
                  <a:r>
                    <a:rPr lang="ko-Kore-KR" altLang="en-US">
                      <a:noFill/>
                    </a:rPr>
                    <a:t> </a:t>
                  </a:r>
                </a:p>
              </p:txBody>
            </p:sp>
          </mc:Fallback>
        </mc:AlternateContent>
        <p:sp>
          <p:nvSpPr>
            <p:cNvPr id="50" name="TextBox 49">
              <a:extLst>
                <a:ext uri="{FF2B5EF4-FFF2-40B4-BE49-F238E27FC236}">
                  <a16:creationId xmlns:a16="http://schemas.microsoft.com/office/drawing/2014/main" id="{6E28D263-FC47-E54D-A4E9-BB7B07A58DFA}"/>
                </a:ext>
              </a:extLst>
            </p:cNvPr>
            <p:cNvSpPr txBox="1"/>
            <p:nvPr/>
          </p:nvSpPr>
          <p:spPr>
            <a:xfrm>
              <a:off x="6482564" y="5227126"/>
              <a:ext cx="2050304" cy="735580"/>
            </a:xfrm>
            <a:prstGeom prst="rect">
              <a:avLst/>
            </a:prstGeom>
            <a:noFill/>
          </p:spPr>
          <p:txBody>
            <a:bodyPr wrap="square" rtlCol="0">
              <a:spAutoFit/>
            </a:bodyPr>
            <a:lstStyle/>
            <a:p>
              <a:pPr algn="ctr"/>
              <a:r>
                <a:rPr kumimoji="1" lang="en-US" altLang="ko-KR" sz="1600" dirty="0">
                  <a:latin typeface="Helvetica" pitchFamily="2" charset="0"/>
                </a:rPr>
                <a:t>Transfer </a:t>
              </a:r>
              <a:br>
                <a:rPr kumimoji="1" lang="en-US" altLang="ko-KR" sz="1600" dirty="0">
                  <a:latin typeface="Helvetica" pitchFamily="2" charset="0"/>
                </a:rPr>
              </a:br>
              <a:r>
                <a:rPr kumimoji="1" lang="en-US" altLang="ko-KR" sz="1600" dirty="0">
                  <a:latin typeface="Helvetica" pitchFamily="2" charset="0"/>
                </a:rPr>
                <a:t>function</a:t>
              </a:r>
              <a:endParaRPr kumimoji="1" lang="ko-KR" altLang="en-US" sz="1600" dirty="0">
                <a:latin typeface="Helvetica" pitchFamily="2" charset="0"/>
              </a:endParaRPr>
            </a:p>
          </p:txBody>
        </p:sp>
        <p:sp>
          <p:nvSpPr>
            <p:cNvPr id="51" name="TextBox 50">
              <a:extLst>
                <a:ext uri="{FF2B5EF4-FFF2-40B4-BE49-F238E27FC236}">
                  <a16:creationId xmlns:a16="http://schemas.microsoft.com/office/drawing/2014/main" id="{CA2FDB69-303C-BE44-926B-15FAF98C1B4B}"/>
                </a:ext>
              </a:extLst>
            </p:cNvPr>
            <p:cNvSpPr txBox="1"/>
            <p:nvPr/>
          </p:nvSpPr>
          <p:spPr>
            <a:xfrm>
              <a:off x="8068013" y="5224414"/>
              <a:ext cx="2050304" cy="735580"/>
            </a:xfrm>
            <a:prstGeom prst="rect">
              <a:avLst/>
            </a:prstGeom>
            <a:noFill/>
          </p:spPr>
          <p:txBody>
            <a:bodyPr wrap="square" rtlCol="0">
              <a:spAutoFit/>
            </a:bodyPr>
            <a:lstStyle/>
            <a:p>
              <a:pPr algn="ctr"/>
              <a:r>
                <a:rPr kumimoji="1" lang="en-US" altLang="ko-KR" sz="1600" dirty="0">
                  <a:latin typeface="Helvetica" pitchFamily="2" charset="0"/>
                </a:rPr>
                <a:t>Activation</a:t>
              </a:r>
              <a:br>
                <a:rPr kumimoji="1" lang="en-US" altLang="ko-KR" sz="1600" dirty="0">
                  <a:latin typeface="Helvetica" pitchFamily="2" charset="0"/>
                </a:rPr>
              </a:br>
              <a:r>
                <a:rPr kumimoji="1" lang="en-US" altLang="ko-KR" sz="1600" dirty="0">
                  <a:latin typeface="Helvetica" pitchFamily="2" charset="0"/>
                </a:rPr>
                <a:t>function</a:t>
              </a:r>
              <a:endParaRPr kumimoji="1" lang="ko-KR" altLang="en-US" sz="1600" dirty="0">
                <a:latin typeface="Helvetica" pitchFamily="2" charset="0"/>
              </a:endParaRPr>
            </a:p>
          </p:txBody>
        </p:sp>
      </p:grpSp>
    </p:spTree>
    <p:extLst>
      <p:ext uri="{BB962C8B-B14F-4D97-AF65-F5344CB8AC3E}">
        <p14:creationId xmlns:p14="http://schemas.microsoft.com/office/powerpoint/2010/main" val="2630595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931902"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Review: </a:t>
            </a:r>
            <a:r>
              <a:rPr lang="ko-KR" altLang="en-US" dirty="0" err="1">
                <a:latin typeface="맑은 고딕" panose="020B0503020000020004" pitchFamily="50" charset="-127"/>
                <a:ea typeface="맑은 고딕" panose="020B0503020000020004" pitchFamily="50" charset="-127"/>
              </a:rPr>
              <a:t>로지스틱</a:t>
            </a:r>
            <a:r>
              <a:rPr lang="ko-KR" altLang="en-US" dirty="0">
                <a:latin typeface="맑은 고딕" panose="020B0503020000020004" pitchFamily="50" charset="-127"/>
                <a:ea typeface="맑은 고딕" panose="020B0503020000020004" pitchFamily="50" charset="-127"/>
              </a:rPr>
              <a:t> 회귀</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로그 </a:t>
            </a:r>
            <a:r>
              <a:rPr lang="ko-KR" altLang="en-US" dirty="0" err="1">
                <a:latin typeface="맑은 고딕" panose="020B0503020000020004" pitchFamily="50" charset="-127"/>
                <a:ea typeface="맑은 고딕" panose="020B0503020000020004" pitchFamily="50" charset="-127"/>
              </a:rPr>
              <a:t>우도법</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(Log Likelihood)</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2398118" y="3213623"/>
                <a:ext cx="20969882" cy="980313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ore-KR" sz="3600" b="0" i="1" smtClean="0">
                              <a:latin typeface="Cambria Math" panose="02040503050406030204" pitchFamily="18" charset="0"/>
                              <a:ea typeface="Spoqa Han Sans Neo Bold" panose="020B0500000000000000" pitchFamily="34" charset="-128"/>
                            </a:rPr>
                          </m:ctrlPr>
                        </m:funcPr>
                        <m:fName>
                          <m:limLow>
                            <m:limLowPr>
                              <m:ctrlPr>
                                <a:rPr lang="en-US" altLang="ko-Kore-KR" sz="3600" b="0" i="1" smtClean="0">
                                  <a:latin typeface="Cambria Math" panose="02040503050406030204" pitchFamily="18" charset="0"/>
                                  <a:ea typeface="Spoqa Han Sans Neo Bold" panose="020B0500000000000000" pitchFamily="34" charset="-128"/>
                                </a:rPr>
                              </m:ctrlPr>
                            </m:limLowPr>
                            <m:e>
                              <m:r>
                                <m:rPr>
                                  <m:sty m:val="p"/>
                                </m:rPr>
                                <a:rPr lang="en-US" altLang="ko-Kore-KR" sz="3600" b="0" i="0" smtClean="0">
                                  <a:latin typeface="Cambria Math" panose="02040503050406030204" pitchFamily="18" charset="0"/>
                                  <a:ea typeface="Spoqa Han Sans Neo Bold" panose="020B0500000000000000" pitchFamily="34" charset="-128"/>
                                </a:rPr>
                                <m:t>min</m:t>
                              </m:r>
                            </m:e>
                            <m:lim>
                              <m:r>
                                <a:rPr lang="en-US" altLang="ko-Kore-KR" sz="3600" b="0" i="1" smtClean="0">
                                  <a:latin typeface="Cambria Math" panose="02040503050406030204" pitchFamily="18" charset="0"/>
                                  <a:ea typeface="Spoqa Han Sans Neo Bold" panose="020B0500000000000000" pitchFamily="34" charset="-128"/>
                                </a:rPr>
                                <m:t>𝜃</m:t>
                              </m:r>
                            </m:lim>
                          </m:limLow>
                        </m:fName>
                        <m:e>
                          <m:r>
                            <a:rPr lang="en-US" altLang="ko-Kore-KR" sz="3600" b="0" i="1" smtClean="0">
                              <a:latin typeface="Cambria Math" panose="02040503050406030204" pitchFamily="18" charset="0"/>
                              <a:ea typeface="Spoqa Han Sans Neo Bold" panose="020B0500000000000000" pitchFamily="34" charset="-128"/>
                            </a:rPr>
                            <m:t>𝐽</m:t>
                          </m:r>
                          <m:r>
                            <a:rPr lang="en-US" altLang="ko-Kore-KR" sz="3600" b="0" i="1" smtClean="0">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𝜃</m:t>
                          </m:r>
                          <m:r>
                            <a:rPr lang="en-US" altLang="ko-Kore-KR" sz="3600" b="0" i="1" smtClean="0">
                              <a:latin typeface="Cambria Math" panose="02040503050406030204" pitchFamily="18" charset="0"/>
                              <a:ea typeface="Spoqa Han Sans Neo Bold" panose="020B0500000000000000" pitchFamily="34" charset="-128"/>
                            </a:rPr>
                            <m:t>)</m:t>
                          </m:r>
                        </m:e>
                      </m:func>
                      <m:r>
                        <a:rPr lang="en-US" altLang="ko-Kore-KR" sz="3600" b="0" i="1" smtClean="0">
                          <a:latin typeface="Cambria Math" panose="02040503050406030204" pitchFamily="18" charset="0"/>
                          <a:ea typeface="Spoqa Han Sans Neo Bold" panose="020B0500000000000000" pitchFamily="34" charset="-128"/>
                        </a:rPr>
                        <m:t>=</m:t>
                      </m:r>
                      <m:limLow>
                        <m:limLowPr>
                          <m:ctrlPr>
                            <a:rPr lang="en-US" altLang="ko-Kore-KR" sz="3600" i="1">
                              <a:latin typeface="Cambria Math" panose="02040503050406030204" pitchFamily="18" charset="0"/>
                              <a:ea typeface="Spoqa Han Sans Neo Bold" panose="020B0500000000000000" pitchFamily="34" charset="-128"/>
                            </a:rPr>
                          </m:ctrlPr>
                        </m:limLowPr>
                        <m:e>
                          <m:r>
                            <m:rPr>
                              <m:sty m:val="p"/>
                            </m:rPr>
                            <a:rPr lang="en-US" altLang="ko-Kore-KR" sz="3600">
                              <a:latin typeface="Cambria Math" panose="02040503050406030204" pitchFamily="18" charset="0"/>
                              <a:ea typeface="Spoqa Han Sans Neo Bold" panose="020B0500000000000000" pitchFamily="34" charset="-128"/>
                            </a:rPr>
                            <m:t>min</m:t>
                          </m:r>
                        </m:e>
                        <m:lim>
                          <m:r>
                            <a:rPr lang="en-US" altLang="ko-Kore-KR" sz="3600" i="1">
                              <a:latin typeface="Cambria Math" panose="02040503050406030204" pitchFamily="18" charset="0"/>
                              <a:ea typeface="Spoqa Han Sans Neo Bold" panose="020B0500000000000000" pitchFamily="34" charset="-128"/>
                            </a:rPr>
                            <m:t>𝜃</m:t>
                          </m:r>
                        </m:lim>
                      </m:limLow>
                      <m:r>
                        <a:rPr lang="en-US" altLang="ko-Kore-KR" sz="3600" b="0" i="1" smtClean="0">
                          <a:latin typeface="Cambria Math" panose="02040503050406030204" pitchFamily="18" charset="0"/>
                          <a:ea typeface="Spoqa Han Sans Neo Bold" panose="020B0500000000000000" pitchFamily="34" charset="-128"/>
                        </a:rPr>
                        <m:t>−</m:t>
                      </m:r>
                      <m:nary>
                        <m:naryPr>
                          <m:chr m:val="∑"/>
                          <m:supHide m:val="on"/>
                          <m:ctrlPr>
                            <a:rPr lang="en-US" altLang="ko-Kore-KR" sz="3600" i="1">
                              <a:latin typeface="Cambria Math" panose="02040503050406030204" pitchFamily="18" charset="0"/>
                              <a:ea typeface="Cambria Math" panose="02040503050406030204" pitchFamily="18" charset="0"/>
                            </a:rPr>
                          </m:ctrlPr>
                        </m:naryPr>
                        <m:sub>
                          <m:r>
                            <a:rPr lang="en-US" altLang="ko-Kore-KR" sz="3600" i="1">
                              <a:latin typeface="Cambria Math" panose="02040503050406030204" pitchFamily="18" charset="0"/>
                              <a:ea typeface="Cambria Math" panose="02040503050406030204" pitchFamily="18" charset="0"/>
                            </a:rPr>
                            <m:t>𝑖</m:t>
                          </m:r>
                        </m:sub>
                        <m:sup/>
                        <m:e>
                          <m:d>
                            <m:dPr>
                              <m:begChr m:val="["/>
                              <m:endChr m:val="]"/>
                              <m:ctrlPr>
                                <a:rPr lang="en-US" altLang="ko-Kore-KR" sz="3600" i="1">
                                  <a:latin typeface="Cambria Math" panose="02040503050406030204" pitchFamily="18" charset="0"/>
                                  <a:ea typeface="Cambria Math" panose="02040503050406030204" pitchFamily="18" charset="0"/>
                                </a:rPr>
                              </m:ctrlPr>
                            </m:dPr>
                            <m:e>
                              <m:sSub>
                                <m:sSubPr>
                                  <m:ctrlPr>
                                    <a:rPr lang="en-US" altLang="ko-Kore-KR" sz="3600" i="1">
                                      <a:latin typeface="Cambria Math" panose="02040503050406030204" pitchFamily="18" charset="0"/>
                                      <a:ea typeface="Cambria Math" panose="02040503050406030204" pitchFamily="18" charset="0"/>
                                    </a:rPr>
                                  </m:ctrlPr>
                                </m:sSubPr>
                                <m:e>
                                  <m:r>
                                    <m:rPr>
                                      <m:sty m:val="p"/>
                                    </m:rPr>
                                    <a:rPr lang="en-US" altLang="ko-Kore-KR" sz="3600">
                                      <a:latin typeface="Cambria Math" panose="02040503050406030204" pitchFamily="18" charset="0"/>
                                      <a:ea typeface="Cambria Math" panose="02040503050406030204" pitchFamily="18" charset="0"/>
                                    </a:rPr>
                                    <m:t>y</m:t>
                                  </m:r>
                                </m:e>
                                <m:sub>
                                  <m:r>
                                    <m:rPr>
                                      <m:sty m:val="p"/>
                                    </m:rPr>
                                    <a:rPr lang="en-US" altLang="ko-Kore-KR" sz="3600">
                                      <a:latin typeface="Cambria Math" panose="02040503050406030204" pitchFamily="18" charset="0"/>
                                      <a:ea typeface="Cambria Math" panose="02040503050406030204" pitchFamily="18" charset="0"/>
                                    </a:rPr>
                                    <m:t>i</m:t>
                                  </m:r>
                                </m:sub>
                              </m:sSub>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d>
                                    <m:dPr>
                                      <m:endChr m:val="]"/>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𝑦</m:t>
                                              </m:r>
                                            </m:e>
                                            <m:sub>
                                              <m:r>
                                                <a:rPr lang="en-US" altLang="ko-Kore-KR" sz="3600" i="1">
                                                  <a:latin typeface="Cambria Math" panose="02040503050406030204" pitchFamily="18" charset="0"/>
                                                  <a:ea typeface="Cambria Math" panose="02040503050406030204" pitchFamily="18" charset="0"/>
                                                </a:rPr>
                                                <m:t>𝑖</m:t>
                                              </m:r>
                                            </m:sub>
                                          </m:sSub>
                                        </m:e>
                                      </m:d>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e>
                                          </m:d>
                                        </m:e>
                                      </m:func>
                                    </m:e>
                                  </m:d>
                                </m:e>
                              </m:func>
                            </m:e>
                          </m:d>
                        </m:e>
                      </m:nary>
                    </m:oMath>
                  </m:oMathPara>
                </a14:m>
                <a:endParaRPr lang="en-US" altLang="ko-Kore-KR" sz="3600" dirty="0">
                  <a:latin typeface="Spoqa Han Sans Neo" panose="020B0500000000000000" pitchFamily="34" charset="-128"/>
                  <a:ea typeface="Cambria Math" panose="02040503050406030204" pitchFamily="18" charset="0"/>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600" i="1">
                          <a:latin typeface="Cambria Math" panose="02040503050406030204" pitchFamily="18" charset="0"/>
                          <a:ea typeface="Spoqa Han Sans Neo Bold" panose="020B0500000000000000" pitchFamily="34" charset="-128"/>
                        </a:rPr>
                        <m:t>=</m:t>
                      </m:r>
                      <m:limLow>
                        <m:limLowPr>
                          <m:ctrlPr>
                            <a:rPr lang="en-US" altLang="ko-Kore-KR" sz="3600" i="1">
                              <a:latin typeface="Cambria Math" panose="02040503050406030204" pitchFamily="18" charset="0"/>
                              <a:ea typeface="Spoqa Han Sans Neo Bold" panose="020B0500000000000000" pitchFamily="34" charset="-128"/>
                            </a:rPr>
                          </m:ctrlPr>
                        </m:limLowPr>
                        <m:e>
                          <m:r>
                            <m:rPr>
                              <m:sty m:val="p"/>
                            </m:rPr>
                            <a:rPr lang="en-US" altLang="ko-Kore-KR" sz="3600">
                              <a:latin typeface="Cambria Math" panose="02040503050406030204" pitchFamily="18" charset="0"/>
                              <a:ea typeface="Spoqa Han Sans Neo Bold" panose="020B0500000000000000" pitchFamily="34" charset="-128"/>
                            </a:rPr>
                            <m:t>m</m:t>
                          </m:r>
                          <m:r>
                            <m:rPr>
                              <m:sty m:val="p"/>
                            </m:rPr>
                            <a:rPr lang="en-US" altLang="ko-Kore-KR" sz="3600" b="0" i="0" smtClean="0">
                              <a:latin typeface="Cambria Math" panose="02040503050406030204" pitchFamily="18" charset="0"/>
                              <a:ea typeface="Spoqa Han Sans Neo Bold" panose="020B0500000000000000" pitchFamily="34" charset="-128"/>
                            </a:rPr>
                            <m:t>ax</m:t>
                          </m:r>
                        </m:e>
                        <m:lim>
                          <m:r>
                            <a:rPr lang="en-US" altLang="ko-Kore-KR" sz="3600" i="1">
                              <a:latin typeface="Cambria Math" panose="02040503050406030204" pitchFamily="18" charset="0"/>
                              <a:ea typeface="Spoqa Han Sans Neo Bold" panose="020B0500000000000000" pitchFamily="34" charset="-128"/>
                            </a:rPr>
                            <m:t>𝜃</m:t>
                          </m:r>
                        </m:lim>
                      </m:limLow>
                      <m:nary>
                        <m:naryPr>
                          <m:chr m:val="∑"/>
                          <m:supHide m:val="on"/>
                          <m:ctrlPr>
                            <a:rPr lang="en-US" altLang="ko-Kore-KR" sz="3600" i="1">
                              <a:latin typeface="Cambria Math" panose="02040503050406030204" pitchFamily="18" charset="0"/>
                              <a:ea typeface="Cambria Math" panose="02040503050406030204" pitchFamily="18" charset="0"/>
                            </a:rPr>
                          </m:ctrlPr>
                        </m:naryPr>
                        <m:sub>
                          <m:r>
                            <a:rPr lang="en-US" altLang="ko-Kore-KR" sz="3600" i="1">
                              <a:latin typeface="Cambria Math" panose="02040503050406030204" pitchFamily="18" charset="0"/>
                              <a:ea typeface="Cambria Math" panose="02040503050406030204" pitchFamily="18" charset="0"/>
                            </a:rPr>
                            <m:t>𝑖</m:t>
                          </m:r>
                        </m:sub>
                        <m:sup/>
                        <m:e>
                          <m:d>
                            <m:dPr>
                              <m:begChr m:val="["/>
                              <m:endChr m:val="]"/>
                              <m:ctrlPr>
                                <a:rPr lang="en-US" altLang="ko-Kore-KR" sz="3600" i="1">
                                  <a:latin typeface="Cambria Math" panose="02040503050406030204" pitchFamily="18" charset="0"/>
                                  <a:ea typeface="Cambria Math" panose="02040503050406030204" pitchFamily="18" charset="0"/>
                                </a:rPr>
                              </m:ctrlPr>
                            </m:dPr>
                            <m:e>
                              <m:sSub>
                                <m:sSubPr>
                                  <m:ctrlPr>
                                    <a:rPr lang="en-US" altLang="ko-Kore-KR" sz="3600" i="1">
                                      <a:latin typeface="Cambria Math" panose="02040503050406030204" pitchFamily="18" charset="0"/>
                                      <a:ea typeface="Cambria Math" panose="02040503050406030204" pitchFamily="18" charset="0"/>
                                    </a:rPr>
                                  </m:ctrlPr>
                                </m:sSubPr>
                                <m:e>
                                  <m:r>
                                    <m:rPr>
                                      <m:sty m:val="p"/>
                                    </m:rPr>
                                    <a:rPr lang="en-US" altLang="ko-Kore-KR" sz="3600">
                                      <a:latin typeface="Cambria Math" panose="02040503050406030204" pitchFamily="18" charset="0"/>
                                      <a:ea typeface="Cambria Math" panose="02040503050406030204" pitchFamily="18" charset="0"/>
                                    </a:rPr>
                                    <m:t>y</m:t>
                                  </m:r>
                                </m:e>
                                <m:sub>
                                  <m:r>
                                    <m:rPr>
                                      <m:sty m:val="p"/>
                                    </m:rPr>
                                    <a:rPr lang="en-US" altLang="ko-Kore-KR" sz="3600">
                                      <a:latin typeface="Cambria Math" panose="02040503050406030204" pitchFamily="18" charset="0"/>
                                      <a:ea typeface="Cambria Math" panose="02040503050406030204" pitchFamily="18" charset="0"/>
                                    </a:rPr>
                                    <m:t>i</m:t>
                                  </m:r>
                                </m:sub>
                              </m:sSub>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d>
                                    <m:dPr>
                                      <m:endChr m:val="]"/>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r>
                                        <a:rPr lang="en-US" altLang="ko-Kore-KR" sz="3600" i="1">
                                          <a:latin typeface="Cambria Math" panose="02040503050406030204" pitchFamily="18" charset="0"/>
                                          <a:ea typeface="Cambria Math" panose="02040503050406030204" pitchFamily="18" charset="0"/>
                                        </a:rPr>
                                        <m:t>+</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𝑦</m:t>
                                              </m:r>
                                            </m:e>
                                            <m:sub>
                                              <m:r>
                                                <a:rPr lang="en-US" altLang="ko-Kore-KR" sz="3600" i="1">
                                                  <a:latin typeface="Cambria Math" panose="02040503050406030204" pitchFamily="18" charset="0"/>
                                                  <a:ea typeface="Cambria Math" panose="02040503050406030204" pitchFamily="18" charset="0"/>
                                                </a:rPr>
                                                <m:t>𝑖</m:t>
                                              </m:r>
                                            </m:sub>
                                          </m:sSub>
                                        </m:e>
                                      </m:d>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e>
                                          </m:d>
                                        </m:e>
                                      </m:func>
                                    </m:e>
                                  </m:d>
                                </m:e>
                              </m:func>
                            </m:e>
                          </m:d>
                        </m:e>
                      </m:nary>
                    </m:oMath>
                  </m:oMathPara>
                </a14:m>
                <a:endParaRPr lang="en-US" altLang="ko-Kore-KR" sz="3600" dirty="0">
                  <a:latin typeface="Spoqa Han Sans Neo" panose="020B0500000000000000" pitchFamily="34" charset="-128"/>
                  <a:ea typeface="Cambria Math" panose="02040503050406030204" pitchFamily="18" charset="0"/>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ore-KR" altLang="en-US" sz="3200" dirty="0">
                    <a:latin typeface="Spoqa Han Sans Neo" panose="020B0500000000000000" pitchFamily="34" charset="-128"/>
                    <a:ea typeface="Spoqa Han Sans Neo" panose="020B0500000000000000" pitchFamily="34" charset="-128"/>
                  </a:rPr>
                  <a:t>인데</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여기서</a:t>
                </a:r>
                <a:r>
                  <a:rPr lang="en-US" altLang="ko-Kore-KR" sz="3200" dirty="0">
                    <a:latin typeface="Spoqa Han Sans Neo" panose="020B0500000000000000" pitchFamily="34" charset="-128"/>
                    <a:ea typeface="Spoqa Han Sans Neo" panose="020B0500000000000000" pitchFamily="34" charset="-128"/>
                  </a:rPr>
                  <a:t>, </a:t>
                </a:r>
                <a:br>
                  <a:rPr lang="en-US" altLang="ko-Kore-KR" sz="3200" dirty="0">
                    <a:latin typeface="Spoqa Han Sans Neo" panose="020B0500000000000000" pitchFamily="34" charset="-128"/>
                    <a:ea typeface="Spoqa Han Sans Neo" panose="020B0500000000000000" pitchFamily="34" charset="-128"/>
                  </a:rPr>
                </a:br>
                <a:endParaRPr lang="en-US" altLang="ko-Kore-KR" sz="3200" b="0" i="1" dirty="0">
                  <a:latin typeface="Cambria Math" panose="02040503050406030204" pitchFamily="18" charset="0"/>
                  <a:ea typeface="맑은 고딕" panose="020B0503020000020004" pitchFamily="50" charset="-127"/>
                </a:endParaRPr>
              </a:p>
              <a:p>
                <a:pPr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a:rPr lang="en-US" altLang="ko-Kore-KR" sz="3600" b="0" i="1" smtClean="0">
                          <a:latin typeface="Cambria Math" panose="02040503050406030204" pitchFamily="18" charset="0"/>
                          <a:ea typeface="Spoqa Han Sans Neo Bold" panose="020B0500000000000000" pitchFamily="34" charset="-128"/>
                        </a:rPr>
                        <m:t>𝐻</m:t>
                      </m:r>
                      <m:d>
                        <m:dPr>
                          <m:ctrlPr>
                            <a:rPr lang="en-US" altLang="ko-Kore-KR" sz="3600" b="0" i="1" smtClean="0">
                              <a:latin typeface="Cambria Math" panose="02040503050406030204" pitchFamily="18" charset="0"/>
                              <a:ea typeface="Spoqa Han Sans Neo Bold" panose="020B0500000000000000" pitchFamily="34" charset="-128"/>
                            </a:rPr>
                          </m:ctrlPr>
                        </m:dPr>
                        <m:e>
                          <m:sSub>
                            <m:sSubPr>
                              <m:ctrlPr>
                                <a:rPr lang="en-US" altLang="ko-Kore-KR" sz="3600" b="0" i="1" smtClean="0">
                                  <a:latin typeface="Cambria Math" panose="02040503050406030204" pitchFamily="18" charset="0"/>
                                  <a:ea typeface="Spoqa Han Sans Neo Bold" panose="020B0500000000000000" pitchFamily="34" charset="-128"/>
                                </a:rPr>
                              </m:ctrlPr>
                            </m:sSubPr>
                            <m:e>
                              <m:r>
                                <a:rPr lang="en-US" altLang="ko-Kore-KR" sz="3600" b="0" i="1" smtClean="0">
                                  <a:latin typeface="Cambria Math" panose="02040503050406030204" pitchFamily="18" charset="0"/>
                                  <a:ea typeface="Spoqa Han Sans Neo Bold" panose="020B0500000000000000" pitchFamily="34" charset="-128"/>
                                </a:rPr>
                                <m:t>𝑝</m:t>
                              </m:r>
                            </m:e>
                            <m:sub>
                              <m:r>
                                <a:rPr lang="en-US" altLang="ko-Kore-KR" sz="3600" b="0" i="1" smtClean="0">
                                  <a:latin typeface="Cambria Math" panose="02040503050406030204" pitchFamily="18" charset="0"/>
                                  <a:ea typeface="Spoqa Han Sans Neo Bold" panose="020B0500000000000000" pitchFamily="34" charset="-128"/>
                                </a:rPr>
                                <m:t>𝑑𝑎𝑡𝑎</m:t>
                              </m:r>
                            </m:sub>
                          </m:sSub>
                          <m:r>
                            <a:rPr lang="en-US" altLang="ko-Kore-KR" sz="3600" b="0" i="1" smtClean="0">
                              <a:latin typeface="Cambria Math" panose="02040503050406030204" pitchFamily="18" charset="0"/>
                              <a:ea typeface="Spoqa Han Sans Neo Bold" panose="020B0500000000000000" pitchFamily="34" charset="-128"/>
                            </a:rPr>
                            <m:t>, </m:t>
                          </m:r>
                          <m:sSub>
                            <m:sSubPr>
                              <m:ctrlPr>
                                <a:rPr lang="en-US" altLang="ko-Kore-KR" sz="3600" b="0" i="1" smtClean="0">
                                  <a:latin typeface="Cambria Math" panose="02040503050406030204" pitchFamily="18" charset="0"/>
                                  <a:ea typeface="Spoqa Han Sans Neo Bold" panose="020B0500000000000000" pitchFamily="34" charset="-128"/>
                                </a:rPr>
                              </m:ctrlPr>
                            </m:sSubPr>
                            <m:e>
                              <m:r>
                                <a:rPr lang="en-US" altLang="ko-Kore-KR" sz="3600" b="0" i="1" smtClean="0">
                                  <a:latin typeface="Cambria Math" panose="02040503050406030204" pitchFamily="18" charset="0"/>
                                  <a:ea typeface="Spoqa Han Sans Neo Bold" panose="020B0500000000000000" pitchFamily="34" charset="-128"/>
                                </a:rPr>
                                <m:t>𝑞</m:t>
                              </m:r>
                            </m:e>
                            <m:sub>
                              <m:r>
                                <a:rPr lang="en-US" altLang="ko-Kore-KR" sz="3600" b="0" i="1" smtClean="0">
                                  <a:latin typeface="Cambria Math" panose="02040503050406030204" pitchFamily="18" charset="0"/>
                                  <a:ea typeface="Spoqa Han Sans Neo Bold" panose="020B0500000000000000" pitchFamily="34" charset="-128"/>
                                </a:rPr>
                                <m:t>𝑚𝑜𝑑𝑒𝑙</m:t>
                              </m:r>
                            </m:sub>
                          </m:sSub>
                        </m:e>
                      </m:d>
                      <m:r>
                        <a:rPr lang="en-US" altLang="ko-Kore-KR" sz="3600" i="1">
                          <a:latin typeface="Cambria Math" panose="02040503050406030204" pitchFamily="18" charset="0"/>
                          <a:ea typeface="Spoqa Han Sans Neo Bold" panose="020B0500000000000000" pitchFamily="34" charset="-128"/>
                        </a:rPr>
                        <m:t> </m:t>
                      </m:r>
                      <m:r>
                        <a:rPr lang="en-US" altLang="ko-Kore-KR" sz="3600" b="0" i="1" smtClean="0">
                          <a:latin typeface="Cambria Math" panose="02040503050406030204" pitchFamily="18" charset="0"/>
                          <a:ea typeface="Spoqa Han Sans Neo Bold" panose="020B0500000000000000" pitchFamily="34" charset="-128"/>
                        </a:rPr>
                        <m:t>=</m:t>
                      </m:r>
                      <m:r>
                        <a:rPr lang="en-US" altLang="ko-Kore-KR" sz="3600" b="0" i="1" smtClean="0">
                          <a:latin typeface="Cambria Math" panose="02040503050406030204" pitchFamily="18" charset="0"/>
                          <a:ea typeface="Spoqa Han Sans Neo Bold" panose="020B0500000000000000" pitchFamily="34" charset="-128"/>
                        </a:rPr>
                        <m:t>𝐻</m:t>
                      </m:r>
                      <m:d>
                        <m:dPr>
                          <m:ctrlPr>
                            <a:rPr lang="en-US" altLang="ko-Kore-KR" sz="3600" b="0" i="1" smtClean="0">
                              <a:latin typeface="Cambria Math" panose="02040503050406030204" pitchFamily="18" charset="0"/>
                              <a:ea typeface="Spoqa Han Sans Neo Bold" panose="020B0500000000000000" pitchFamily="34" charset="-128"/>
                            </a:rPr>
                          </m:ctrlPr>
                        </m:dPr>
                        <m:e>
                          <m:r>
                            <a:rPr lang="en-US" altLang="ko-Kore-KR" sz="3600" b="0" i="1" smtClean="0">
                              <a:latin typeface="Cambria Math" panose="02040503050406030204" pitchFamily="18" charset="0"/>
                              <a:ea typeface="Spoqa Han Sans Neo Bold" panose="020B0500000000000000" pitchFamily="34" charset="-128"/>
                            </a:rPr>
                            <m:t>𝑌</m:t>
                          </m:r>
                          <m:r>
                            <a:rPr lang="en-US" altLang="ko-Kore-KR" sz="3600" b="0" i="1" smtClean="0">
                              <a:latin typeface="Cambria Math" panose="02040503050406030204" pitchFamily="18" charset="0"/>
                              <a:ea typeface="Spoqa Han Sans Neo Bold" panose="020B0500000000000000" pitchFamily="34" charset="-128"/>
                            </a:rPr>
                            <m:t>, </m:t>
                          </m:r>
                          <m:r>
                            <a:rPr lang="en-US" altLang="ko-Kore-KR" sz="3600" b="0" i="1" smtClean="0">
                              <a:latin typeface="Cambria Math" panose="02040503050406030204" pitchFamily="18" charset="0"/>
                              <a:ea typeface="Spoqa Han Sans Neo Bold" panose="020B0500000000000000" pitchFamily="34" charset="-128"/>
                            </a:rPr>
                            <m:t>𝜎</m:t>
                          </m:r>
                          <m:d>
                            <m:dPr>
                              <m:ctrlPr>
                                <a:rPr lang="en-US" altLang="ko-Kore-KR" sz="3600" b="0" i="1" smtClean="0">
                                  <a:latin typeface="Cambria Math" panose="02040503050406030204" pitchFamily="18" charset="0"/>
                                  <a:ea typeface="Spoqa Han Sans Neo Bold" panose="020B0500000000000000" pitchFamily="34" charset="-128"/>
                                </a:rPr>
                              </m:ctrlPr>
                            </m:dPr>
                            <m:e>
                              <m:r>
                                <a:rPr lang="en-US" altLang="ko-Kore-KR" sz="3600" b="0" i="1" smtClean="0">
                                  <a:latin typeface="Cambria Math" panose="02040503050406030204" pitchFamily="18" charset="0"/>
                                  <a:ea typeface="Spoqa Han Sans Neo Bold" panose="020B0500000000000000" pitchFamily="34" charset="-128"/>
                                </a:rPr>
                                <m:t>𝜃</m:t>
                              </m:r>
                              <m:r>
                                <a:rPr lang="en-US" altLang="ko-Kore-KR" sz="3600" b="0" i="1" smtClean="0">
                                  <a:latin typeface="Cambria Math" panose="02040503050406030204" pitchFamily="18" charset="0"/>
                                  <a:ea typeface="Spoqa Han Sans Neo Bold" panose="020B0500000000000000" pitchFamily="34" charset="-128"/>
                                </a:rPr>
                                <m:t>𝑋</m:t>
                              </m:r>
                            </m:e>
                          </m:d>
                        </m:e>
                      </m:d>
                    </m:oMath>
                  </m:oMathPara>
                </a14:m>
                <a:endParaRPr lang="en-US" altLang="ko-Kore-KR" sz="3600" b="0" i="1" dirty="0">
                  <a:latin typeface="Cambria Math" panose="02040503050406030204" pitchFamily="18" charset="0"/>
                  <a:ea typeface="맑은 고딕" panose="020B0503020000020004" pitchFamily="50" charset="-127"/>
                </a:endParaRPr>
              </a:p>
              <a:p>
                <a:pPr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a:rPr lang="en-US" altLang="ko-Kore-KR" sz="3600" b="0" i="1" smtClean="0">
                          <a:latin typeface="Cambria Math" panose="02040503050406030204" pitchFamily="18" charset="0"/>
                          <a:ea typeface="Spoqa Han Sans Neo Bold" panose="020B0500000000000000" pitchFamily="34" charset="-128"/>
                        </a:rPr>
                        <m:t>=−</m:t>
                      </m:r>
                      <m:nary>
                        <m:naryPr>
                          <m:chr m:val="∑"/>
                          <m:subHide m:val="on"/>
                          <m:supHide m:val="on"/>
                          <m:ctrlPr>
                            <a:rPr lang="en-US" altLang="ko-Kore-KR" sz="3600" b="0" i="1" smtClean="0">
                              <a:latin typeface="Cambria Math" panose="02040503050406030204" pitchFamily="18" charset="0"/>
                              <a:ea typeface="Spoqa Han Sans Neo Bold" panose="020B0500000000000000" pitchFamily="34" charset="-128"/>
                            </a:rPr>
                          </m:ctrlPr>
                        </m:naryPr>
                        <m:sub/>
                        <m:sup/>
                        <m:e>
                          <m:r>
                            <a:rPr lang="en-US" altLang="ko-Kore-KR" sz="3600" b="0" i="1" smtClean="0">
                              <a:latin typeface="Cambria Math" panose="02040503050406030204" pitchFamily="18" charset="0"/>
                              <a:ea typeface="Spoqa Han Sans Neo Bold" panose="020B0500000000000000" pitchFamily="34" charset="-128"/>
                            </a:rPr>
                            <m:t>𝑌</m:t>
                          </m:r>
                          <m:func>
                            <m:funcPr>
                              <m:ctrlPr>
                                <a:rPr lang="en-US" altLang="ko-Kore-KR" sz="3600" b="0" i="1">
                                  <a:latin typeface="Cambria Math" panose="02040503050406030204" pitchFamily="18" charset="0"/>
                                  <a:ea typeface="Spoqa Han Sans Neo Bold" panose="020B0500000000000000" pitchFamily="34" charset="-128"/>
                                </a:rPr>
                              </m:ctrlPr>
                            </m:funcPr>
                            <m:fName>
                              <m:r>
                                <m:rPr>
                                  <m:sty m:val="p"/>
                                </m:rPr>
                                <a:rPr lang="en-US" altLang="ko-Kore-KR" sz="3600">
                                  <a:latin typeface="Cambria Math" panose="02040503050406030204" pitchFamily="18" charset="0"/>
                                  <a:ea typeface="Spoqa Han Sans Neo Bold" panose="020B0500000000000000" pitchFamily="34" charset="-128"/>
                                </a:rPr>
                                <m:t>log</m:t>
                              </m:r>
                            </m:fName>
                            <m:e>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𝜎</m:t>
                                  </m:r>
                                  <m:d>
                                    <m:dPr>
                                      <m:ctrlPr>
                                        <a:rPr lang="en-US" altLang="ko-Kore-KR" sz="3600" i="1">
                                          <a:latin typeface="Cambria Math" panose="02040503050406030204" pitchFamily="18" charset="0"/>
                                          <a:ea typeface="Spoqa Han Sans Neo Bold" panose="020B0500000000000000" pitchFamily="34" charset="-128"/>
                                        </a:rPr>
                                      </m:ctrlPr>
                                    </m:dPr>
                                    <m:e>
                                      <m:r>
                                        <a:rPr lang="en-US" altLang="ko-Kore-KR" sz="3600" i="1">
                                          <a:latin typeface="Cambria Math" panose="02040503050406030204" pitchFamily="18" charset="0"/>
                                          <a:ea typeface="Spoqa Han Sans Neo Bold" panose="020B0500000000000000" pitchFamily="34" charset="-128"/>
                                        </a:rPr>
                                        <m:t>𝜃</m:t>
                                      </m:r>
                                      <m:r>
                                        <a:rPr lang="en-US" altLang="ko-Kore-KR" sz="3600" b="0" i="1" smtClean="0">
                                          <a:latin typeface="Cambria Math" panose="02040503050406030204" pitchFamily="18" charset="0"/>
                                          <a:ea typeface="Spoqa Han Sans Neo Bold" panose="020B0500000000000000" pitchFamily="34" charset="-128"/>
                                        </a:rPr>
                                        <m:t>𝑋</m:t>
                                      </m:r>
                                    </m:e>
                                  </m:d>
                                </m:e>
                              </m:d>
                            </m:e>
                          </m:func>
                        </m:e>
                      </m:nary>
                    </m:oMath>
                  </m:oMathPara>
                </a14:m>
                <a:endParaRPr lang="en-US" altLang="ko-Kore-KR" sz="3600" b="0" i="1" dirty="0">
                  <a:latin typeface="Cambria Math" panose="02040503050406030204" pitchFamily="18" charset="0"/>
                  <a:ea typeface="맑은 고딕" panose="020B0503020000020004" pitchFamily="50" charset="-127"/>
                </a:endParaRPr>
              </a:p>
              <a:p>
                <a:pPr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left"/>
                    </m:oMathParaPr>
                    <m:oMath xmlns:m="http://schemas.openxmlformats.org/officeDocument/2006/math">
                      <m:r>
                        <a:rPr lang="en-US" altLang="ko-Kore-KR" sz="3600" b="0" i="1" smtClean="0">
                          <a:latin typeface="Cambria Math" panose="02040503050406030204" pitchFamily="18" charset="0"/>
                          <a:ea typeface="Spoqa Han Sans Neo Bold" panose="020B0500000000000000" pitchFamily="34" charset="-128"/>
                        </a:rPr>
                        <m:t>=−</m:t>
                      </m:r>
                      <m:nary>
                        <m:naryPr>
                          <m:chr m:val="∑"/>
                          <m:supHide m:val="on"/>
                          <m:ctrlPr>
                            <a:rPr lang="en-US" altLang="ko-Kore-KR" sz="3600" i="1">
                              <a:latin typeface="Cambria Math" panose="02040503050406030204" pitchFamily="18" charset="0"/>
                              <a:ea typeface="Cambria Math" panose="02040503050406030204" pitchFamily="18" charset="0"/>
                            </a:rPr>
                          </m:ctrlPr>
                        </m:naryPr>
                        <m:sub>
                          <m:r>
                            <a:rPr lang="en-US" altLang="ko-Kore-KR" sz="3600" i="1">
                              <a:latin typeface="Cambria Math" panose="02040503050406030204" pitchFamily="18" charset="0"/>
                              <a:ea typeface="Cambria Math" panose="02040503050406030204" pitchFamily="18" charset="0"/>
                            </a:rPr>
                            <m:t>𝑖</m:t>
                          </m:r>
                        </m:sub>
                        <m:sup/>
                        <m:e>
                          <m:d>
                            <m:dPr>
                              <m:begChr m:val="["/>
                              <m:endChr m:val="]"/>
                              <m:ctrlPr>
                                <a:rPr lang="en-US" altLang="ko-Kore-KR" sz="3600" i="1" smtClean="0">
                                  <a:latin typeface="Cambria Math" panose="02040503050406030204" pitchFamily="18" charset="0"/>
                                  <a:ea typeface="Cambria Math" panose="02040503050406030204" pitchFamily="18" charset="0"/>
                                </a:rPr>
                              </m:ctrlPr>
                            </m:dPr>
                            <m:e>
                              <m:sSub>
                                <m:sSubPr>
                                  <m:ctrlPr>
                                    <a:rPr lang="en-US" altLang="ko-Kore-KR" sz="3600" i="1">
                                      <a:latin typeface="Cambria Math" panose="02040503050406030204" pitchFamily="18" charset="0"/>
                                      <a:ea typeface="Cambria Math" panose="02040503050406030204" pitchFamily="18" charset="0"/>
                                    </a:rPr>
                                  </m:ctrlPr>
                                </m:sSubPr>
                                <m:e>
                                  <m:r>
                                    <m:rPr>
                                      <m:sty m:val="p"/>
                                    </m:rPr>
                                    <a:rPr lang="en-US" altLang="ko-Kore-KR" sz="3600">
                                      <a:latin typeface="Cambria Math" panose="02040503050406030204" pitchFamily="18" charset="0"/>
                                      <a:ea typeface="Cambria Math" panose="02040503050406030204" pitchFamily="18" charset="0"/>
                                    </a:rPr>
                                    <m:t>y</m:t>
                                  </m:r>
                                </m:e>
                                <m:sub>
                                  <m:r>
                                    <m:rPr>
                                      <m:sty m:val="p"/>
                                    </m:rPr>
                                    <a:rPr lang="en-US" altLang="ko-Kore-KR" sz="3600">
                                      <a:latin typeface="Cambria Math" panose="02040503050406030204" pitchFamily="18" charset="0"/>
                                      <a:ea typeface="Cambria Math" panose="02040503050406030204" pitchFamily="18" charset="0"/>
                                    </a:rPr>
                                    <m:t>i</m:t>
                                  </m:r>
                                </m:sub>
                              </m:sSub>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e>
                              </m:func>
                              <m:r>
                                <a:rPr lang="en-US" altLang="ko-KR" sz="3600" b="0" i="1" smtClean="0">
                                  <a:latin typeface="Cambria Math" panose="02040503050406030204" pitchFamily="18" charset="0"/>
                                  <a:ea typeface="Cambria Math" panose="02040503050406030204" pitchFamily="18" charset="0"/>
                                </a:rPr>
                                <m:t>+</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𝑦</m:t>
                                      </m:r>
                                    </m:e>
                                    <m:sub>
                                      <m:r>
                                        <a:rPr lang="en-US" altLang="ko-Kore-KR" sz="3600" i="1">
                                          <a:latin typeface="Cambria Math" panose="02040503050406030204" pitchFamily="18" charset="0"/>
                                          <a:ea typeface="Cambria Math" panose="02040503050406030204" pitchFamily="18" charset="0"/>
                                        </a:rPr>
                                        <m:t>𝑖</m:t>
                                      </m:r>
                                    </m:sub>
                                  </m:sSub>
                                </m:e>
                              </m:d>
                              <m:func>
                                <m:funcPr>
                                  <m:ctrlPr>
                                    <a:rPr lang="en-US" altLang="ko-Kore-KR" sz="3600" i="1">
                                      <a:latin typeface="Cambria Math" panose="02040503050406030204" pitchFamily="18" charset="0"/>
                                      <a:ea typeface="Cambria Math" panose="02040503050406030204" pitchFamily="18" charset="0"/>
                                    </a:rPr>
                                  </m:ctrlPr>
                                </m:funcPr>
                                <m:fName>
                                  <m:r>
                                    <m:rPr>
                                      <m:sty m:val="p"/>
                                    </m:rPr>
                                    <a:rPr lang="en-US" altLang="ko-Kore-KR" sz="3600">
                                      <a:latin typeface="Cambria Math" panose="02040503050406030204" pitchFamily="18" charset="0"/>
                                      <a:ea typeface="Cambria Math" panose="02040503050406030204" pitchFamily="18" charset="0"/>
                                    </a:rPr>
                                    <m:t>log</m:t>
                                  </m:r>
                                </m:fName>
                                <m:e>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1−</m:t>
                                      </m:r>
                                      <m:r>
                                        <a:rPr lang="en-US" altLang="ko-Kore-KR" sz="3600" i="1">
                                          <a:latin typeface="Cambria Math" panose="02040503050406030204" pitchFamily="18" charset="0"/>
                                          <a:ea typeface="Cambria Math" panose="02040503050406030204" pitchFamily="18" charset="0"/>
                                        </a:rPr>
                                        <m:t>𝜎</m:t>
                                      </m:r>
                                      <m:d>
                                        <m:dPr>
                                          <m:ctrlPr>
                                            <a:rPr lang="en-US" altLang="ko-Kore-KR" sz="3600" i="1">
                                              <a:latin typeface="Cambria Math" panose="02040503050406030204" pitchFamily="18" charset="0"/>
                                              <a:ea typeface="Cambria Math" panose="02040503050406030204" pitchFamily="18" charset="0"/>
                                            </a:rPr>
                                          </m:ctrlPr>
                                        </m:dPr>
                                        <m:e>
                                          <m:r>
                                            <a:rPr lang="en-US" altLang="ko-Kore-KR" sz="3600" i="1">
                                              <a:latin typeface="Cambria Math" panose="02040503050406030204" pitchFamily="18" charset="0"/>
                                              <a:ea typeface="Cambria Math" panose="02040503050406030204" pitchFamily="18" charset="0"/>
                                            </a:rPr>
                                            <m:t>𝜃</m:t>
                                          </m:r>
                                          <m:sSub>
                                            <m:sSubPr>
                                              <m:ctrlPr>
                                                <a:rPr lang="en-US" altLang="ko-Kore-KR" sz="3600" i="1">
                                                  <a:latin typeface="Cambria Math" panose="02040503050406030204" pitchFamily="18" charset="0"/>
                                                  <a:ea typeface="Cambria Math" panose="02040503050406030204" pitchFamily="18" charset="0"/>
                                                </a:rPr>
                                              </m:ctrlPr>
                                            </m:sSubPr>
                                            <m:e>
                                              <m:r>
                                                <a:rPr lang="en-US" altLang="ko-Kore-KR" sz="3600" i="1">
                                                  <a:latin typeface="Cambria Math" panose="02040503050406030204" pitchFamily="18" charset="0"/>
                                                  <a:ea typeface="Cambria Math" panose="02040503050406030204" pitchFamily="18" charset="0"/>
                                                </a:rPr>
                                                <m:t>𝑥</m:t>
                                              </m:r>
                                            </m:e>
                                            <m:sub>
                                              <m:r>
                                                <a:rPr lang="en-US" altLang="ko-Kore-KR" sz="3600" i="1">
                                                  <a:latin typeface="Cambria Math" panose="02040503050406030204" pitchFamily="18" charset="0"/>
                                                  <a:ea typeface="Cambria Math" panose="02040503050406030204" pitchFamily="18" charset="0"/>
                                                </a:rPr>
                                                <m:t>𝑖</m:t>
                                              </m:r>
                                            </m:sub>
                                          </m:sSub>
                                        </m:e>
                                      </m:d>
                                    </m:e>
                                  </m:d>
                                </m:e>
                              </m:func>
                            </m:e>
                          </m:d>
                        </m:e>
                      </m:nary>
                    </m:oMath>
                  </m:oMathPara>
                </a14:m>
                <a:endParaRPr lang="en-US" altLang="ko-Kore-KR" sz="3600" b="0" dirty="0">
                  <a:latin typeface="Spoqa Han Sans Neo" panose="020B0500000000000000" pitchFamily="34" charset="-128"/>
                  <a:ea typeface="맑은 고딕" panose="020B0503020000020004" pitchFamily="50" charset="-127"/>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만족한다</a:t>
                </a:r>
                <a:r>
                  <a:rPr lang="en-US" altLang="ko-KR" sz="3200" dirty="0">
                    <a:latin typeface="Spoqa Han Sans Neo" panose="020B0500000000000000" pitchFamily="34" charset="-128"/>
                    <a:ea typeface="Spoqa Han Sans Neo" panose="020B0500000000000000" pitchFamily="34" charset="-128"/>
                  </a:rPr>
                  <a:t> !  </a:t>
                </a: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2398118" y="3213623"/>
                <a:ext cx="20969882" cy="9803133"/>
              </a:xfrm>
              <a:prstGeom prst="rect">
                <a:avLst/>
              </a:prstGeom>
              <a:blipFill>
                <a:blip r:embed="rId4"/>
                <a:stretch>
                  <a:fillRect l="-1105" b="-155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251035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 MLE </a:t>
            </a:r>
            <a:r>
              <a:rPr lang="en-US" altLang="ko-KR" dirty="0">
                <a:latin typeface="맑은 고딕" panose="020B0503020000020004" pitchFamily="50" charset="-127"/>
                <a:ea typeface="맑은 고딕" panose="020B0503020000020004" pitchFamily="50" charset="-127"/>
                <a:sym typeface="Wingdings" pitchFamily="2" charset="2"/>
              </a:rPr>
              <a:t> Cross Entropy</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7822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[Theory Session]</a:t>
            </a:r>
            <a:endParaRPr lang="ko-KR" altLang="en-US"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61</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3" name="Shape 133">
                <a:extLst>
                  <a:ext uri="{FF2B5EF4-FFF2-40B4-BE49-F238E27FC236}">
                    <a16:creationId xmlns:a16="http://schemas.microsoft.com/office/drawing/2014/main" id="{D4D2B9D6-CDF6-164A-8190-40E63A25C33C}"/>
                  </a:ext>
                </a:extLst>
              </p:cNvPr>
              <p:cNvSpPr/>
              <p:nvPr/>
            </p:nvSpPr>
            <p:spPr>
              <a:xfrm>
                <a:off x="1645990" y="3185592"/>
                <a:ext cx="20450272" cy="102928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ore-KR" altLang="en-US" sz="4000" b="1" dirty="0">
                    <a:latin typeface="맑은 고딕" panose="020B0503020000020004" pitchFamily="50" charset="-127"/>
                    <a:ea typeface="맑은 고딕" panose="020B0503020000020004" pitchFamily="50" charset="-127"/>
                  </a:rPr>
                  <a:t>일반화를 해보자</a:t>
                </a:r>
                <a:r>
                  <a:rPr lang="en-US" altLang="ko-Kore-KR" sz="4000" b="1" dirty="0">
                    <a:latin typeface="맑은 고딕" panose="020B0503020000020004" pitchFamily="50" charset="-127"/>
                    <a:ea typeface="맑은 고딕" panose="020B0503020000020004" pitchFamily="50" charset="-127"/>
                  </a:rPr>
                  <a:t>.</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n</a:t>
                </a:r>
                <a:r>
                  <a:rPr lang="ko-KR" altLang="en-US" sz="3200" b="0" dirty="0">
                    <a:latin typeface="Spoqa Han Sans Neo" panose="020B0500000000000000" pitchFamily="34" charset="-128"/>
                    <a:ea typeface="Spoqa Han Sans Neo" panose="020B0500000000000000" pitchFamily="34" charset="-128"/>
                  </a:rPr>
                  <a:t>개의 샘플을 가진 데이터 </a:t>
                </a:r>
                <a14:m>
                  <m:oMath xmlns:m="http://schemas.openxmlformats.org/officeDocument/2006/math">
                    <m:r>
                      <a:rPr lang="en-US" altLang="ko-KR" sz="4000" b="0" i="1" smtClean="0">
                        <a:latin typeface="Cambria Math" panose="02040503050406030204" pitchFamily="18" charset="0"/>
                        <a:ea typeface="Spoqa Han Sans Neo Bold" panose="020B0500000000000000" pitchFamily="34" charset="-128"/>
                      </a:rPr>
                      <m:t>𝑋</m:t>
                    </m:r>
                    <m:r>
                      <a:rPr lang="en-US" altLang="ko-KR" sz="4000" b="0" i="1" smtClean="0">
                        <a:latin typeface="Cambria Math" panose="02040503050406030204" pitchFamily="18" charset="0"/>
                        <a:ea typeface="Spoqa Han Sans Neo Bold" panose="020B0500000000000000" pitchFamily="34" charset="-128"/>
                      </a:rPr>
                      <m:t> ~ {</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𝑥</m:t>
                        </m:r>
                      </m:e>
                      <m:sub>
                        <m:r>
                          <a:rPr lang="en-US" altLang="ko-KR" sz="4000" b="0" i="1" smtClean="0">
                            <a:latin typeface="Cambria Math" panose="02040503050406030204" pitchFamily="18" charset="0"/>
                            <a:ea typeface="Spoqa Han Sans Neo Bold" panose="020B0500000000000000" pitchFamily="34" charset="-128"/>
                          </a:rPr>
                          <m:t>1</m:t>
                        </m:r>
                      </m:sub>
                    </m:sSub>
                    <m:r>
                      <a:rPr lang="en-US" altLang="ko-KR" sz="4000" b="0" i="1" smtClean="0">
                        <a:latin typeface="Cambria Math" panose="02040503050406030204" pitchFamily="18" charset="0"/>
                        <a:ea typeface="Spoqa Han Sans Neo Bold" panose="020B0500000000000000" pitchFamily="34" charset="-128"/>
                      </a:rPr>
                      <m:t>, …</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𝑥</m:t>
                        </m:r>
                      </m:e>
                      <m:sub>
                        <m:r>
                          <a:rPr lang="en-US" altLang="ko-KR" sz="4000" b="0" i="1" smtClean="0">
                            <a:latin typeface="Cambria Math" panose="02040503050406030204" pitchFamily="18" charset="0"/>
                            <a:ea typeface="Spoqa Han Sans Neo Bold" panose="020B0500000000000000" pitchFamily="34" charset="-128"/>
                          </a:rPr>
                          <m:t>𝑛</m:t>
                        </m:r>
                      </m:sub>
                    </m:sSub>
                    <m:r>
                      <a:rPr lang="en-US" altLang="ko-KR" sz="4000" b="0" i="1" smtClean="0">
                        <a:latin typeface="Cambria Math" panose="02040503050406030204" pitchFamily="18" charset="0"/>
                        <a:ea typeface="Spoqa Han Sans Neo Bold" panose="020B0500000000000000" pitchFamily="34" charset="-128"/>
                      </a:rPr>
                      <m:t>}</m:t>
                    </m:r>
                  </m:oMath>
                </a14:m>
                <a:r>
                  <a:rPr lang="ko-KR" altLang="en-US" sz="3200" b="0" dirty="0">
                    <a:latin typeface="Spoqa Han Sans Neo" panose="020B0500000000000000" pitchFamily="34" charset="-128"/>
                    <a:ea typeface="Spoqa Han Sans Neo" panose="020B0500000000000000" pitchFamily="34" charset="-128"/>
                  </a:rPr>
                  <a:t>이 </a:t>
                </a:r>
                <a:r>
                  <a:rPr lang="ko-KR" altLang="en-US" sz="3200" dirty="0">
                    <a:latin typeface="Spoqa Han Sans Neo" panose="020B0500000000000000" pitchFamily="34" charset="-128"/>
                    <a:ea typeface="Spoqa Han Sans Neo" panose="020B0500000000000000" pitchFamily="34" charset="-128"/>
                  </a:rPr>
                  <a:t>있을 때</a:t>
                </a:r>
                <a:r>
                  <a:rPr lang="en-US" altLang="ko-KR" sz="3200" b="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이를 독립적으로 생성하는 데이터 생성 확률 분포를 </a:t>
                </a:r>
                <a14:m>
                  <m:oMath xmlns:m="http://schemas.openxmlformats.org/officeDocument/2006/math">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𝑑𝑎𝑡𝑎</m:t>
                        </m:r>
                      </m:sub>
                    </m:sSub>
                  </m:oMath>
                </a14:m>
                <a:r>
                  <a:rPr lang="ko-KR" altLang="en-US" sz="3200" dirty="0">
                    <a:latin typeface="Spoqa Han Sans Neo" panose="020B0500000000000000" pitchFamily="34" charset="-128"/>
                    <a:ea typeface="Spoqa Han Sans Neo" panose="020B0500000000000000" pitchFamily="34" charset="-128"/>
                  </a:rPr>
                  <a:t>라 하고 매개 변수</a:t>
                </a:r>
                <a:r>
                  <a:rPr lang="en-US" altLang="ko-KR" sz="3200" dirty="0">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200" b="0" i="1" smtClean="0">
                        <a:latin typeface="Cambria Math" panose="02040503050406030204" pitchFamily="18" charset="0"/>
                        <a:ea typeface="Spoqa Han Sans Neo Bold" panose="020B0500000000000000" pitchFamily="34" charset="-128"/>
                      </a:rPr>
                      <m:t>𝜃</m:t>
                    </m:r>
                  </m:oMath>
                </a14:m>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튜닝 가능한</a:t>
                </a:r>
                <a:r>
                  <a:rPr lang="en-US" altLang="ko-KR" sz="3200" dirty="0">
                    <a:latin typeface="Spoqa Han Sans Neo" panose="020B0500000000000000" pitchFamily="34" charset="-128"/>
                    <a:ea typeface="Spoqa Han Sans Neo" panose="020B0500000000000000" pitchFamily="34" charset="-128"/>
                  </a:rPr>
                  <a:t>)</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가지는 모델의 예측 분포를</a:t>
                </a:r>
                <a:r>
                  <a:rPr lang="en-US" altLang="ko-KR" sz="3200" dirty="0">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b="0" i="1" smtClean="0">
                            <a:latin typeface="Cambria Math" panose="02040503050406030204" pitchFamily="18" charset="0"/>
                            <a:ea typeface="Spoqa Han Sans Neo Bold" panose="020B0500000000000000" pitchFamily="34" charset="-128"/>
                          </a:rPr>
                          <m:t>𝑚𝑜𝑑𝑒𝑙</m:t>
                        </m:r>
                      </m:sub>
                    </m:sSub>
                  </m:oMath>
                </a14:m>
                <a:r>
                  <a:rPr lang="ko-KR" altLang="en-US" sz="3200" b="0" dirty="0">
                    <a:latin typeface="Spoqa Han Sans Neo" panose="020B0500000000000000" pitchFamily="34" charset="-128"/>
                    <a:ea typeface="Spoqa Han Sans Neo" panose="020B0500000000000000" pitchFamily="34" charset="-128"/>
                  </a:rPr>
                  <a:t>이라 하면</a:t>
                </a:r>
                <a:r>
                  <a:rPr lang="en-US" altLang="ko-KR" sz="3200" b="0" dirty="0">
                    <a:latin typeface="Spoqa Han Sans Neo" panose="020B0500000000000000" pitchFamily="34" charset="-128"/>
                    <a:ea typeface="Spoqa Han Sans Neo" panose="020B0500000000000000" pitchFamily="34" charset="-128"/>
                  </a:rPr>
                  <a:t>,</a:t>
                </a:r>
                <a:r>
                  <a:rPr lang="en-US" altLang="ko-KR" sz="3200" dirty="0">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200" i="1">
                        <a:latin typeface="Cambria Math" panose="02040503050406030204" pitchFamily="18" charset="0"/>
                        <a:ea typeface="Spoqa Han Sans Neo Bold" panose="020B0500000000000000" pitchFamily="34" charset="-128"/>
                      </a:rPr>
                      <m:t>𝜃</m:t>
                    </m:r>
                  </m:oMath>
                </a14:m>
                <a:r>
                  <a:rPr lang="ko-KR" altLang="en-US" sz="3200" b="0" dirty="0">
                    <a:latin typeface="Spoqa Han Sans Neo" panose="020B0500000000000000" pitchFamily="34" charset="-128"/>
                    <a:ea typeface="Spoqa Han Sans Neo" panose="020B0500000000000000" pitchFamily="34" charset="-128"/>
                  </a:rPr>
                  <a:t>의 최대 가능도 추정</a:t>
                </a:r>
                <a:r>
                  <a:rPr lang="en-US" altLang="ko-KR" sz="3200" b="0" dirty="0">
                    <a:latin typeface="Spoqa Han Sans Neo" panose="020B0500000000000000" pitchFamily="34" charset="-128"/>
                    <a:ea typeface="Spoqa Han Sans Neo" panose="020B0500000000000000" pitchFamily="34" charset="-128"/>
                  </a:rPr>
                  <a:t>(</a:t>
                </a:r>
                <a:r>
                  <a:rPr lang="en-US" altLang="ko-KR" sz="3200" dirty="0">
                    <a:latin typeface="Spoqa Han Sans Neo" panose="020B0500000000000000" pitchFamily="34" charset="-128"/>
                    <a:ea typeface="Spoqa Han Sans Neo" panose="020B0500000000000000" pitchFamily="34" charset="-128"/>
                  </a:rPr>
                  <a:t>m</a:t>
                </a:r>
                <a:r>
                  <a:rPr lang="en-US" altLang="ko-KR" sz="3200" b="0" dirty="0">
                    <a:latin typeface="Spoqa Han Sans Neo" panose="020B0500000000000000" pitchFamily="34" charset="-128"/>
                    <a:ea typeface="Spoqa Han Sans Neo" panose="020B0500000000000000" pitchFamily="34" charset="-128"/>
                  </a:rPr>
                  <a:t>aximum likelihood estimator)</a:t>
                </a:r>
                <a:r>
                  <a:rPr lang="ko-KR" altLang="en-US" sz="3200" b="0" dirty="0">
                    <a:latin typeface="Spoqa Han Sans Neo" panose="020B0500000000000000" pitchFamily="34" charset="-128"/>
                    <a:ea typeface="Spoqa Han Sans Neo" panose="020B0500000000000000" pitchFamily="34" charset="-128"/>
                  </a:rPr>
                  <a:t>은</a:t>
                </a:r>
                <a:endParaRPr lang="en-US" altLang="ko-KR" sz="3200" b="0" dirty="0">
                  <a:latin typeface="Spoqa Han Sans Neo" panose="020B0500000000000000" pitchFamily="34" charset="-128"/>
                  <a:ea typeface="Spoqa Han Sans Neo" panose="020B0500000000000000" pitchFamily="34" charset="-128"/>
                </a:endParaRP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𝜃</m:t>
                        </m:r>
                      </m:e>
                      <m:sub>
                        <m:r>
                          <a:rPr lang="en-US" altLang="ko-KR" sz="4000" b="0" i="1" smtClean="0">
                            <a:latin typeface="Cambria Math" panose="02040503050406030204" pitchFamily="18" charset="0"/>
                            <a:ea typeface="Spoqa Han Sans Neo Bold" panose="020B0500000000000000" pitchFamily="34" charset="-128"/>
                          </a:rPr>
                          <m:t>𝑀𝐿𝐸</m:t>
                        </m:r>
                      </m:sub>
                    </m:sSub>
                    <m:r>
                      <a:rPr lang="en-US" altLang="ko-KR" sz="4000" b="0" i="1" smtClean="0">
                        <a:latin typeface="Cambria Math" panose="02040503050406030204" pitchFamily="18" charset="0"/>
                        <a:ea typeface="Spoqa Han Sans Neo Bold" panose="020B0500000000000000" pitchFamily="34" charset="-128"/>
                      </a:rPr>
                      <m:t>=</m:t>
                    </m:r>
                    <m:func>
                      <m:funcPr>
                        <m:ctrlPr>
                          <a:rPr lang="en-US" altLang="ko-KR" sz="4000" b="0" i="1" smtClean="0">
                            <a:latin typeface="Cambria Math" panose="02040503050406030204" pitchFamily="18" charset="0"/>
                            <a:ea typeface="Spoqa Han Sans Neo Bold" panose="020B0500000000000000" pitchFamily="34" charset="-128"/>
                          </a:rPr>
                        </m:ctrlPr>
                      </m:funcPr>
                      <m:fName>
                        <m:r>
                          <m:rPr>
                            <m:sty m:val="p"/>
                          </m:rPr>
                          <a:rPr lang="en-US" altLang="ko-KR" sz="4000" b="0" i="0" smtClean="0">
                            <a:latin typeface="Cambria Math" panose="02040503050406030204" pitchFamily="18" charset="0"/>
                            <a:ea typeface="Spoqa Han Sans Neo Bold" panose="020B0500000000000000" pitchFamily="34" charset="-128"/>
                          </a:rPr>
                          <m:t>arg</m:t>
                        </m:r>
                      </m:fName>
                      <m:e>
                        <m:func>
                          <m:funcPr>
                            <m:ctrlPr>
                              <a:rPr lang="en-US" altLang="ko-KR" sz="4000" b="0" i="1" smtClean="0">
                                <a:latin typeface="Cambria Math" panose="02040503050406030204" pitchFamily="18" charset="0"/>
                                <a:ea typeface="Spoqa Han Sans Neo Bold" panose="020B0500000000000000" pitchFamily="34" charset="-128"/>
                              </a:rPr>
                            </m:ctrlPr>
                          </m:funcPr>
                          <m:fName>
                            <m:limLow>
                              <m:limLowPr>
                                <m:ctrlPr>
                                  <a:rPr lang="en-US" altLang="ko-KR" sz="4000" b="0" i="1" smtClean="0">
                                    <a:latin typeface="Cambria Math" panose="02040503050406030204" pitchFamily="18" charset="0"/>
                                    <a:ea typeface="Spoqa Han Sans Neo Bold" panose="020B0500000000000000" pitchFamily="34" charset="-128"/>
                                  </a:rPr>
                                </m:ctrlPr>
                              </m:limLowPr>
                              <m:e>
                                <m:r>
                                  <m:rPr>
                                    <m:sty m:val="p"/>
                                  </m:rPr>
                                  <a:rPr lang="en-US" altLang="ko-KR" sz="4000" b="0" i="0" smtClean="0">
                                    <a:latin typeface="Cambria Math" panose="02040503050406030204" pitchFamily="18" charset="0"/>
                                    <a:ea typeface="Spoqa Han Sans Neo Bold" panose="020B0500000000000000" pitchFamily="34" charset="-128"/>
                                  </a:rPr>
                                  <m:t>max</m:t>
                                </m:r>
                              </m:e>
                              <m:lim>
                                <m:r>
                                  <a:rPr lang="en-US" altLang="ko-KR" sz="4000" b="0" i="1" smtClean="0">
                                    <a:latin typeface="Cambria Math" panose="02040503050406030204" pitchFamily="18" charset="0"/>
                                    <a:ea typeface="Spoqa Han Sans Neo Bold" panose="020B0500000000000000" pitchFamily="34" charset="-128"/>
                                  </a:rPr>
                                  <m:t>𝜃</m:t>
                                </m:r>
                              </m:lim>
                            </m:limLow>
                          </m:fName>
                          <m:e>
                            <m:sSub>
                              <m:sSubPr>
                                <m:ctrlPr>
                                  <a:rPr lang="en-US" altLang="ko-KR" sz="4000" i="1">
                                    <a:latin typeface="Cambria Math" panose="02040503050406030204" pitchFamily="18" charset="0"/>
                                    <a:ea typeface="Spoqa Han Sans Neo Bold" panose="020B0500000000000000" pitchFamily="34" charset="-128"/>
                                  </a:rPr>
                                </m:ctrlPr>
                              </m:sSubPr>
                              <m:e>
                                <m:r>
                                  <a:rPr lang="en-US" altLang="ko-KR" sz="4000" i="1">
                                    <a:latin typeface="Cambria Math" panose="02040503050406030204" pitchFamily="18" charset="0"/>
                                    <a:ea typeface="Spoqa Han Sans Neo Bold" panose="020B0500000000000000" pitchFamily="34" charset="-128"/>
                                  </a:rPr>
                                  <m:t>𝑞</m:t>
                                </m:r>
                              </m:e>
                              <m:sub>
                                <m:r>
                                  <a:rPr lang="en-US" altLang="ko-KR" sz="4000" i="1">
                                    <a:latin typeface="Cambria Math" panose="02040503050406030204" pitchFamily="18" charset="0"/>
                                    <a:ea typeface="Spoqa Han Sans Neo Bold" panose="020B0500000000000000" pitchFamily="34" charset="-128"/>
                                  </a:rPr>
                                  <m:t>𝑚𝑜𝑑𝑒𝑙</m:t>
                                </m:r>
                              </m:sub>
                            </m:sSub>
                            <m:d>
                              <m:dPr>
                                <m:ctrlPr>
                                  <a:rPr lang="en-US" altLang="ko-KR" sz="4000" i="1">
                                    <a:latin typeface="Cambria Math" panose="02040503050406030204" pitchFamily="18" charset="0"/>
                                    <a:ea typeface="Spoqa Han Sans Neo Bold" panose="020B0500000000000000" pitchFamily="34" charset="-128"/>
                                  </a:rPr>
                                </m:ctrlPr>
                              </m:dPr>
                              <m:e>
                                <m:r>
                                  <a:rPr lang="en-US" altLang="ko-KR" sz="4000" i="1">
                                    <a:latin typeface="Cambria Math" panose="02040503050406030204" pitchFamily="18" charset="0"/>
                                    <a:ea typeface="Spoqa Han Sans Neo Bold" panose="020B0500000000000000" pitchFamily="34" charset="-128"/>
                                  </a:rPr>
                                  <m:t>𝑋</m:t>
                                </m:r>
                                <m:r>
                                  <a:rPr lang="en-US" altLang="ko-KR" sz="4000" i="1">
                                    <a:latin typeface="Cambria Math" panose="02040503050406030204" pitchFamily="18" charset="0"/>
                                    <a:ea typeface="Spoqa Han Sans Neo Bold" panose="020B0500000000000000" pitchFamily="34" charset="-128"/>
                                  </a:rPr>
                                  <m:t>;</m:t>
                                </m:r>
                                <m:r>
                                  <a:rPr lang="en-US" altLang="ko-KR" sz="4000" i="1">
                                    <a:latin typeface="Cambria Math" panose="02040503050406030204" pitchFamily="18" charset="0"/>
                                    <a:ea typeface="Spoqa Han Sans Neo Bold" panose="020B0500000000000000" pitchFamily="34" charset="-128"/>
                                  </a:rPr>
                                  <m:t>𝜃</m:t>
                                </m:r>
                              </m:e>
                            </m:d>
                          </m:e>
                        </m:func>
                      </m:e>
                    </m:func>
                    <m:r>
                      <a:rPr lang="en-US" altLang="ko-KR" sz="4000" b="0" i="1" smtClean="0">
                        <a:latin typeface="Cambria Math" panose="02040503050406030204" pitchFamily="18" charset="0"/>
                        <a:ea typeface="Spoqa Han Sans Neo Bold" panose="020B0500000000000000" pitchFamily="34" charset="-128"/>
                      </a:rPr>
                      <m:t>=</m:t>
                    </m:r>
                    <m:nary>
                      <m:naryPr>
                        <m:chr m:val="∏"/>
                        <m:ctrlPr>
                          <a:rPr lang="en-US" altLang="ko-KR" sz="4000" b="0" i="1" smtClean="0">
                            <a:latin typeface="Cambria Math" panose="02040503050406030204" pitchFamily="18" charset="0"/>
                            <a:ea typeface="Spoqa Han Sans Neo Bold" panose="020B0500000000000000" pitchFamily="34" charset="-128"/>
                          </a:rPr>
                        </m:ctrlPr>
                      </m:naryPr>
                      <m:sub>
                        <m:r>
                          <a:rPr lang="en-US" altLang="ko-KR" sz="4000" b="0" i="1" smtClean="0">
                            <a:latin typeface="Cambria Math" panose="02040503050406030204" pitchFamily="18" charset="0"/>
                            <a:ea typeface="Spoqa Han Sans Neo Bold" panose="020B0500000000000000" pitchFamily="34" charset="-128"/>
                          </a:rPr>
                          <m:t>𝑖</m:t>
                        </m:r>
                      </m:sub>
                      <m:sup>
                        <m:r>
                          <a:rPr lang="en-US" altLang="ko-KR" sz="4000" b="0" i="1" smtClean="0">
                            <a:latin typeface="Cambria Math" panose="02040503050406030204" pitchFamily="18" charset="0"/>
                            <a:ea typeface="Spoqa Han Sans Neo Bold" panose="020B0500000000000000" pitchFamily="34" charset="-128"/>
                          </a:rPr>
                          <m:t>𝑛</m:t>
                        </m:r>
                      </m:sup>
                      <m:e>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𝑞</m:t>
                            </m:r>
                          </m:e>
                          <m:sub>
                            <m:r>
                              <a:rPr lang="en-US" altLang="ko-KR" sz="4000" b="0" i="1" smtClean="0">
                                <a:latin typeface="Cambria Math" panose="02040503050406030204" pitchFamily="18" charset="0"/>
                                <a:ea typeface="Spoqa Han Sans Neo Bold" panose="020B0500000000000000" pitchFamily="34" charset="-128"/>
                              </a:rPr>
                              <m:t>𝑚𝑜𝑑𝑒𝑙</m:t>
                            </m:r>
                          </m:sub>
                        </m:sSub>
                      </m:e>
                    </m:nary>
                    <m:r>
                      <a:rPr lang="en-US" altLang="ko-KR" sz="4000" b="0" i="1" smtClean="0">
                        <a:latin typeface="Cambria Math" panose="02040503050406030204" pitchFamily="18" charset="0"/>
                        <a:ea typeface="Spoqa Han Sans Neo Bold" panose="020B0500000000000000" pitchFamily="34" charset="-128"/>
                      </a:rPr>
                      <m:t>(</m:t>
                    </m:r>
                    <m:sSub>
                      <m:sSubPr>
                        <m:ctrlPr>
                          <a:rPr lang="en-US" altLang="ko-KR" sz="4000" b="0" i="1" smtClean="0">
                            <a:latin typeface="Cambria Math" panose="02040503050406030204" pitchFamily="18" charset="0"/>
                            <a:ea typeface="Spoqa Han Sans Neo Bold" panose="020B0500000000000000" pitchFamily="34" charset="-128"/>
                          </a:rPr>
                        </m:ctrlPr>
                      </m:sSubPr>
                      <m:e>
                        <m:r>
                          <a:rPr lang="en-US" altLang="ko-KR" sz="4000" b="0" i="1" smtClean="0">
                            <a:latin typeface="Cambria Math" panose="02040503050406030204" pitchFamily="18" charset="0"/>
                            <a:ea typeface="Spoqa Han Sans Neo Bold" panose="020B0500000000000000" pitchFamily="34" charset="-128"/>
                          </a:rPr>
                          <m:t>𝑥</m:t>
                        </m:r>
                      </m:e>
                      <m:sub>
                        <m:r>
                          <a:rPr lang="en-US" altLang="ko-KR" sz="4000" b="0" i="1" smtClean="0">
                            <a:latin typeface="Cambria Math" panose="02040503050406030204" pitchFamily="18" charset="0"/>
                            <a:ea typeface="Spoqa Han Sans Neo Bold" panose="020B0500000000000000" pitchFamily="34" charset="-128"/>
                          </a:rPr>
                          <m:t>𝑖</m:t>
                        </m:r>
                      </m:sub>
                    </m:sSub>
                    <m:r>
                      <a:rPr lang="en-US" altLang="ko-KR" sz="4000" b="0" i="1" smtClean="0">
                        <a:latin typeface="Cambria Math" panose="02040503050406030204" pitchFamily="18" charset="0"/>
                        <a:ea typeface="Spoqa Han Sans Neo Bold" panose="020B0500000000000000" pitchFamily="34" charset="-128"/>
                      </a:rPr>
                      <m:t>;</m:t>
                    </m:r>
                    <m:r>
                      <a:rPr lang="en-US" altLang="ko-KR" sz="4000" b="0" i="1" smtClean="0">
                        <a:latin typeface="Cambria Math" panose="02040503050406030204" pitchFamily="18" charset="0"/>
                        <a:ea typeface="Spoqa Han Sans Neo Bold" panose="020B0500000000000000" pitchFamily="34" charset="-128"/>
                      </a:rPr>
                      <m:t>𝜃</m:t>
                    </m:r>
                    <m:r>
                      <a:rPr lang="en-US" altLang="ko-KR" sz="4000" b="0" i="1" smtClean="0">
                        <a:latin typeface="Cambria Math" panose="02040503050406030204" pitchFamily="18" charset="0"/>
                        <a:ea typeface="Spoqa Han Sans Neo Bold" panose="020B0500000000000000" pitchFamily="34" charset="-128"/>
                      </a:rPr>
                      <m:t>)</m:t>
                    </m:r>
                  </m:oMath>
                </a14:m>
                <a:r>
                  <a:rPr kumimoji="1" lang="en-US" altLang="ko-Kore-KR" sz="2800" dirty="0">
                    <a:latin typeface="Spoqa Han Sans Neo" panose="020B0500000000000000" pitchFamily="34" charset="-128"/>
                    <a:ea typeface="Spoqa Han Sans Neo" panose="020B0500000000000000" pitchFamily="34" charset="-128"/>
                  </a:rPr>
                  <a:t>	</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을 만족한다</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최적화를 좀 더 편하게 하기 위해 </a:t>
                </a:r>
                <a:r>
                  <a:rPr kumimoji="1" lang="en-US" altLang="ko-Kore-KR" sz="3200" dirty="0">
                    <a:latin typeface="Spoqa Han Sans Neo" panose="020B0500000000000000" pitchFamily="34" charset="-128"/>
                    <a:ea typeface="Spoqa Han Sans Neo" panose="020B0500000000000000" pitchFamily="34" charset="-128"/>
                  </a:rPr>
                  <a:t>log</a:t>
                </a:r>
                <a:r>
                  <a:rPr kumimoji="1" lang="ko-Kore-KR" altLang="en-US" sz="3200" dirty="0">
                    <a:latin typeface="Spoqa Han Sans Neo" panose="020B0500000000000000" pitchFamily="34" charset="-128"/>
                    <a:ea typeface="Spoqa Han Sans Neo" panose="020B0500000000000000" pitchFamily="34" charset="-128"/>
                  </a:rPr>
                  <a:t>를 씌우면</a:t>
                </a:r>
                <a:r>
                  <a:rPr kumimoji="1" lang="en-US" altLang="ko-Kore-KR" sz="3200" dirty="0">
                    <a:latin typeface="Spoqa Han Sans Neo" panose="020B0500000000000000" pitchFamily="34" charset="-128"/>
                    <a:ea typeface="Spoqa Han Sans Neo" panose="020B0500000000000000" pitchFamily="34" charset="-128"/>
                  </a:rPr>
                  <a:t>,</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ea typeface="Spoqa Han Sans Neo Bold" panose="020B0500000000000000" pitchFamily="34" charset="-128"/>
                        </a:rPr>
                        <m:t>⇒</m:t>
                      </m:r>
                      <m:func>
                        <m:funcPr>
                          <m:ctrlPr>
                            <a:rPr lang="en-US" altLang="ko-KR" sz="3200" b="0" i="1" smtClean="0">
                              <a:latin typeface="Cambria Math" panose="02040503050406030204" pitchFamily="18" charset="0"/>
                              <a:ea typeface="Spoqa Han Sans Neo Bold" panose="020B0500000000000000" pitchFamily="34" charset="-128"/>
                            </a:rPr>
                          </m:ctrlPr>
                        </m:funcPr>
                        <m:fName>
                          <m:r>
                            <m:rPr>
                              <m:sty m:val="p"/>
                            </m:rPr>
                            <a:rPr lang="en-US" altLang="ko-KR" sz="3200" b="0" i="0" smtClean="0">
                              <a:latin typeface="Cambria Math" panose="02040503050406030204" pitchFamily="18" charset="0"/>
                              <a:ea typeface="Spoqa Han Sans Neo Bold" panose="020B0500000000000000" pitchFamily="34" charset="-128"/>
                            </a:rPr>
                            <m:t>arg</m:t>
                          </m:r>
                        </m:fName>
                        <m:e>
                          <m:func>
                            <m:funcPr>
                              <m:ctrlPr>
                                <a:rPr lang="en-US" altLang="ko-KR" sz="3200" b="0" i="1" smtClean="0">
                                  <a:latin typeface="Cambria Math" panose="02040503050406030204" pitchFamily="18" charset="0"/>
                                  <a:ea typeface="Spoqa Han Sans Neo Bold" panose="020B0500000000000000" pitchFamily="34" charset="-128"/>
                                </a:rPr>
                              </m:ctrlPr>
                            </m:funcPr>
                            <m:fName>
                              <m:limLow>
                                <m:limLowPr>
                                  <m:ctrlPr>
                                    <a:rPr lang="en-US" altLang="ko-KR" sz="3200" b="0" i="1" smtClean="0">
                                      <a:latin typeface="Cambria Math" panose="02040503050406030204" pitchFamily="18" charset="0"/>
                                      <a:ea typeface="Spoqa Han Sans Neo Bold" panose="020B0500000000000000" pitchFamily="34" charset="-128"/>
                                    </a:rPr>
                                  </m:ctrlPr>
                                </m:limLowPr>
                                <m:e>
                                  <m:r>
                                    <m:rPr>
                                      <m:sty m:val="p"/>
                                    </m:rPr>
                                    <a:rPr lang="en-US" altLang="ko-KR" sz="3200" b="0" i="0" smtClean="0">
                                      <a:latin typeface="Cambria Math" panose="02040503050406030204" pitchFamily="18" charset="0"/>
                                      <a:ea typeface="Spoqa Han Sans Neo Bold" panose="020B0500000000000000" pitchFamily="34" charset="-128"/>
                                    </a:rPr>
                                    <m:t>max</m:t>
                                  </m:r>
                                </m:e>
                                <m:lim>
                                  <m:r>
                                    <a:rPr lang="en-US" altLang="ko-KR" sz="3200" b="0" i="1" smtClean="0">
                                      <a:latin typeface="Cambria Math" panose="02040503050406030204" pitchFamily="18" charset="0"/>
                                      <a:ea typeface="Spoqa Han Sans Neo Bold" panose="020B0500000000000000" pitchFamily="34" charset="-128"/>
                                    </a:rPr>
                                    <m:t>𝜃</m:t>
                                  </m:r>
                                </m:lim>
                              </m:limLow>
                            </m:fName>
                            <m:e>
                              <m:nary>
                                <m:naryPr>
                                  <m:chr m:val="∑"/>
                                  <m:ctrlPr>
                                    <a:rPr lang="en-US" altLang="ko-KR" sz="3200" i="1">
                                      <a:latin typeface="Cambria Math" panose="02040503050406030204" pitchFamily="18" charset="0"/>
                                      <a:ea typeface="Spoqa Han Sans Neo Bold" panose="020B0500000000000000" pitchFamily="34" charset="-128"/>
                                    </a:rPr>
                                  </m:ctrlPr>
                                </m:naryPr>
                                <m:sub>
                                  <m:r>
                                    <a:rPr lang="en-US" altLang="ko-KR" sz="3200" i="1">
                                      <a:latin typeface="Cambria Math" panose="02040503050406030204" pitchFamily="18" charset="0"/>
                                      <a:ea typeface="Spoqa Han Sans Neo Bold" panose="020B0500000000000000" pitchFamily="34" charset="-128"/>
                                    </a:rPr>
                                    <m:t>𝑖</m:t>
                                  </m:r>
                                </m:sub>
                                <m:sup>
                                  <m:r>
                                    <a:rPr lang="en-US" altLang="ko-KR" sz="3200" i="1">
                                      <a:latin typeface="Cambria Math" panose="02040503050406030204" pitchFamily="18" charset="0"/>
                                      <a:ea typeface="Spoqa Han Sans Neo Bold" panose="020B0500000000000000" pitchFamily="34" charset="-128"/>
                                    </a:rPr>
                                    <m:t>𝑚</m:t>
                                  </m:r>
                                </m:sup>
                                <m:e>
                                  <m:func>
                                    <m:funcPr>
                                      <m:ctrlPr>
                                        <a:rPr lang="en-US" altLang="ko-KR" sz="3200" i="1">
                                          <a:latin typeface="Cambria Math" panose="02040503050406030204" pitchFamily="18" charset="0"/>
                                          <a:ea typeface="Spoqa Han Sans Neo Bold" panose="020B0500000000000000" pitchFamily="34" charset="-128"/>
                                        </a:rPr>
                                      </m:ctrlPr>
                                    </m:funcPr>
                                    <m:fName>
                                      <m:r>
                                        <m:rPr>
                                          <m:sty m:val="p"/>
                                        </m:rPr>
                                        <a:rPr lang="en-US" altLang="ko-KR" sz="3200">
                                          <a:latin typeface="Cambria Math" panose="02040503050406030204" pitchFamily="18" charset="0"/>
                                          <a:ea typeface="Spoqa Han Sans Neo Bold" panose="020B0500000000000000" pitchFamily="34" charset="-128"/>
                                        </a:rPr>
                                        <m:t>log</m:t>
                                      </m:r>
                                    </m:fName>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𝑚𝑜𝑑𝑒𝑙</m:t>
                                          </m:r>
                                        </m:sub>
                                      </m:sSub>
                                    </m:e>
                                  </m:func>
                                </m:e>
                              </m:nary>
                              <m:d>
                                <m:dPr>
                                  <m:ctrlPr>
                                    <a:rPr lang="en-US" altLang="ko-KR" sz="3200" i="1">
                                      <a:latin typeface="Cambria Math" panose="02040503050406030204" pitchFamily="18" charset="0"/>
                                      <a:ea typeface="Spoqa Han Sans Neo Bold" panose="020B0500000000000000" pitchFamily="34" charset="-128"/>
                                    </a:rPr>
                                  </m:ctrlPr>
                                </m:dPr>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𝑥</m:t>
                                      </m:r>
                                    </m:e>
                                    <m:sub>
                                      <m:r>
                                        <a:rPr lang="en-US" altLang="ko-KR" sz="3200" i="1">
                                          <a:latin typeface="Cambria Math" panose="02040503050406030204" pitchFamily="18" charset="0"/>
                                          <a:ea typeface="Spoqa Han Sans Neo Bold" panose="020B0500000000000000" pitchFamily="34" charset="-128"/>
                                        </a:rPr>
                                        <m:t>𝑖</m:t>
                                      </m:r>
                                    </m:sub>
                                  </m:sSub>
                                  <m:r>
                                    <a:rPr lang="en-US" altLang="ko-KR" sz="3200" i="1">
                                      <a:latin typeface="Cambria Math" panose="02040503050406030204" pitchFamily="18" charset="0"/>
                                      <a:ea typeface="Spoqa Han Sans Neo Bold" panose="020B0500000000000000" pitchFamily="34" charset="-128"/>
                                    </a:rPr>
                                    <m:t>;</m:t>
                                  </m:r>
                                  <m:r>
                                    <a:rPr lang="en-US" altLang="ko-KR" sz="3200" i="1">
                                      <a:latin typeface="Cambria Math" panose="02040503050406030204" pitchFamily="18" charset="0"/>
                                      <a:ea typeface="Spoqa Han Sans Neo Bold" panose="020B0500000000000000" pitchFamily="34" charset="-128"/>
                                    </a:rPr>
                                    <m:t>𝜃</m:t>
                                  </m:r>
                                </m:e>
                              </m:d>
                            </m:e>
                          </m:func>
                        </m:e>
                      </m:func>
                    </m:oMath>
                  </m:oMathPara>
                </a14:m>
                <a:endParaRPr kumimoji="1" lang="en-US" altLang="ko-Kore-KR" sz="2000" dirty="0">
                  <a:latin typeface="Spoqa Han Sans Neo" panose="020B0500000000000000" pitchFamily="34" charset="-128"/>
                  <a:ea typeface="Spoqa Han Sans Neo" panose="020B0500000000000000" pitchFamily="34" charset="-128"/>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을 </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최적화 하는 문제로 된다</a:t>
                </a:r>
                <a:r>
                  <a:rPr kumimoji="1" lang="en-US" altLang="ko-Kore-KR" sz="3200" dirty="0">
                    <a:latin typeface="Spoqa Han Sans Neo" panose="020B0500000000000000" pitchFamily="34" charset="-128"/>
                    <a:ea typeface="Spoqa Han Sans Neo" panose="020B0500000000000000" pitchFamily="34" charset="-128"/>
                  </a:rPr>
                  <a:t>! </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여기에 우리는 데이터를 놓고</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결과적으로  평균을 내는 작업을 하므로</a:t>
                </a: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 위의 식은 아래왜 같이 정리된다</a:t>
                </a:r>
                <a:r>
                  <a:rPr kumimoji="1" lang="en-US" altLang="ko-Kore-KR" sz="3200" dirty="0">
                    <a:latin typeface="Spoqa Han Sans Neo" panose="020B0500000000000000" pitchFamily="34" charset="-128"/>
                    <a:ea typeface="Spoqa Han Sans Neo" panose="020B0500000000000000" pitchFamily="34" charset="-128"/>
                  </a:rPr>
                  <a:t>. </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lang="en-US" altLang="ko-KR" sz="3200" i="1">
                              <a:latin typeface="Cambria Math" panose="02040503050406030204" pitchFamily="18" charset="0"/>
                              <a:ea typeface="Spoqa Han Sans Neo Bold" panose="020B0500000000000000" pitchFamily="34" charset="-128"/>
                            </a:rPr>
                          </m:ctrlPr>
                        </m:funcPr>
                        <m:fName>
                          <m:r>
                            <m:rPr>
                              <m:sty m:val="p"/>
                            </m:rPr>
                            <a:rPr lang="en-US" altLang="ko-KR" sz="3200">
                              <a:latin typeface="Cambria Math" panose="02040503050406030204" pitchFamily="18" charset="0"/>
                              <a:ea typeface="Spoqa Han Sans Neo Bold" panose="020B0500000000000000" pitchFamily="34" charset="-128"/>
                            </a:rPr>
                            <m:t>arg</m:t>
                          </m:r>
                        </m:fName>
                        <m:e>
                          <m:func>
                            <m:funcPr>
                              <m:ctrlPr>
                                <a:rPr lang="en-US" altLang="ko-KR" sz="3200" i="1">
                                  <a:latin typeface="Cambria Math" panose="02040503050406030204" pitchFamily="18" charset="0"/>
                                  <a:ea typeface="Spoqa Han Sans Neo Bold" panose="020B0500000000000000" pitchFamily="34" charset="-128"/>
                                </a:rPr>
                              </m:ctrlPr>
                            </m:funcPr>
                            <m:fName>
                              <m:limLow>
                                <m:limLowPr>
                                  <m:ctrlPr>
                                    <a:rPr lang="en-US" altLang="ko-KR" sz="3200" i="1">
                                      <a:latin typeface="Cambria Math" panose="02040503050406030204" pitchFamily="18" charset="0"/>
                                      <a:ea typeface="Spoqa Han Sans Neo Bold" panose="020B0500000000000000" pitchFamily="34" charset="-128"/>
                                    </a:rPr>
                                  </m:ctrlPr>
                                </m:limLowPr>
                                <m:e>
                                  <m:r>
                                    <m:rPr>
                                      <m:sty m:val="p"/>
                                    </m:rPr>
                                    <a:rPr lang="en-US" altLang="ko-KR" sz="3200">
                                      <a:latin typeface="Cambria Math" panose="02040503050406030204" pitchFamily="18" charset="0"/>
                                      <a:ea typeface="Spoqa Han Sans Neo Bold" panose="020B0500000000000000" pitchFamily="34" charset="-128"/>
                                    </a:rPr>
                                    <m:t>max</m:t>
                                  </m:r>
                                </m:e>
                                <m:lim>
                                  <m:r>
                                    <a:rPr lang="en-US" altLang="ko-KR" sz="3200" i="1">
                                      <a:latin typeface="Cambria Math" panose="02040503050406030204" pitchFamily="18" charset="0"/>
                                      <a:ea typeface="Spoqa Han Sans Neo Bold" panose="020B0500000000000000" pitchFamily="34" charset="-128"/>
                                    </a:rPr>
                                    <m:t>𝜃</m:t>
                                  </m:r>
                                </m:lim>
                              </m:limLow>
                            </m:fName>
                            <m:e>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𝐸</m:t>
                                  </m:r>
                                </m:e>
                                <m:sub>
                                  <m:r>
                                    <a:rPr lang="en-US" altLang="ko-KR" sz="3200" b="0" i="1" smtClean="0">
                                      <a:latin typeface="Cambria Math" panose="02040503050406030204" pitchFamily="18" charset="0"/>
                                      <a:ea typeface="Spoqa Han Sans Neo Bold" panose="020B0500000000000000" pitchFamily="34" charset="-128"/>
                                    </a:rPr>
                                    <m:t>𝑥</m:t>
                                  </m:r>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𝑑𝑎𝑡𝑎</m:t>
                                      </m:r>
                                    </m:sub>
                                  </m:sSub>
                                </m:sub>
                              </m:sSub>
                            </m:e>
                          </m:func>
                          <m:func>
                            <m:funcPr>
                              <m:ctrlPr>
                                <a:rPr lang="en-US" altLang="ko-KR" sz="3200" i="1">
                                  <a:latin typeface="Cambria Math" panose="02040503050406030204" pitchFamily="18" charset="0"/>
                                  <a:ea typeface="Spoqa Han Sans Neo Bold" panose="020B0500000000000000" pitchFamily="34" charset="-128"/>
                                </a:rPr>
                              </m:ctrlPr>
                            </m:funcPr>
                            <m:fName>
                              <m:r>
                                <m:rPr>
                                  <m:sty m:val="p"/>
                                </m:rPr>
                                <a:rPr lang="en-US" altLang="ko-KR" sz="3200">
                                  <a:latin typeface="Cambria Math" panose="02040503050406030204" pitchFamily="18" charset="0"/>
                                  <a:ea typeface="Spoqa Han Sans Neo Bold" panose="020B0500000000000000" pitchFamily="34" charset="-128"/>
                                </a:rPr>
                                <m:t>log</m:t>
                              </m:r>
                            </m:fName>
                            <m:e>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𝑞</m:t>
                                  </m:r>
                                </m:e>
                                <m:sub>
                                  <m:r>
                                    <a:rPr lang="en-US" altLang="ko-KR" sz="3200" i="1">
                                      <a:latin typeface="Cambria Math" panose="02040503050406030204" pitchFamily="18" charset="0"/>
                                      <a:ea typeface="Spoqa Han Sans Neo Bold" panose="020B0500000000000000" pitchFamily="34" charset="-128"/>
                                    </a:rPr>
                                    <m:t>𝑚𝑜𝑑𝑒𝑙</m:t>
                                  </m:r>
                                </m:sub>
                              </m:sSub>
                            </m:e>
                          </m:func>
                          <m:r>
                            <a:rPr lang="en-US" altLang="ko-KR" sz="3200" i="1">
                              <a:latin typeface="Cambria Math" panose="02040503050406030204" pitchFamily="18" charset="0"/>
                              <a:ea typeface="Spoqa Han Sans Neo Bold" panose="020B0500000000000000" pitchFamily="34" charset="-128"/>
                            </a:rPr>
                            <m:t>(</m:t>
                          </m:r>
                          <m:r>
                            <a:rPr lang="en-US" altLang="ko-KR" sz="3200" i="1">
                              <a:latin typeface="Cambria Math" panose="02040503050406030204" pitchFamily="18" charset="0"/>
                              <a:ea typeface="Spoqa Han Sans Neo Bold" panose="020B0500000000000000" pitchFamily="34" charset="-128"/>
                            </a:rPr>
                            <m:t>𝑥</m:t>
                          </m:r>
                          <m:r>
                            <a:rPr lang="en-US" altLang="ko-KR" sz="3200" i="1">
                              <a:latin typeface="Cambria Math" panose="02040503050406030204" pitchFamily="18" charset="0"/>
                              <a:ea typeface="Spoqa Han Sans Neo Bold" panose="020B0500000000000000" pitchFamily="34" charset="-128"/>
                            </a:rPr>
                            <m:t>;</m:t>
                          </m:r>
                          <m:r>
                            <a:rPr lang="en-US" altLang="ko-KR" sz="3200" i="1">
                              <a:latin typeface="Cambria Math" panose="02040503050406030204" pitchFamily="18" charset="0"/>
                              <a:ea typeface="Spoqa Han Sans Neo Bold" panose="020B0500000000000000" pitchFamily="34" charset="-128"/>
                            </a:rPr>
                            <m:t>𝜃</m:t>
                          </m:r>
                          <m:r>
                            <a:rPr lang="en-US" altLang="ko-KR" sz="3200" i="1">
                              <a:latin typeface="Cambria Math" panose="02040503050406030204" pitchFamily="18" charset="0"/>
                              <a:ea typeface="Spoqa Han Sans Neo Bold" panose="020B0500000000000000" pitchFamily="34" charset="-128"/>
                            </a:rPr>
                            <m:t>)</m:t>
                          </m:r>
                        </m:e>
                      </m:func>
                      <m:r>
                        <a:rPr lang="en-US" altLang="ko-KR" sz="3200" b="0" i="1" smtClean="0">
                          <a:latin typeface="Cambria Math" panose="02040503050406030204" pitchFamily="18" charset="0"/>
                          <a:ea typeface="Spoqa Han Sans Neo Bold" panose="020B0500000000000000" pitchFamily="34" charset="-128"/>
                        </a:rPr>
                        <m:t>=</m:t>
                      </m:r>
                      <m:r>
                        <a:rPr lang="en-US" altLang="ko-KR" sz="3200" i="1">
                          <a:latin typeface="Cambria Math" panose="02040503050406030204" pitchFamily="18" charset="0"/>
                          <a:ea typeface="Spoqa Han Sans Neo Bold" panose="020B0500000000000000" pitchFamily="34" charset="-128"/>
                        </a:rPr>
                        <m:t> </m:t>
                      </m:r>
                      <m:func>
                        <m:funcPr>
                          <m:ctrlPr>
                            <a:rPr lang="en-US" altLang="ko-KR" sz="3200" i="1">
                              <a:latin typeface="Cambria Math" panose="02040503050406030204" pitchFamily="18" charset="0"/>
                              <a:ea typeface="Spoqa Han Sans Neo Bold" panose="020B0500000000000000" pitchFamily="34" charset="-128"/>
                            </a:rPr>
                          </m:ctrlPr>
                        </m:funcPr>
                        <m:fName>
                          <m:r>
                            <m:rPr>
                              <m:sty m:val="p"/>
                            </m:rPr>
                            <a:rPr lang="en-US" altLang="ko-KR" sz="3200">
                              <a:latin typeface="Cambria Math" panose="02040503050406030204" pitchFamily="18" charset="0"/>
                              <a:ea typeface="Spoqa Han Sans Neo Bold" panose="020B0500000000000000" pitchFamily="34" charset="-128"/>
                            </a:rPr>
                            <m:t>arg</m:t>
                          </m:r>
                        </m:fName>
                        <m:e>
                          <m:func>
                            <m:funcPr>
                              <m:ctrlPr>
                                <a:rPr lang="en-US" altLang="ko-KR" sz="3200" i="1">
                                  <a:latin typeface="Cambria Math" panose="02040503050406030204" pitchFamily="18" charset="0"/>
                                  <a:ea typeface="Spoqa Han Sans Neo Bold" panose="020B0500000000000000" pitchFamily="34" charset="-128"/>
                                </a:rPr>
                              </m:ctrlPr>
                            </m:funcPr>
                            <m:fName>
                              <m:limLow>
                                <m:limLowPr>
                                  <m:ctrlPr>
                                    <a:rPr lang="en-US" altLang="ko-KR" sz="3200" i="1">
                                      <a:latin typeface="Cambria Math" panose="02040503050406030204" pitchFamily="18" charset="0"/>
                                      <a:ea typeface="Spoqa Han Sans Neo Bold" panose="020B0500000000000000" pitchFamily="34" charset="-128"/>
                                    </a:rPr>
                                  </m:ctrlPr>
                                </m:limLowPr>
                                <m:e>
                                  <m:r>
                                    <m:rPr>
                                      <m:sty m:val="p"/>
                                    </m:rPr>
                                    <a:rPr lang="en-US" altLang="ko-KR" sz="3200" b="0" i="0" smtClean="0">
                                      <a:latin typeface="Cambria Math" panose="02040503050406030204" pitchFamily="18" charset="0"/>
                                      <a:ea typeface="Spoqa Han Sans Neo Bold" panose="020B0500000000000000" pitchFamily="34" charset="-128"/>
                                    </a:rPr>
                                    <m:t>min</m:t>
                                  </m:r>
                                </m:e>
                                <m:lim>
                                  <m:r>
                                    <a:rPr lang="en-US" altLang="ko-KR" sz="3200" i="1">
                                      <a:latin typeface="Cambria Math" panose="02040503050406030204" pitchFamily="18" charset="0"/>
                                      <a:ea typeface="Spoqa Han Sans Neo Bold" panose="020B0500000000000000" pitchFamily="34" charset="-128"/>
                                    </a:rPr>
                                    <m:t>𝜃</m:t>
                                  </m:r>
                                </m:lim>
                              </m:limLow>
                            </m:fName>
                            <m:e>
                              <m:r>
                                <a:rPr lang="en-US" altLang="ko-KR" sz="3200" b="0" i="1" smtClean="0">
                                  <a:latin typeface="Cambria Math" panose="02040503050406030204" pitchFamily="18" charset="0"/>
                                  <a:ea typeface="Spoqa Han Sans Neo Bold" panose="020B0500000000000000" pitchFamily="34" charset="-128"/>
                                </a:rPr>
                                <m:t>𝐻</m:t>
                              </m:r>
                            </m:e>
                          </m:func>
                          <m:r>
                            <a:rPr lang="en-US" altLang="ko-KR" sz="3200" b="0" i="1" smtClean="0">
                              <a:latin typeface="Cambria Math" panose="02040503050406030204" pitchFamily="18" charset="0"/>
                              <a:ea typeface="Spoqa Han Sans Neo Bold" panose="020B0500000000000000" pitchFamily="34" charset="-128"/>
                            </a:rPr>
                            <m:t>[</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𝑝</m:t>
                              </m:r>
                            </m:e>
                            <m:sub>
                              <m:r>
                                <a:rPr lang="en-US" altLang="ko-KR" sz="3200" b="0" i="1" smtClean="0">
                                  <a:latin typeface="Cambria Math" panose="02040503050406030204" pitchFamily="18" charset="0"/>
                                  <a:ea typeface="Spoqa Han Sans Neo Bold" panose="020B0500000000000000" pitchFamily="34" charset="-128"/>
                                </a:rPr>
                                <m:t>𝑑𝑎𝑡𝑎</m:t>
                              </m:r>
                            </m:sub>
                          </m:sSub>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𝑥</m:t>
                          </m:r>
                          <m:r>
                            <a:rPr lang="en-US" altLang="ko-KR" sz="3200" b="0" i="1" smtClean="0">
                              <a:latin typeface="Cambria Math" panose="02040503050406030204" pitchFamily="18" charset="0"/>
                              <a:ea typeface="Spoqa Han Sans Neo Bold" panose="020B0500000000000000" pitchFamily="34" charset="-128"/>
                            </a:rPr>
                            <m:t>), </m:t>
                          </m:r>
                          <m:sSub>
                            <m:sSubPr>
                              <m:ctrlPr>
                                <a:rPr lang="en-US" altLang="ko-KR" sz="3200" b="0" i="1" smtClean="0">
                                  <a:latin typeface="Cambria Math" panose="02040503050406030204" pitchFamily="18" charset="0"/>
                                  <a:ea typeface="Spoqa Han Sans Neo Bold" panose="020B0500000000000000" pitchFamily="34" charset="-128"/>
                                </a:rPr>
                              </m:ctrlPr>
                            </m:sSubPr>
                            <m:e>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b="0" i="1" smtClean="0">
                                  <a:latin typeface="Cambria Math" panose="02040503050406030204" pitchFamily="18" charset="0"/>
                                  <a:ea typeface="Spoqa Han Sans Neo Bold" panose="020B0500000000000000" pitchFamily="34" charset="-128"/>
                                </a:rPr>
                                <m:t>𝑚𝑜𝑑𝑒𝑙</m:t>
                              </m:r>
                            </m:sub>
                          </m:sSub>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𝑥</m:t>
                          </m:r>
                          <m:r>
                            <a:rPr lang="en-US" altLang="ko-KR" sz="3200" b="0" i="1" smtClean="0">
                              <a:latin typeface="Cambria Math" panose="02040503050406030204" pitchFamily="18" charset="0"/>
                              <a:ea typeface="Spoqa Han Sans Neo Bold" panose="020B0500000000000000" pitchFamily="34" charset="-128"/>
                            </a:rPr>
                            <m:t>;</m:t>
                          </m:r>
                          <m:r>
                            <a:rPr lang="en-US" altLang="ko-KR" sz="3200" b="0" i="1" smtClean="0">
                              <a:latin typeface="Cambria Math" panose="02040503050406030204" pitchFamily="18" charset="0"/>
                              <a:ea typeface="Spoqa Han Sans Neo Bold" panose="020B0500000000000000" pitchFamily="34" charset="-128"/>
                            </a:rPr>
                            <m:t>𝜃</m:t>
                          </m:r>
                          <m:r>
                            <a:rPr lang="en-US" altLang="ko-KR" sz="3200" b="0" i="1" smtClean="0">
                              <a:latin typeface="Cambria Math" panose="02040503050406030204" pitchFamily="18" charset="0"/>
                              <a:ea typeface="Spoqa Han Sans Neo Bold" panose="020B0500000000000000" pitchFamily="34" charset="-128"/>
                            </a:rPr>
                            <m:t>)]</m:t>
                          </m:r>
                        </m:e>
                      </m:func>
                    </m:oMath>
                  </m:oMathPara>
                </a14:m>
                <a:endParaRPr kumimoji="1" lang="en-US" altLang="ko-Kore-KR" sz="3200" dirty="0">
                  <a:latin typeface="Spoqa Han Sans Neo" panose="020B0500000000000000" pitchFamily="34" charset="-128"/>
                  <a:ea typeface="Spoqa Han Sans Neo" panose="020B0500000000000000" pitchFamily="34" charset="-128"/>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을 만족하게 된다</a:t>
                </a:r>
                <a:r>
                  <a:rPr kumimoji="1" lang="en-US" altLang="ko-Kore-KR" sz="3200" dirty="0">
                    <a:latin typeface="Spoqa Han Sans Neo" panose="020B0500000000000000" pitchFamily="34" charset="-128"/>
                    <a:ea typeface="Spoqa Han Sans Neo" panose="020B0500000000000000" pitchFamily="34" charset="-128"/>
                  </a:rPr>
                  <a:t>!  </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 KL-divergence</a:t>
                </a:r>
                <a:r>
                  <a:rPr kumimoji="1" lang="ko-Kore-KR" altLang="en-US" sz="3200" dirty="0">
                    <a:latin typeface="Spoqa Han Sans Neo" panose="020B0500000000000000" pitchFamily="34" charset="-128"/>
                    <a:ea typeface="Spoqa Han Sans Neo" panose="020B0500000000000000" pitchFamily="34" charset="-128"/>
                    <a:sym typeface="Wingdings" pitchFamily="2" charset="2"/>
                  </a:rPr>
                  <a:t>를 생각하면</a:t>
                </a: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a:latin typeface="Cambria Math" panose="02040503050406030204" pitchFamily="18" charset="0"/>
                            <a:ea typeface="Spoqa Han Sans Neo Bold" panose="020B0500000000000000" pitchFamily="34" charset="-128"/>
                          </a:rPr>
                          <m:t>𝑝</m:t>
                        </m:r>
                      </m:e>
                      <m:sub>
                        <m:r>
                          <a:rPr lang="en-US" altLang="ko-KR" sz="3200" i="1">
                            <a:latin typeface="Cambria Math" panose="02040503050406030204" pitchFamily="18" charset="0"/>
                            <a:ea typeface="Spoqa Han Sans Neo Bold" panose="020B0500000000000000" pitchFamily="34" charset="-128"/>
                          </a:rPr>
                          <m:t>𝑑𝑎𝑡𝑎</m:t>
                        </m:r>
                      </m:sub>
                    </m:sSub>
                    <m:r>
                      <a:rPr lang="en-US" altLang="ko-KR" sz="3200" i="1">
                        <a:latin typeface="Cambria Math" panose="02040503050406030204" pitchFamily="18" charset="0"/>
                        <a:ea typeface="Spoqa Han Sans Neo Bold" panose="020B0500000000000000" pitchFamily="34" charset="-128"/>
                      </a:rPr>
                      <m:t> </m:t>
                    </m:r>
                  </m:oMath>
                </a14:m>
                <a:r>
                  <a:rPr kumimoji="1" lang="ko-Kore-KR" altLang="en-US" sz="3200" dirty="0">
                    <a:latin typeface="Spoqa Han Sans Neo" panose="020B0500000000000000" pitchFamily="34" charset="-128"/>
                    <a:ea typeface="Spoqa Han Sans Neo" panose="020B0500000000000000" pitchFamily="34" charset="-128"/>
                    <a:sym typeface="Wingdings" pitchFamily="2" charset="2"/>
                  </a:rPr>
                  <a:t>와 모델</a:t>
                </a: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a:t>
                </a:r>
                <a14:m>
                  <m:oMath xmlns:m="http://schemas.openxmlformats.org/officeDocument/2006/math">
                    <m:sSub>
                      <m:sSubPr>
                        <m:ctrlPr>
                          <a:rPr lang="en-US" altLang="ko-KR" sz="3200" i="1">
                            <a:latin typeface="Cambria Math" panose="02040503050406030204" pitchFamily="18" charset="0"/>
                            <a:ea typeface="Spoqa Han Sans Neo Bold" panose="020B0500000000000000" pitchFamily="34" charset="-128"/>
                          </a:rPr>
                        </m:ctrlPr>
                      </m:sSubPr>
                      <m:e>
                        <m:r>
                          <a:rPr lang="en-US" altLang="ko-KR" sz="3200" i="1" smtClean="0">
                            <a:latin typeface="Cambria Math" panose="02040503050406030204" pitchFamily="18" charset="0"/>
                            <a:ea typeface="Spoqa Han Sans Neo Bold" panose="020B0500000000000000" pitchFamily="34" charset="-128"/>
                          </a:rPr>
                          <m:t> </m:t>
                        </m:r>
                        <m:r>
                          <a:rPr lang="en-US" altLang="ko-KR" sz="3200" b="0" i="1" smtClean="0">
                            <a:latin typeface="Cambria Math" panose="02040503050406030204" pitchFamily="18" charset="0"/>
                            <a:ea typeface="Spoqa Han Sans Neo Bold" panose="020B0500000000000000" pitchFamily="34" charset="-128"/>
                          </a:rPr>
                          <m:t>𝑞</m:t>
                        </m:r>
                      </m:e>
                      <m:sub>
                        <m:r>
                          <a:rPr lang="en-US" altLang="ko-KR" sz="3200" b="0" i="1" smtClean="0">
                            <a:latin typeface="Cambria Math" panose="02040503050406030204" pitchFamily="18" charset="0"/>
                            <a:ea typeface="Spoqa Han Sans Neo Bold" panose="020B0500000000000000" pitchFamily="34" charset="-128"/>
                          </a:rPr>
                          <m:t>𝑚𝑜𝑑𝑒𝑙</m:t>
                        </m:r>
                      </m:sub>
                    </m:sSub>
                    <m:r>
                      <a:rPr lang="en-US" altLang="ko-KR" sz="3200" i="1">
                        <a:latin typeface="Cambria Math" panose="02040503050406030204" pitchFamily="18" charset="0"/>
                        <a:ea typeface="Spoqa Han Sans Neo Bold" panose="020B0500000000000000" pitchFamily="34" charset="-128"/>
                      </a:rPr>
                      <m:t> </m:t>
                    </m:r>
                  </m:oMath>
                </a14:m>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ore-KR" altLang="en-US" sz="3200" dirty="0">
                    <a:latin typeface="Spoqa Han Sans Neo" panose="020B0500000000000000" pitchFamily="34" charset="-128"/>
                    <a:ea typeface="Spoqa Han Sans Neo" panose="020B0500000000000000" pitchFamily="34" charset="-128"/>
                    <a:sym typeface="Wingdings" pitchFamily="2" charset="2"/>
                  </a:rPr>
                  <a:t> 사이의 비유사성</a:t>
                </a: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(dissimilarity)</a:t>
                </a:r>
                <a:r>
                  <a:rPr kumimoji="1" lang="ko-Kore-KR" altLang="en-US" sz="3200" dirty="0">
                    <a:latin typeface="Spoqa Han Sans Neo" panose="020B0500000000000000" pitchFamily="34" charset="-128"/>
                    <a:ea typeface="Spoqa Han Sans Neo" panose="020B0500000000000000" pitchFamily="34" charset="-128"/>
                    <a:sym typeface="Wingdings" pitchFamily="2" charset="2"/>
                  </a:rPr>
                  <a:t>를 줄이는 것이다</a:t>
                </a: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3200" dirty="0">
                  <a:latin typeface="Spoqa Han Sans Neo" panose="020B0500000000000000" pitchFamily="34" charset="-128"/>
                  <a:ea typeface="Spoqa Han Sans Neo" panose="020B0500000000000000" pitchFamily="34" charset="-128"/>
                </a:endParaRPr>
              </a:p>
            </p:txBody>
          </p:sp>
        </mc:Choice>
        <mc:Fallback>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645990" y="3185592"/>
                <a:ext cx="20450272" cy="10292818"/>
              </a:xfrm>
              <a:prstGeom prst="rect">
                <a:avLst/>
              </a:prstGeom>
              <a:blipFill>
                <a:blip r:embed="rId4"/>
                <a:stretch>
                  <a:fillRect l="-1341" t="-1422" r="-1162" b="-1363"/>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ko-KR" altLang="en-US">
                    <a:noFill/>
                  </a:rPr>
                  <a:t> </a:t>
                </a:r>
              </a:p>
            </p:txBody>
          </p:sp>
        </mc:Fallback>
      </mc:AlternateContent>
    </p:spTree>
    <p:extLst>
      <p:ext uri="{BB962C8B-B14F-4D97-AF65-F5344CB8AC3E}">
        <p14:creationId xmlns:p14="http://schemas.microsoft.com/office/powerpoint/2010/main" val="3839074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latin typeface="맑은 고딕" panose="020B0503020000020004" pitchFamily="50" charset="-127"/>
                <a:ea typeface="맑은 고딕" panose="020B0503020000020004" pitchFamily="50" charset="-127"/>
              </a:rPr>
              <a:t>[</a:t>
            </a:r>
            <a:r>
              <a:rPr lang="ko-Kore-KR" altLang="en-US" b="1" dirty="0">
                <a:latin typeface="맑은 고딕" panose="020B0503020000020004" pitchFamily="50" charset="-127"/>
                <a:ea typeface="맑은 고딕" panose="020B0503020000020004" pitchFamily="50" charset="-127"/>
              </a:rPr>
              <a:t>심화</a:t>
            </a:r>
            <a:r>
              <a:rPr lang="en-US" altLang="ko-Kore-KR" b="1" dirty="0">
                <a:latin typeface="맑은 고딕" panose="020B0503020000020004" pitchFamily="50" charset="-127"/>
                <a:ea typeface="맑은 고딕" panose="020B0503020000020004" pitchFamily="50" charset="-127"/>
              </a:rPr>
              <a:t> </a:t>
            </a:r>
            <a:r>
              <a:rPr lang="ko-Kore-KR" altLang="en-US" b="1" dirty="0">
                <a:latin typeface="맑은 고딕" panose="020B0503020000020004" pitchFamily="50" charset="-127"/>
                <a:ea typeface="맑은 고딕" panose="020B0503020000020004" pitchFamily="50" charset="-127"/>
              </a:rPr>
              <a:t>학습</a:t>
            </a:r>
            <a:r>
              <a:rPr lang="en-US" altLang="ko-Kore-KR" b="1" dirty="0">
                <a:latin typeface="맑은 고딕" panose="020B0503020000020004" pitchFamily="50" charset="-127"/>
                <a:ea typeface="맑은 고딕" panose="020B0503020000020004" pitchFamily="50" charset="-127"/>
              </a:rPr>
              <a:t>] </a:t>
            </a:r>
            <a:r>
              <a:rPr lang="ko-Kore-KR" altLang="en-US" b="1" dirty="0">
                <a:latin typeface="맑은 고딕" panose="020B0503020000020004" pitchFamily="50" charset="-127"/>
                <a:ea typeface="맑은 고딕" panose="020B0503020000020004" pitchFamily="50" charset="-127"/>
              </a:rPr>
              <a:t>참고하면 좋은 자료들</a:t>
            </a:r>
            <a:endParaRPr lang="en-US" altLang="ko-Kore-KR" b="1"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endParaRPr lang="en-US" altLang="ko-KR" dirty="0">
              <a:latin typeface="맑은 고딕" panose="020B0503020000020004" pitchFamily="50" charset="-127"/>
              <a:ea typeface="맑은 고딕" panose="020B0503020000020004" pitchFamily="50" charset="-127"/>
            </a:endParaRP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1966069" y="3401616"/>
            <a:ext cx="20450272" cy="9782165"/>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800" dirty="0">
              <a:solidFill>
                <a:srgbClr val="0563C1"/>
              </a:solidFill>
              <a:latin typeface="Spoqa Han Sans Neo" panose="020B0500000000000000" pitchFamily="34" charset="-128"/>
              <a:ea typeface="Spoqa Han Sans Neo" panose="020B0500000000000000" pitchFamily="34" charset="-128"/>
              <a:hlinkClick r:id="rId4">
                <a:extLst>
                  <a:ext uri="{A12FA001-AC4F-418D-AE19-62706E023703}">
                    <ahyp:hlinkClr xmlns:ahyp="http://schemas.microsoft.com/office/drawing/2018/hyperlinkcolor" val="tx"/>
                  </a:ext>
                </a:extLst>
              </a:hlinkClick>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800" dirty="0">
                <a:latin typeface="Spoqa Han Sans Neo" panose="020B0500000000000000" pitchFamily="34" charset="-128"/>
                <a:ea typeface="Spoqa Han Sans Neo" panose="020B0500000000000000" pitchFamily="34" charset="-128"/>
                <a:sym typeface="SpoqaHanSans-Bold"/>
              </a:rPr>
              <a:t>Goodfellow, Ian, </a:t>
            </a:r>
            <a:r>
              <a:rPr lang="en" altLang="ko-Kore-KR" sz="2800" dirty="0" err="1">
                <a:latin typeface="Spoqa Han Sans Neo" panose="020B0500000000000000" pitchFamily="34" charset="-128"/>
                <a:ea typeface="Spoqa Han Sans Neo" panose="020B0500000000000000" pitchFamily="34" charset="-128"/>
                <a:sym typeface="SpoqaHanSans-Bold"/>
              </a:rPr>
              <a:t>Yoshua</a:t>
            </a:r>
            <a:r>
              <a:rPr lang="en" altLang="ko-Kore-KR" sz="2800" dirty="0">
                <a:latin typeface="Spoqa Han Sans Neo" panose="020B0500000000000000" pitchFamily="34" charset="-128"/>
                <a:ea typeface="Spoqa Han Sans Neo" panose="020B0500000000000000" pitchFamily="34" charset="-128"/>
                <a:sym typeface="SpoqaHanSans-Bold"/>
              </a:rPr>
              <a:t> </a:t>
            </a:r>
            <a:r>
              <a:rPr lang="en" altLang="ko-Kore-KR" sz="2800" dirty="0" err="1">
                <a:latin typeface="Spoqa Han Sans Neo" panose="020B0500000000000000" pitchFamily="34" charset="-128"/>
                <a:ea typeface="Spoqa Han Sans Neo" panose="020B0500000000000000" pitchFamily="34" charset="-128"/>
                <a:sym typeface="SpoqaHanSans-Bold"/>
              </a:rPr>
              <a:t>Bengio</a:t>
            </a:r>
            <a:r>
              <a:rPr lang="en" altLang="ko-Kore-KR" sz="2800" dirty="0">
                <a:latin typeface="Spoqa Han Sans Neo" panose="020B0500000000000000" pitchFamily="34" charset="-128"/>
                <a:ea typeface="Spoqa Han Sans Neo" panose="020B0500000000000000" pitchFamily="34" charset="-128"/>
                <a:sym typeface="SpoqaHanSans-Bold"/>
              </a:rPr>
              <a:t>, and Aaron Courville. </a:t>
            </a:r>
            <a:r>
              <a:rPr lang="en" altLang="ko-Kore-KR" sz="2800" i="1" dirty="0">
                <a:latin typeface="맑은 고딕" panose="020B0503020000020004" pitchFamily="50" charset="-127"/>
                <a:ea typeface="맑은 고딕" panose="020B0503020000020004" pitchFamily="50" charset="-127"/>
                <a:sym typeface="SpoqaHanSans-Bold"/>
              </a:rPr>
              <a:t>Deep learning</a:t>
            </a:r>
            <a:r>
              <a:rPr lang="en" altLang="ko-Kore-KR" sz="2800" dirty="0">
                <a:latin typeface="Spoqa Han Sans Neo" panose="020B0500000000000000" pitchFamily="34" charset="-128"/>
                <a:ea typeface="Spoqa Han Sans Neo" panose="020B0500000000000000" pitchFamily="34" charset="-128"/>
                <a:sym typeface="SpoqaHanSans-Bold"/>
              </a:rPr>
              <a:t>. MIT press, 2016.</a:t>
            </a:r>
            <a:endParaRPr kumimoji="1" lang="en-US" altLang="ko-Kore-KR" sz="2800" dirty="0">
              <a:solidFill>
                <a:srgbClr val="0563C1"/>
              </a:solidFill>
              <a:latin typeface="Spoqa Han Sans Neo" panose="020B0500000000000000" pitchFamily="34" charset="-128"/>
              <a:ea typeface="Spoqa Han Sans Neo" panose="020B0500000000000000" pitchFamily="34" charset="-128"/>
              <a:hlinkClick r:id="rId4">
                <a:extLst>
                  <a:ext uri="{A12FA001-AC4F-418D-AE19-62706E023703}">
                    <ahyp:hlinkClr xmlns:ahyp="http://schemas.microsoft.com/office/drawing/2018/hyperlinkcolor" val="tx"/>
                  </a:ext>
                </a:extLst>
              </a:hlinkClick>
            </a:endParaRP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solidFill>
                  <a:srgbClr val="0563C1"/>
                </a:solidFill>
                <a:latin typeface="Spoqa Han Sans Neo" panose="020B0500000000000000" pitchFamily="34" charset="-128"/>
                <a:ea typeface="Spoqa Han Sans Neo" panose="020B0500000000000000" pitchFamily="34" charset="-128"/>
                <a:hlinkClick r:id="rId5"/>
              </a:rPr>
              <a:t>https://www.deeplearningbook.org</a:t>
            </a:r>
            <a:r>
              <a:rPr kumimoji="1" lang="en-US" altLang="ko-Kore-KR" sz="2800" dirty="0">
                <a:solidFill>
                  <a:srgbClr val="0563C1"/>
                </a:solidFill>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rPr>
              <a:t>[Chapter 1-5, </a:t>
            </a:r>
            <a:r>
              <a:rPr kumimoji="1" lang="ko-Kore-KR" altLang="en-US" sz="2800" dirty="0">
                <a:latin typeface="Spoqa Han Sans Neo" panose="020B0500000000000000" pitchFamily="34" charset="-128"/>
                <a:ea typeface="Spoqa Han Sans Neo" panose="020B0500000000000000" pitchFamily="34" charset="-128"/>
              </a:rPr>
              <a:t>특히 </a:t>
            </a:r>
            <a:r>
              <a:rPr kumimoji="1" lang="en-US" altLang="ko-Kore-KR" sz="2800" dirty="0">
                <a:latin typeface="Spoqa Han Sans Neo" panose="020B0500000000000000" pitchFamily="34" charset="-128"/>
                <a:ea typeface="Spoqa Han Sans Neo" panose="020B0500000000000000" pitchFamily="34" charset="-128"/>
              </a:rPr>
              <a:t>chapter 5</a:t>
            </a:r>
            <a:r>
              <a:rPr kumimoji="1" lang="en-US" altLang="ko-Kore-KR" sz="2800" i="1" dirty="0">
                <a:latin typeface="맑은 고딕" panose="020B0503020000020004" pitchFamily="50" charset="-127"/>
                <a:ea typeface="맑은 고딕" panose="020B0503020000020004" pitchFamily="50" charset="-127"/>
              </a:rPr>
              <a:t> ML basics</a:t>
            </a:r>
            <a:r>
              <a:rPr kumimoji="1" lang="en-US" altLang="ko-Kore-KR" sz="2800" dirty="0">
                <a:latin typeface="Spoqa Han Sans Neo" panose="020B0500000000000000" pitchFamily="34" charset="-128"/>
                <a:ea typeface="Spoqa Han Sans Neo" panose="020B0500000000000000" pitchFamily="34" charset="-128"/>
              </a:rPr>
              <a:t>]</a:t>
            </a: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8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ore-KR" altLang="en-US" sz="2800" dirty="0">
                <a:latin typeface="Spoqa Han Sans Neo" panose="020B0500000000000000" pitchFamily="34" charset="-128"/>
                <a:ea typeface="Spoqa Han Sans Neo" panose="020B0500000000000000" pitchFamily="34" charset="-128"/>
                <a:sym typeface="SpoqaHanSans-Bold"/>
              </a:rPr>
              <a:t>코넬 대학교 </a:t>
            </a:r>
            <a:r>
              <a:rPr lang="en-US" altLang="ko-Kore-KR" sz="2800" dirty="0">
                <a:latin typeface="Spoqa Han Sans Neo" panose="020B0500000000000000" pitchFamily="34" charset="-128"/>
                <a:ea typeface="Spoqa Han Sans Neo" panose="020B0500000000000000" pitchFamily="34" charset="-128"/>
                <a:sym typeface="SpoqaHanSans-Bold"/>
              </a:rPr>
              <a:t>Machine Learning for Intelligence Systems Lecture  (Bias-Variance Trade-off)</a:t>
            </a:r>
            <a:endParaRPr lang="en" altLang="ko-Kore-KR" sz="2800" dirty="0">
              <a:latin typeface="Spoqa Han Sans Neo" panose="020B0500000000000000" pitchFamily="34" charset="-128"/>
              <a:ea typeface="Spoqa Han Sans Neo" panose="020B0500000000000000" pitchFamily="34" charset="-128"/>
              <a:sym typeface="SpoqaHanSans-Bold"/>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hlinkClick r:id="rId6"/>
              </a:rPr>
              <a:t>https://www.cs.cornell.edu/courses/cs4780/2018fa/lectures/lecturenote12.html</a:t>
            </a:r>
            <a:r>
              <a:rPr kumimoji="1" lang="en-US" altLang="ko-Kore-KR" sz="2800" dirty="0">
                <a:latin typeface="Spoqa Han Sans Neo" panose="020B0500000000000000" pitchFamily="34" charset="-128"/>
                <a:ea typeface="Spoqa Han Sans Neo" panose="020B0500000000000000" pitchFamily="34" charset="-128"/>
              </a:rPr>
              <a:t> </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28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 altLang="ko-Kore-KR" sz="2800" dirty="0" err="1">
                <a:latin typeface="Spoqa Han Sans Neo" panose="020B0500000000000000" pitchFamily="34" charset="-128"/>
                <a:ea typeface="Spoqa Han Sans Neo" panose="020B0500000000000000" pitchFamily="34" charset="-128"/>
              </a:rPr>
              <a:t>LeCun</a:t>
            </a:r>
            <a:r>
              <a:rPr kumimoji="1" lang="en" altLang="ko-Kore-KR" sz="2800" dirty="0">
                <a:latin typeface="Spoqa Han Sans Neo" panose="020B0500000000000000" pitchFamily="34" charset="-128"/>
                <a:ea typeface="Spoqa Han Sans Neo" panose="020B0500000000000000" pitchFamily="34" charset="-128"/>
              </a:rPr>
              <a:t>, Yann, </a:t>
            </a:r>
            <a:r>
              <a:rPr kumimoji="1" lang="en" altLang="ko-Kore-KR" sz="2800" dirty="0" err="1">
                <a:latin typeface="Spoqa Han Sans Neo" panose="020B0500000000000000" pitchFamily="34" charset="-128"/>
                <a:ea typeface="Spoqa Han Sans Neo" panose="020B0500000000000000" pitchFamily="34" charset="-128"/>
              </a:rPr>
              <a:t>Yoshua</a:t>
            </a:r>
            <a:r>
              <a:rPr kumimoji="1" lang="en" altLang="ko-Kore-KR" sz="2800" dirty="0">
                <a:latin typeface="Spoqa Han Sans Neo" panose="020B0500000000000000" pitchFamily="34" charset="-128"/>
                <a:ea typeface="Spoqa Han Sans Neo" panose="020B0500000000000000" pitchFamily="34" charset="-128"/>
              </a:rPr>
              <a:t> </a:t>
            </a:r>
            <a:r>
              <a:rPr kumimoji="1" lang="en" altLang="ko-Kore-KR" sz="2800" dirty="0" err="1">
                <a:latin typeface="Spoqa Han Sans Neo" panose="020B0500000000000000" pitchFamily="34" charset="-128"/>
                <a:ea typeface="Spoqa Han Sans Neo" panose="020B0500000000000000" pitchFamily="34" charset="-128"/>
              </a:rPr>
              <a:t>Bengio</a:t>
            </a:r>
            <a:r>
              <a:rPr kumimoji="1" lang="en" altLang="ko-Kore-KR" sz="2800" dirty="0">
                <a:latin typeface="Spoqa Han Sans Neo" panose="020B0500000000000000" pitchFamily="34" charset="-128"/>
                <a:ea typeface="Spoqa Han Sans Neo" panose="020B0500000000000000" pitchFamily="34" charset="-128"/>
              </a:rPr>
              <a:t>, and Geoffrey Hinton. "Deep learning." nature 521.7553 (2015): 436-444.</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Backpropagation </a:t>
            </a:r>
            <a:r>
              <a:rPr kumimoji="1" lang="ko-Kore-KR" altLang="en-US" sz="2800" dirty="0">
                <a:latin typeface="Spoqa Han Sans Neo" panose="020B0500000000000000" pitchFamily="34" charset="-128"/>
                <a:ea typeface="Spoqa Han Sans Neo" panose="020B0500000000000000" pitchFamily="34" charset="-128"/>
              </a:rPr>
              <a:t>이전까지 </a:t>
            </a:r>
            <a:r>
              <a:rPr kumimoji="1" lang="en-US" altLang="ko-Kore-KR" sz="2800" dirty="0">
                <a:latin typeface="Spoqa Han Sans Neo" panose="020B0500000000000000" pitchFamily="34" charset="-128"/>
                <a:ea typeface="Spoqa Han Sans Neo" panose="020B0500000000000000" pitchFamily="34" charset="-128"/>
              </a:rPr>
              <a:t>(</a:t>
            </a:r>
            <a:r>
              <a:rPr kumimoji="1" lang="ko-Kore-KR" altLang="en-US" sz="2800" dirty="0">
                <a:latin typeface="Spoqa Han Sans Neo" panose="020B0500000000000000" pitchFamily="34" charset="-128"/>
                <a:ea typeface="Spoqa Han Sans Neo" panose="020B0500000000000000" pitchFamily="34" charset="-128"/>
              </a:rPr>
              <a:t>그 이후 내용은 다음 강의들에서 다룰 예정 </a:t>
            </a:r>
            <a:r>
              <a:rPr kumimoji="1" lang="en-US" altLang="ko-Kore-KR" sz="2800" dirty="0">
                <a:latin typeface="Spoqa Han Sans Neo" panose="020B0500000000000000" pitchFamily="34" charset="-128"/>
                <a:ea typeface="Spoqa Han Sans Neo" panose="020B0500000000000000" pitchFamily="34" charset="-128"/>
              </a:rPr>
              <a:t>!</a:t>
            </a:r>
            <a:r>
              <a:rPr kumimoji="1" lang="en-US" altLang="ko-KR" sz="2800" dirty="0">
                <a:latin typeface="Spoqa Han Sans Neo" panose="020B0500000000000000" pitchFamily="34" charset="-128"/>
                <a:ea typeface="Spoqa Han Sans Neo" panose="020B0500000000000000" pitchFamily="34" charset="-128"/>
              </a:rPr>
              <a:t>)</a:t>
            </a:r>
            <a:endParaRPr kumimoji="1" lang="en-US" altLang="ko-Kore-KR" sz="28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800" dirty="0">
              <a:latin typeface="Spoqa Han Sans Neo" panose="020B0500000000000000" pitchFamily="34" charset="-128"/>
              <a:ea typeface="Spoqa Han Sans Neo" panose="020B0500000000000000" pitchFamily="34" charset="-128"/>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Zhang, Aston, et al. "Dive into deep learning." </a:t>
            </a:r>
            <a:r>
              <a:rPr kumimoji="1" lang="en-US" altLang="ko-Kore-KR" sz="2800" dirty="0" err="1">
                <a:latin typeface="Spoqa Han Sans Neo" panose="020B0500000000000000" pitchFamily="34" charset="-128"/>
                <a:ea typeface="Spoqa Han Sans Neo" panose="020B0500000000000000" pitchFamily="34" charset="-128"/>
              </a:rPr>
              <a:t>arXiv</a:t>
            </a:r>
            <a:r>
              <a:rPr kumimoji="1" lang="en-US" altLang="ko-Kore-KR" sz="2800" dirty="0">
                <a:latin typeface="Spoqa Han Sans Neo" panose="020B0500000000000000" pitchFamily="34" charset="-128"/>
                <a:ea typeface="Spoqa Han Sans Neo" panose="020B0500000000000000" pitchFamily="34" charset="-128"/>
              </a:rPr>
              <a:t> preprint arXiv:2106.11342 (2021).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1, 2</a:t>
            </a:r>
            <a:r>
              <a:rPr kumimoji="1" lang="en-US" altLang="ko-KR"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rPr>
              <a:t>18</a:t>
            </a:r>
            <a:r>
              <a:rPr kumimoji="1" lang="ko-Kore-KR" altLang="en-US" sz="2800" dirty="0">
                <a:latin typeface="Spoqa Han Sans Neo" panose="020B0500000000000000" pitchFamily="34" charset="-128"/>
                <a:ea typeface="Spoqa Han Sans Neo" panose="020B0500000000000000" pitchFamily="34" charset="-128"/>
              </a:rPr>
              <a:t>장</a:t>
            </a:r>
            <a:r>
              <a:rPr kumimoji="1" lang="en-US" altLang="ko-Kore-KR"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hlinkClick r:id="rId7"/>
              </a:rPr>
              <a:t>https://d2l.ai/chapter_appendix-mathematics-for-deep-learning/index.html</a:t>
            </a:r>
            <a:r>
              <a:rPr kumimoji="1" lang="en-US" altLang="ko-Kore-KR" sz="2800" dirty="0">
                <a:latin typeface="Spoqa Han Sans Neo" panose="020B0500000000000000" pitchFamily="34" charset="-128"/>
                <a:ea typeface="Spoqa Han Sans Neo" panose="020B0500000000000000" pitchFamily="34" charset="-128"/>
              </a:rPr>
              <a:t>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한국어 링크</a:t>
            </a:r>
            <a:r>
              <a:rPr kumimoji="1" lang="en-US" altLang="ko-Kore-KR"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hlinkClick r:id="rId8"/>
              </a:rPr>
              <a:t>https://ko.d2l.ai/</a:t>
            </a:r>
            <a:r>
              <a:rPr kumimoji="1" lang="en-US" altLang="ko-Kore-KR"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번역 진행 중</a:t>
            </a:r>
            <a:r>
              <a:rPr kumimoji="1" lang="en-US" altLang="ko-KR" sz="2800" dirty="0">
                <a:latin typeface="Spoqa Han Sans Neo" panose="020B0500000000000000" pitchFamily="34" charset="-128"/>
                <a:ea typeface="Spoqa Han Sans Neo" panose="020B0500000000000000" pitchFamily="34" charset="-128"/>
              </a:rPr>
              <a:t>)</a:t>
            </a:r>
            <a:endParaRPr kumimoji="1" lang="en-US" altLang="ko-Kore-KR" sz="2800" dirty="0">
              <a:latin typeface="Spoqa Han Sans Neo" panose="020B0500000000000000" pitchFamily="34" charset="-128"/>
              <a:ea typeface="Spoqa Han Sans Neo" panose="020B0500000000000000" pitchFamily="34" charset="-128"/>
            </a:endParaRPr>
          </a:p>
        </p:txBody>
      </p:sp>
      <p:pic>
        <p:nvPicPr>
          <p:cNvPr id="33794" name="Picture 2" descr="심층 학습 - YES24">
            <a:extLst>
              <a:ext uri="{FF2B5EF4-FFF2-40B4-BE49-F238E27FC236}">
                <a16:creationId xmlns:a16="http://schemas.microsoft.com/office/drawing/2014/main" id="{20D73BF3-96E1-D645-9B05-EF8C0D546C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8239" y="3146106"/>
            <a:ext cx="3948765" cy="517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2035358"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dirty="0">
                <a:latin typeface="맑은 고딕" panose="020B0503020000020004" pitchFamily="50" charset="-127"/>
                <a:ea typeface="맑은 고딕" panose="020B0503020000020004" pitchFamily="50" charset="-127"/>
              </a:rPr>
              <a:t>선형 모델의 한계를 극복 </a:t>
            </a:r>
            <a:r>
              <a:rPr lang="en-US" altLang="ko-KR" dirty="0">
                <a:latin typeface="맑은 고딕" panose="020B0503020000020004" pitchFamily="50" charset="-127"/>
                <a:ea typeface="맑은 고딕" panose="020B0503020000020004" pitchFamily="50" charset="-127"/>
              </a:rPr>
              <a:t>=&gt;</a:t>
            </a:r>
            <a:r>
              <a:rPr lang="ko-KR" altLang="en-US" dirty="0">
                <a:latin typeface="맑은 고딕" panose="020B0503020000020004" pitchFamily="50" charset="-127"/>
                <a:ea typeface="맑은 고딕" panose="020B0503020000020004" pitchFamily="50" charset="-127"/>
              </a:rPr>
              <a:t> 표현 학습</a:t>
            </a:r>
            <a:r>
              <a:rPr lang="en-US" altLang="ko-KR" dirty="0">
                <a:latin typeface="맑은 고딕" panose="020B0503020000020004" pitchFamily="50" charset="-127"/>
                <a:ea typeface="맑은 고딕" panose="020B0503020000020004" pitchFamily="50" charset="-127"/>
              </a:rPr>
              <a:t> (Representation Learning)!</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15" name="Picture 2">
            <a:extLst>
              <a:ext uri="{FF2B5EF4-FFF2-40B4-BE49-F238E27FC236}">
                <a16:creationId xmlns:a16="http://schemas.microsoft.com/office/drawing/2014/main" id="{C680AAAA-91DF-E446-B072-B463A39EA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417"/>
          <a:stretch/>
        </p:blipFill>
        <p:spPr bwMode="auto">
          <a:xfrm>
            <a:off x="2683012" y="5046460"/>
            <a:ext cx="6571588" cy="42725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4" descr="An illustration of the signal processing in a sigmoid function. | Download  Scientific Diagram">
            <a:extLst>
              <a:ext uri="{FF2B5EF4-FFF2-40B4-BE49-F238E27FC236}">
                <a16:creationId xmlns:a16="http://schemas.microsoft.com/office/drawing/2014/main" id="{3DB95937-C3D3-AB44-8036-C50F33C26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307" y="4389950"/>
            <a:ext cx="2797159" cy="13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F52FE3F-3308-4E4F-9270-BCF2D179A9E8}"/>
              </a:ext>
            </a:extLst>
          </p:cNvPr>
          <p:cNvSpPr txBox="1"/>
          <p:nvPr/>
        </p:nvSpPr>
        <p:spPr>
          <a:xfrm>
            <a:off x="9526615" y="4625752"/>
            <a:ext cx="3476797" cy="954107"/>
          </a:xfrm>
          <a:prstGeom prst="rect">
            <a:avLst/>
          </a:prstGeom>
          <a:noFill/>
        </p:spPr>
        <p:txBody>
          <a:bodyPr wrap="square" rtlCol="0">
            <a:spAutoFit/>
          </a:bodyPr>
          <a:lstStyle/>
          <a:p>
            <a:pPr algn="l"/>
            <a:r>
              <a:rPr kumimoji="1" lang="ko-KR" altLang="en-US" sz="3200" dirty="0">
                <a:latin typeface="Spoqa Han Sans Neo" panose="020B0500000000000000" pitchFamily="34" charset="-128"/>
                <a:ea typeface="Spoqa Han Sans Neo" panose="020B0500000000000000" pitchFamily="34" charset="-128"/>
              </a:rPr>
              <a:t>활성</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함수</a:t>
            </a:r>
            <a:endParaRPr kumimoji="1" lang="en-US" altLang="ko-KR" sz="3200" dirty="0">
              <a:latin typeface="Spoqa Han Sans Neo" panose="020B0500000000000000" pitchFamily="34" charset="-128"/>
              <a:ea typeface="Spoqa Han Sans Neo" panose="020B0500000000000000" pitchFamily="34" charset="-128"/>
            </a:endParaRPr>
          </a:p>
          <a:p>
            <a:pPr algn="l"/>
            <a:r>
              <a:rPr kumimoji="1" lang="ko-KR" altLang="en-US" sz="2400" dirty="0">
                <a:latin typeface="Spoqa Han Sans Neo" panose="020B0500000000000000" pitchFamily="34" charset="-128"/>
                <a:ea typeface="Spoqa Han Sans Neo" panose="020B0500000000000000" pitchFamily="34" charset="-128"/>
              </a:rPr>
              <a:t>예</a:t>
            </a:r>
            <a:r>
              <a:rPr kumimoji="1" lang="en-US" altLang="ko-KR" sz="2400" dirty="0">
                <a:latin typeface="Spoqa Han Sans Neo" panose="020B0500000000000000" pitchFamily="34" charset="-128"/>
                <a:ea typeface="Spoqa Han Sans Neo" panose="020B0500000000000000" pitchFamily="34" charset="-128"/>
              </a:rPr>
              <a:t>: Sigmoid</a:t>
            </a:r>
            <a:endParaRPr kumimoji="1" lang="ko-Kore-KR" altLang="en-US" sz="2400" dirty="0">
              <a:latin typeface="Spoqa Han Sans Neo" panose="020B0500000000000000" pitchFamily="34" charset="-128"/>
              <a:ea typeface="Spoqa Han Sans Neo" panose="020B0500000000000000" pitchFamily="34" charset="-128"/>
            </a:endParaRPr>
          </a:p>
        </p:txBody>
      </p:sp>
      <p:sp>
        <p:nvSpPr>
          <p:cNvPr id="2" name="직사각형 1">
            <a:extLst>
              <a:ext uri="{FF2B5EF4-FFF2-40B4-BE49-F238E27FC236}">
                <a16:creationId xmlns:a16="http://schemas.microsoft.com/office/drawing/2014/main" id="{3AE2895F-6D2A-5942-A122-B2CEC6DB97E9}"/>
              </a:ext>
            </a:extLst>
          </p:cNvPr>
          <p:cNvSpPr/>
          <p:nvPr/>
        </p:nvSpPr>
        <p:spPr>
          <a:xfrm>
            <a:off x="2643252" y="10429956"/>
            <a:ext cx="16244698" cy="2554545"/>
          </a:xfrm>
          <a:prstGeom prst="rect">
            <a:avLst/>
          </a:prstGeom>
        </p:spPr>
        <p:txBody>
          <a:bodyPr wrap="square">
            <a:spAutoFit/>
          </a:bodyPr>
          <a:lstStyle/>
          <a:p>
            <a:r>
              <a:rPr kumimoji="1" lang="ko-KR" altLang="en-US" sz="3200" dirty="0" err="1">
                <a:latin typeface="Spoqa Han Sans Neo" panose="020B0500000000000000" pitchFamily="34" charset="-128"/>
                <a:ea typeface="Spoqa Han Sans Neo" panose="020B0500000000000000" pitchFamily="34" charset="-128"/>
              </a:rPr>
              <a:t>은닉층</a:t>
            </a:r>
            <a:r>
              <a:rPr kumimoji="1" lang="en-US" altLang="ko-KR" sz="3200" dirty="0">
                <a:latin typeface="Spoqa Han Sans Neo" panose="020B0500000000000000" pitchFamily="34" charset="-128"/>
                <a:ea typeface="Spoqa Han Sans Neo" panose="020B0500000000000000" pitchFamily="34" charset="-128"/>
              </a:rPr>
              <a:t>(Hidden layer)</a:t>
            </a:r>
            <a:r>
              <a:rPr kumimoji="1" lang="ko-KR" altLang="en-US" sz="3200" dirty="0" err="1">
                <a:latin typeface="Spoqa Han Sans Neo" panose="020B0500000000000000" pitchFamily="34" charset="-128"/>
                <a:ea typeface="Spoqa Han Sans Neo" panose="020B0500000000000000" pitchFamily="34" charset="-128"/>
              </a:rPr>
              <a:t>를</a:t>
            </a:r>
            <a:r>
              <a:rPr kumimoji="1" lang="ko-KR" altLang="en-US" sz="3200" dirty="0">
                <a:latin typeface="Spoqa Han Sans Neo" panose="020B0500000000000000" pitchFamily="34" charset="-128"/>
                <a:ea typeface="Spoqa Han Sans Neo" panose="020B0500000000000000" pitchFamily="34" charset="-128"/>
              </a:rPr>
              <a:t> 만들고</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endParaRPr kumimoji="1" lang="en-US" altLang="ko-KR" sz="3200" dirty="0">
              <a:latin typeface="Spoqa Han Sans Neo" panose="020B0500000000000000" pitchFamily="34" charset="-128"/>
              <a:ea typeface="Spoqa Han Sans Neo" panose="020B0500000000000000" pitchFamily="34" charset="-128"/>
            </a:endParaRPr>
          </a:p>
          <a:p>
            <a:endParaRPr kumimoji="1" lang="en-US" altLang="ko-KR" sz="3200" dirty="0">
              <a:latin typeface="Spoqa Han Sans Neo" panose="020B0500000000000000" pitchFamily="34" charset="-128"/>
              <a:ea typeface="Spoqa Han Sans Neo" panose="020B0500000000000000" pitchFamily="34" charset="-128"/>
            </a:endParaRPr>
          </a:p>
          <a:p>
            <a:r>
              <a:rPr kumimoji="1" lang="ko-KR" altLang="en-US" sz="3200" dirty="0">
                <a:latin typeface="Spoqa Han Sans Neo" panose="020B0500000000000000" pitchFamily="34" charset="-128"/>
                <a:ea typeface="Spoqa Han Sans Neo" panose="020B0500000000000000" pitchFamily="34" charset="-128"/>
              </a:rPr>
              <a:t>비선형 변환 활성</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함수</a:t>
            </a:r>
            <a:r>
              <a:rPr kumimoji="1" lang="en-US" altLang="ko-KR" sz="3200" dirty="0">
                <a:latin typeface="Spoqa Han Sans Neo" panose="020B0500000000000000" pitchFamily="34" charset="-128"/>
                <a:ea typeface="Spoqa Han Sans Neo" panose="020B0500000000000000" pitchFamily="34" charset="-128"/>
              </a:rPr>
              <a:t>(activation function)</a:t>
            </a:r>
            <a:r>
              <a:rPr kumimoji="1" lang="ko-KR" altLang="en-US" sz="3200" dirty="0">
                <a:latin typeface="Spoqa Han Sans Neo" panose="020B0500000000000000" pitchFamily="34" charset="-128"/>
                <a:ea typeface="Spoqa Han Sans Neo" panose="020B0500000000000000" pitchFamily="34" charset="-128"/>
              </a:rPr>
              <a:t>을 </a:t>
            </a:r>
            <a:r>
              <a:rPr kumimoji="1" lang="en-US" altLang="ko-KR" sz="3200" dirty="0">
                <a:latin typeface="Spoqa Han Sans Neo" panose="020B0500000000000000" pitchFamily="34" charset="-128"/>
                <a:ea typeface="Spoqa Han Sans Neo" panose="020B0500000000000000" pitchFamily="34" charset="-128"/>
              </a:rPr>
              <a:t>layer</a:t>
            </a:r>
            <a:r>
              <a:rPr kumimoji="1" lang="ko-KR" altLang="en-US" sz="3200" dirty="0">
                <a:latin typeface="Spoqa Han Sans Neo" panose="020B0500000000000000" pitchFamily="34" charset="-128"/>
                <a:ea typeface="Spoqa Han Sans Neo" panose="020B0500000000000000" pitchFamily="34" charset="-128"/>
              </a:rPr>
              <a:t>사이에 넣어</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비선형으로 변형시킨다</a:t>
            </a:r>
            <a:r>
              <a:rPr kumimoji="1" lang="en-US" altLang="ko-KR" sz="3200" dirty="0">
                <a:latin typeface="Spoqa Han Sans Neo" panose="020B0500000000000000" pitchFamily="34" charset="-128"/>
                <a:ea typeface="Spoqa Han Sans Neo" panose="020B0500000000000000" pitchFamily="34" charset="-128"/>
              </a:rPr>
              <a:t>.</a:t>
            </a:r>
          </a:p>
          <a:p>
            <a:endParaRPr kumimoji="1" lang="en-US" altLang="ko-KR" sz="3200" dirty="0">
              <a:latin typeface="Spoqa Han Sans Neo" panose="020B0500000000000000" pitchFamily="34" charset="-128"/>
              <a:ea typeface="Spoqa Han Sans Neo" panose="020B0500000000000000" pitchFamily="34" charset="-128"/>
            </a:endParaRPr>
          </a:p>
          <a:p>
            <a:r>
              <a:rPr kumimoji="1" lang="ko-KR" altLang="en-US" sz="3200" dirty="0">
                <a:latin typeface="Spoqa Han Sans Neo" panose="020B0500000000000000" pitchFamily="34" charset="-128"/>
                <a:ea typeface="Spoqa Han Sans Neo" panose="020B0500000000000000" pitchFamily="34" charset="-128"/>
              </a:rPr>
              <a:t>즉</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r>
              <a:rPr kumimoji="1" lang="ko-KR" altLang="en-US" sz="3200" dirty="0" err="1">
                <a:latin typeface="Spoqa Han Sans Neo" panose="020B0500000000000000" pitchFamily="34" charset="-128"/>
                <a:ea typeface="Spoqa Han Sans Neo" panose="020B0500000000000000" pitchFamily="34" charset="-128"/>
              </a:rPr>
              <a:t>좌표계를</a:t>
            </a:r>
            <a:r>
              <a:rPr kumimoji="1" lang="ko-KR" altLang="en-US" sz="3200" dirty="0">
                <a:latin typeface="Spoqa Han Sans Neo" panose="020B0500000000000000" pitchFamily="34" charset="-128"/>
                <a:ea typeface="Spoqa Han Sans Neo" panose="020B0500000000000000" pitchFamily="34" charset="-128"/>
              </a:rPr>
              <a:t> 변환 시킨다 </a:t>
            </a:r>
            <a:r>
              <a:rPr kumimoji="1" lang="en-US" altLang="ko-KR" sz="3200" dirty="0">
                <a:latin typeface="Spoqa Han Sans Neo" panose="020B0500000000000000" pitchFamily="34" charset="-128"/>
                <a:ea typeface="Spoqa Han Sans Neo" panose="020B0500000000000000" pitchFamily="34" charset="-128"/>
              </a:rPr>
              <a:t>!</a:t>
            </a:r>
          </a:p>
        </p:txBody>
      </p:sp>
      <p:pic>
        <p:nvPicPr>
          <p:cNvPr id="20" name="Picture 2">
            <a:extLst>
              <a:ext uri="{FF2B5EF4-FFF2-40B4-BE49-F238E27FC236}">
                <a16:creationId xmlns:a16="http://schemas.microsoft.com/office/drawing/2014/main" id="{8A949E3F-C85D-E444-8551-5166A9D34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7439" y="3341907"/>
            <a:ext cx="4486274" cy="703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2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000C0FEF-6DDB-6F44-883B-F82DA43314A5}"/>
              </a:ext>
            </a:extLst>
          </p:cNvPr>
          <p:cNvSpPr/>
          <p:nvPr/>
        </p:nvSpPr>
        <p:spPr>
          <a:xfrm>
            <a:off x="1422544" y="2995213"/>
            <a:ext cx="22145926" cy="10720787"/>
          </a:xfrm>
          <a:prstGeom prst="rect">
            <a:avLst/>
          </a:prstGeom>
          <a:solidFill>
            <a:schemeClr val="bg1"/>
          </a:solid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sp>
        <p:nvSpPr>
          <p:cNvPr id="10" name="직사각형 9">
            <a:extLst>
              <a:ext uri="{FF2B5EF4-FFF2-40B4-BE49-F238E27FC236}">
                <a16:creationId xmlns:a16="http://schemas.microsoft.com/office/drawing/2014/main" id="{15C40273-4163-564E-9BA5-F11226C9843E}"/>
              </a:ext>
            </a:extLst>
          </p:cNvPr>
          <p:cNvSpPr/>
          <p:nvPr/>
        </p:nvSpPr>
        <p:spPr>
          <a:xfrm>
            <a:off x="1422544" y="2995213"/>
            <a:ext cx="21945455" cy="10720787"/>
          </a:xfrm>
          <a:prstGeom prst="rect">
            <a:avLst/>
          </a:prstGeom>
          <a:no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pic>
        <p:nvPicPr>
          <p:cNvPr id="16" name="Picture 2" descr="This Google Experiment Destroyed Some of the Assumptions of Representation  Learning – mc.ai">
            <a:extLst>
              <a:ext uri="{FF2B5EF4-FFF2-40B4-BE49-F238E27FC236}">
                <a16:creationId xmlns:a16="http://schemas.microsoft.com/office/drawing/2014/main" id="{F2461633-7E14-964D-8A8D-61EBF184D9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297"/>
          <a:stretch/>
        </p:blipFill>
        <p:spPr bwMode="auto">
          <a:xfrm>
            <a:off x="11788904" y="10928117"/>
            <a:ext cx="7447003" cy="2787883"/>
          </a:xfrm>
          <a:prstGeom prst="rect">
            <a:avLst/>
          </a:prstGeom>
          <a:noFill/>
          <a:extLst>
            <a:ext uri="{909E8E84-426E-40DD-AFC4-6F175D3DCCD1}">
              <a14:hiddenFill xmlns:a14="http://schemas.microsoft.com/office/drawing/2010/main">
                <a:solidFill>
                  <a:srgbClr val="FFFFFF"/>
                </a:solidFill>
              </a14:hiddenFill>
            </a:ext>
          </a:extLst>
        </p:spPr>
      </p:pic>
      <p:sp>
        <p:nvSpPr>
          <p:cNvPr id="42" name="Shape 224">
            <a:extLst>
              <a:ext uri="{FF2B5EF4-FFF2-40B4-BE49-F238E27FC236}">
                <a16:creationId xmlns:a16="http://schemas.microsoft.com/office/drawing/2014/main" id="{124D95E6-24DC-4F4A-AA67-58EE05ADA79E}"/>
              </a:ext>
            </a:extLst>
          </p:cNvPr>
          <p:cNvSpPr/>
          <p:nvPr/>
        </p:nvSpPr>
        <p:spPr>
          <a:xfrm>
            <a:off x="1524000" y="1460302"/>
            <a:ext cx="8650982"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&gt; ML &gt; </a:t>
            </a:r>
            <a:r>
              <a:rPr lang="ko-KR" altLang="en-US" dirty="0">
                <a:latin typeface="맑은 고딕" panose="020B0503020000020004" pitchFamily="50" charset="-127"/>
                <a:ea typeface="맑은 고딕" panose="020B0503020000020004" pitchFamily="50" charset="-127"/>
              </a:rPr>
              <a:t>표현</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학습 </a:t>
            </a:r>
            <a:r>
              <a:rPr lang="en-US" altLang="ko-KR" dirty="0">
                <a:latin typeface="맑은 고딕" panose="020B0503020000020004" pitchFamily="50" charset="-127"/>
                <a:ea typeface="맑은 고딕" panose="020B0503020000020004" pitchFamily="50" charset="-127"/>
              </a:rPr>
              <a:t>(Representation Learning)</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TextBox 11">
            <a:extLst>
              <a:ext uri="{FF2B5EF4-FFF2-40B4-BE49-F238E27FC236}">
                <a16:creationId xmlns:a16="http://schemas.microsoft.com/office/drawing/2014/main" id="{A3F067B5-D000-5F49-8B7A-CB6C40657198}"/>
              </a:ext>
            </a:extLst>
          </p:cNvPr>
          <p:cNvSpPr txBox="1"/>
          <p:nvPr/>
        </p:nvSpPr>
        <p:spPr>
          <a:xfrm>
            <a:off x="1807436" y="3303474"/>
            <a:ext cx="18592682" cy="2185214"/>
          </a:xfrm>
          <a:prstGeom prst="rect">
            <a:avLst/>
          </a:prstGeom>
          <a:no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인공지능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Artificial Intelligence</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Engineering of Intelligent Machines or Programs.</a:t>
            </a:r>
          </a:p>
          <a:p>
            <a:pPr algn="l"/>
            <a:endParaRPr kumimoji="1" lang="en-US" altLang="ko-KR" sz="2800" dirty="0">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지식 기반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(Knowledge-based),</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룰 기반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(Rule-based)</a:t>
            </a:r>
            <a:endParaRPr kumimoji="1" lang="ko-Kore-KR" altLang="en-US" sz="3200" dirty="0">
              <a:solidFill>
                <a:srgbClr val="C00000"/>
              </a:solidFill>
              <a:latin typeface="Spoqa Han Sans Neo Light" panose="020B0300000000000000" pitchFamily="34" charset="-128"/>
              <a:ea typeface="Spoqa Han Sans Neo Light" panose="020B0300000000000000" pitchFamily="34" charset="-128"/>
            </a:endParaRPr>
          </a:p>
        </p:txBody>
      </p:sp>
      <p:grpSp>
        <p:nvGrpSpPr>
          <p:cNvPr id="13" name="그룹 12">
            <a:extLst>
              <a:ext uri="{FF2B5EF4-FFF2-40B4-BE49-F238E27FC236}">
                <a16:creationId xmlns:a16="http://schemas.microsoft.com/office/drawing/2014/main" id="{32FFEF40-0D95-0946-A906-94EE6F850FE1}"/>
              </a:ext>
            </a:extLst>
          </p:cNvPr>
          <p:cNvGrpSpPr/>
          <p:nvPr/>
        </p:nvGrpSpPr>
        <p:grpSpPr>
          <a:xfrm>
            <a:off x="1807436" y="5838069"/>
            <a:ext cx="17544180" cy="7572659"/>
            <a:chOff x="1650001" y="5374496"/>
            <a:chExt cx="16013813" cy="7062584"/>
          </a:xfrm>
          <a:noFill/>
        </p:grpSpPr>
        <p:sp>
          <p:nvSpPr>
            <p:cNvPr id="14" name="직사각형 13">
              <a:extLst>
                <a:ext uri="{FF2B5EF4-FFF2-40B4-BE49-F238E27FC236}">
                  <a16:creationId xmlns:a16="http://schemas.microsoft.com/office/drawing/2014/main" id="{38AED7BD-6378-7240-8A9E-D9F9B3F03038}"/>
                </a:ext>
              </a:extLst>
            </p:cNvPr>
            <p:cNvSpPr/>
            <p:nvPr/>
          </p:nvSpPr>
          <p:spPr>
            <a:xfrm>
              <a:off x="1650001" y="5374496"/>
              <a:ext cx="15556879" cy="7062584"/>
            </a:xfrm>
            <a:prstGeom prst="rect">
              <a:avLst/>
            </a:prstGeom>
            <a:grp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sz="3200"/>
            </a:p>
          </p:txBody>
        </p:sp>
        <p:sp>
          <p:nvSpPr>
            <p:cNvPr id="15" name="TextBox 14">
              <a:extLst>
                <a:ext uri="{FF2B5EF4-FFF2-40B4-BE49-F238E27FC236}">
                  <a16:creationId xmlns:a16="http://schemas.microsoft.com/office/drawing/2014/main" id="{81EEFABB-C4B2-F641-AC3D-C98BAB37E487}"/>
                </a:ext>
              </a:extLst>
            </p:cNvPr>
            <p:cNvSpPr txBox="1"/>
            <p:nvPr/>
          </p:nvSpPr>
          <p:spPr>
            <a:xfrm>
              <a:off x="2106935" y="5777880"/>
              <a:ext cx="15556879" cy="2038024"/>
            </a:xfrm>
            <a:prstGeom prst="rect">
              <a:avLst/>
            </a:prstGeom>
            <a:grp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기계 학습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Machine Learning</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Ability to Learn without being explicitly programmed</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1959,</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Arthur Samuel.</a:t>
              </a:r>
              <a:endParaRPr kumimoji="1" lang="en-US" altLang="ko-KR" sz="4000" b="1" dirty="0">
                <a:latin typeface="맑은 고딕" panose="020B0503020000020004" pitchFamily="50" charset="-127"/>
                <a:ea typeface="맑은 고딕" panose="020B0503020000020004" pitchFamily="50" charset="-127"/>
              </a:endParaRPr>
            </a:p>
            <a:p>
              <a:pPr lvl="1"/>
              <a:endParaRPr kumimoji="1" lang="en-US" altLang="ko-KR" sz="2800" dirty="0">
                <a:solidFill>
                  <a:srgbClr val="C00000"/>
                </a:solidFill>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데이터의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“feature”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사이 </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패턴</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(Pattern)”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이나</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상관관계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(correlation)”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을 뽑아 냄</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p>
          </p:txBody>
        </p:sp>
      </p:grpSp>
      <p:sp>
        <p:nvSpPr>
          <p:cNvPr id="23" name="TextBox 22">
            <a:extLst>
              <a:ext uri="{FF2B5EF4-FFF2-40B4-BE49-F238E27FC236}">
                <a16:creationId xmlns:a16="http://schemas.microsoft.com/office/drawing/2014/main" id="{D469BB54-5726-9642-9744-770D9C5410C0}"/>
              </a:ext>
            </a:extLst>
          </p:cNvPr>
          <p:cNvSpPr txBox="1"/>
          <p:nvPr/>
        </p:nvSpPr>
        <p:spPr>
          <a:xfrm>
            <a:off x="2748524" y="8586192"/>
            <a:ext cx="15419345" cy="4647426"/>
          </a:xfrm>
          <a:prstGeom prst="rect">
            <a:avLst/>
          </a:prstGeom>
          <a:noFill/>
          <a:ln>
            <a:solidFill>
              <a:schemeClr val="tx1"/>
            </a:solidFill>
            <a:prstDash val="sysDot"/>
          </a:ln>
        </p:spPr>
        <p:txBody>
          <a:bodyPr wrap="square" rtlCol="0">
            <a:spAutoFit/>
          </a:bodyPr>
          <a:lstStyle/>
          <a:p>
            <a:pPr algn="l"/>
            <a:r>
              <a:rPr kumimoji="1" lang="ko-KR" altLang="en-US" sz="3600" b="1" dirty="0">
                <a:latin typeface="맑은 고딕" panose="020B0503020000020004" pitchFamily="50" charset="-127"/>
                <a:ea typeface="맑은 고딕" panose="020B0503020000020004" pitchFamily="50" charset="-127"/>
              </a:rPr>
              <a:t>  </a:t>
            </a:r>
            <a:endParaRPr kumimoji="1" lang="en-US" altLang="ko-KR" sz="2000" b="1" dirty="0">
              <a:latin typeface="맑은 고딕" panose="020B0503020000020004" pitchFamily="50" charset="-127"/>
              <a:ea typeface="맑은 고딕" panose="020B0503020000020004" pitchFamily="50" charset="-127"/>
            </a:endParaRPr>
          </a:p>
          <a:p>
            <a:pPr algn="l"/>
            <a:r>
              <a:rPr kumimoji="1" lang="ko-KR" altLang="en-US" sz="3600" b="1" dirty="0">
                <a:latin typeface="맑은 고딕" panose="020B0503020000020004" pitchFamily="50" charset="-127"/>
                <a:ea typeface="맑은 고딕" panose="020B0503020000020004" pitchFamily="50" charset="-127"/>
              </a:rPr>
              <a:t>  표현 학습 </a:t>
            </a:r>
            <a:r>
              <a:rPr kumimoji="1" lang="en-US" altLang="ko-KR" sz="3600" b="1" dirty="0">
                <a:latin typeface="맑은 고딕" panose="020B0503020000020004" pitchFamily="50" charset="-127"/>
                <a:ea typeface="맑은 고딕" panose="020B0503020000020004" pitchFamily="50" charset="-127"/>
              </a:rPr>
              <a:t>(Representation Learning)</a:t>
            </a:r>
            <a:endParaRPr kumimoji="1" lang="en-US" altLang="ko-KR" sz="3600" dirty="0">
              <a:latin typeface="Spoqa Han Sans Neo Light" panose="020B0300000000000000" pitchFamily="34" charset="-128"/>
              <a:ea typeface="Spoqa Han Sans Neo Light" panose="020B0300000000000000" pitchFamily="34" charset="-128"/>
            </a:endParaRPr>
          </a:p>
          <a:p>
            <a:pPr lvl="1"/>
            <a:endParaRPr kumimoji="1" lang="en-US" altLang="ko-KR" sz="3200" dirty="0">
              <a:solidFill>
                <a:srgbClr val="C00000"/>
              </a:solidFill>
              <a:latin typeface="Spoqa Han Sans Neo Light" panose="020B0300000000000000" pitchFamily="34" charset="-128"/>
              <a:ea typeface="Spoqa Han Sans Neo Light" panose="020B03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“Feature”</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 대신</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“representation”</a:t>
            </a:r>
            <a:r>
              <a:rPr kumimoji="1" lang="ko-KR" altLang="en-US" sz="3200" dirty="0">
                <a:solidFill>
                  <a:srgbClr val="C00000"/>
                </a:solidFill>
                <a:latin typeface="Spoqa Han Sans Neo Light" panose="020B0300000000000000" pitchFamily="34" charset="-128"/>
                <a:ea typeface="Spoqa Han Sans Neo Light" panose="020B0300000000000000" pitchFamily="34" charset="-128"/>
              </a:rPr>
              <a:t>을 학습함</a:t>
            </a:r>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a:t>
            </a:r>
          </a:p>
          <a:p>
            <a:pPr marL="742950" lvl="1" indent="-285750">
              <a:buFontTx/>
              <a:buChar char="-"/>
            </a:pPr>
            <a:r>
              <a:rPr kumimoji="1" lang="ko-KR" altLang="en-US" sz="3200" dirty="0">
                <a:latin typeface="Spoqa Han Sans Neo Light" panose="020B0300000000000000" pitchFamily="34" charset="-128"/>
                <a:ea typeface="Spoqa Han Sans Neo Light" panose="020B0300000000000000" pitchFamily="34" charset="-128"/>
              </a:rPr>
              <a:t>하지만</a:t>
            </a:r>
            <a:r>
              <a:rPr kumimoji="1" lang="en-US" altLang="ko-KR" sz="3200" dirty="0">
                <a:latin typeface="Spoqa Han Sans Neo Light" panose="020B0300000000000000" pitchFamily="34" charset="-128"/>
                <a:ea typeface="Spoqa Han Sans Neo Light" panose="020B0300000000000000" pitchFamily="34" charset="-128"/>
              </a:rPr>
              <a:t>,</a:t>
            </a:r>
            <a:r>
              <a:rPr kumimoji="1" lang="ko-KR" altLang="en-US" sz="3200" dirty="0">
                <a:latin typeface="Spoqa Han Sans Neo Light" panose="020B0300000000000000" pitchFamily="34" charset="-128"/>
                <a:ea typeface="Spoqa Han Sans Neo Light" panose="020B0300000000000000" pitchFamily="34" charset="-128"/>
              </a:rPr>
              <a:t> 주어진 데이터에 따라 </a:t>
            </a:r>
            <a:r>
              <a:rPr kumimoji="1" lang="en-US" altLang="ko-KR" sz="3200" dirty="0">
                <a:latin typeface="Spoqa Han Sans Neo Light" panose="020B0300000000000000" pitchFamily="34" charset="-128"/>
                <a:ea typeface="Spoqa Han Sans Neo Light" panose="020B0300000000000000" pitchFamily="34" charset="-128"/>
              </a:rPr>
              <a:t>representation</a:t>
            </a:r>
            <a:r>
              <a:rPr kumimoji="1" lang="ko-KR" altLang="en-US" sz="3200" dirty="0">
                <a:latin typeface="Spoqa Han Sans Neo Light" panose="020B0300000000000000" pitchFamily="34" charset="-128"/>
                <a:ea typeface="Spoqa Han Sans Neo Light" panose="020B0300000000000000" pitchFamily="34" charset="-128"/>
              </a:rPr>
              <a:t>이 유동적으로 변하고</a:t>
            </a:r>
            <a:r>
              <a:rPr kumimoji="1" lang="en-US" altLang="ko-KR" sz="3200" dirty="0">
                <a:latin typeface="Spoqa Han Sans Neo Light" panose="020B0300000000000000" pitchFamily="34" charset="-128"/>
                <a:ea typeface="Spoqa Han Sans Neo Light" panose="020B0300000000000000" pitchFamily="34" charset="-128"/>
              </a:rPr>
              <a:t>.</a:t>
            </a:r>
            <a:r>
              <a:rPr kumimoji="1" lang="ko-KR" altLang="en-US" sz="3200" dirty="0">
                <a:latin typeface="Spoqa Han Sans Neo Light" panose="020B0300000000000000" pitchFamily="34" charset="-128"/>
                <a:ea typeface="Spoqa Han Sans Neo Light" panose="020B0300000000000000" pitchFamily="34" charset="-128"/>
              </a:rPr>
              <a:t> 결과 또한 경우에 따라 많은 변화가 있을 수 있음</a:t>
            </a:r>
            <a:r>
              <a:rPr kumimoji="1" lang="en-US" altLang="ko-KR" sz="3200" dirty="0">
                <a:latin typeface="Spoqa Han Sans Neo Light" panose="020B0300000000000000" pitchFamily="34" charset="-128"/>
                <a:ea typeface="Spoqa Han Sans Neo Light" panose="020B0300000000000000" pitchFamily="34" charset="-128"/>
              </a:rPr>
              <a:t>.</a:t>
            </a:r>
          </a:p>
          <a:p>
            <a:pPr marL="457200" lvl="1"/>
            <a:r>
              <a:rPr kumimoji="1" lang="ko-KR" altLang="en-US" sz="3200" dirty="0">
                <a:latin typeface="Helvetica" pitchFamily="2" charset="0"/>
              </a:rPr>
              <a:t> </a:t>
            </a:r>
            <a:br>
              <a:rPr kumimoji="1" lang="en-US" altLang="ko-KR" sz="3200" dirty="0">
                <a:latin typeface="Helvetica" pitchFamily="2" charset="0"/>
              </a:rPr>
            </a:br>
            <a:br>
              <a:rPr kumimoji="1" lang="en-US" altLang="ko-KR" sz="3200" dirty="0">
                <a:latin typeface="Helvetica" pitchFamily="2" charset="0"/>
              </a:rPr>
            </a:br>
            <a:endParaRPr kumimoji="1" lang="en-US" altLang="ko-KR" sz="3200" dirty="0">
              <a:latin typeface="Spoqa Han Sans Neo Light" panose="020B0300000000000000" pitchFamily="34" charset="-128"/>
              <a:ea typeface="Spoqa Han Sans Neo Light" panose="020B0300000000000000" pitchFamily="34" charset="-128"/>
            </a:endParaRPr>
          </a:p>
        </p:txBody>
      </p:sp>
    </p:spTree>
    <p:extLst>
      <p:ext uri="{BB962C8B-B14F-4D97-AF65-F5344CB8AC3E}">
        <p14:creationId xmlns:p14="http://schemas.microsoft.com/office/powerpoint/2010/main" val="1596284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5C40273-4163-564E-9BA5-F11226C9843E}"/>
              </a:ext>
            </a:extLst>
          </p:cNvPr>
          <p:cNvSpPr/>
          <p:nvPr/>
        </p:nvSpPr>
        <p:spPr>
          <a:xfrm>
            <a:off x="1422544" y="2995213"/>
            <a:ext cx="17428471" cy="10720787"/>
          </a:xfrm>
          <a:prstGeom prst="rect">
            <a:avLst/>
          </a:prstGeom>
          <a:solidFill>
            <a:schemeClr val="bg1"/>
          </a:solid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sp>
        <p:nvSpPr>
          <p:cNvPr id="42" name="Shape 224">
            <a:extLst>
              <a:ext uri="{FF2B5EF4-FFF2-40B4-BE49-F238E27FC236}">
                <a16:creationId xmlns:a16="http://schemas.microsoft.com/office/drawing/2014/main" id="{124D95E6-24DC-4F4A-AA67-58EE05ADA79E}"/>
              </a:ext>
            </a:extLst>
          </p:cNvPr>
          <p:cNvSpPr/>
          <p:nvPr/>
        </p:nvSpPr>
        <p:spPr>
          <a:xfrm>
            <a:off x="1524000" y="1460302"/>
            <a:ext cx="1181933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dirty="0">
                <a:latin typeface="맑은 고딕" panose="020B0503020000020004" pitchFamily="50" charset="-127"/>
                <a:ea typeface="맑은 고딕" panose="020B0503020000020004" pitchFamily="50" charset="-127"/>
              </a:rPr>
              <a:t>AI &gt; ML &gt; </a:t>
            </a:r>
            <a:r>
              <a:rPr lang="ko-KR" altLang="en-US" dirty="0">
                <a:latin typeface="맑은 고딕" panose="020B0503020000020004" pitchFamily="50" charset="-127"/>
                <a:ea typeface="맑은 고딕" panose="020B0503020000020004" pitchFamily="50" charset="-127"/>
              </a:rPr>
              <a:t>표현</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학습 </a:t>
            </a:r>
            <a:r>
              <a:rPr lang="en-US" altLang="ko-KR" dirty="0">
                <a:latin typeface="맑은 고딕" panose="020B0503020000020004" pitchFamily="50" charset="-127"/>
                <a:ea typeface="맑은 고딕" panose="020B0503020000020004" pitchFamily="50" charset="-127"/>
              </a:rPr>
              <a:t>&gt; </a:t>
            </a:r>
            <a:r>
              <a:rPr lang="ko-KR" altLang="en-US" dirty="0">
                <a:latin typeface="맑은 고딕" panose="020B0503020000020004" pitchFamily="50" charset="-127"/>
                <a:ea typeface="맑은 고딕" panose="020B0503020000020004" pitchFamily="50" charset="-127"/>
              </a:rPr>
              <a:t>깊은 학습 </a:t>
            </a:r>
            <a:r>
              <a:rPr lang="en-US" altLang="ko-KR" dirty="0">
                <a:latin typeface="맑은 고딕" panose="020B0503020000020004" pitchFamily="50" charset="-127"/>
                <a:ea typeface="맑은 고딕" panose="020B0503020000020004" pitchFamily="50" charset="-127"/>
              </a:rPr>
              <a:t>(Deep Learning) </a:t>
            </a:r>
            <a:endParaRPr lang="en-US" altLang="ko-Kore-KR" dirty="0">
              <a:latin typeface="맑은 고딕" panose="020B0503020000020004" pitchFamily="50" charset="-127"/>
              <a:ea typeface="맑은 고딕" panose="020B0503020000020004" pitchFamily="50" charset="-127"/>
            </a:endParaRPr>
          </a:p>
        </p:txBody>
      </p:sp>
      <p:sp>
        <p:nvSpPr>
          <p:cNvPr id="44" name="Shape 222">
            <a:extLst>
              <a:ext uri="{FF2B5EF4-FFF2-40B4-BE49-F238E27FC236}">
                <a16:creationId xmlns:a16="http://schemas.microsoft.com/office/drawing/2014/main" id="{55FA58F7-04A7-C74F-A96D-597BB62842FD}"/>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맑은 고딕" panose="020B0503020000020004" pitchFamily="50" charset="-127"/>
                <a:ea typeface="맑은 고딕" panose="020B0503020000020004" pitchFamily="50" charset="-127"/>
              </a:rPr>
              <a:t>1</a:t>
            </a:r>
            <a:r>
              <a:rPr sz="3200" b="1" dirty="0">
                <a:solidFill>
                  <a:srgbClr val="000000"/>
                </a:solidFill>
                <a:latin typeface="맑은 고딕" panose="020B0503020000020004" pitchFamily="50" charset="-127"/>
                <a:ea typeface="맑은 고딕" panose="020B0503020000020004" pitchFamily="50" charset="-127"/>
              </a:rPr>
              <a:t>.</a:t>
            </a:r>
          </a:p>
        </p:txBody>
      </p:sp>
      <p:sp>
        <p:nvSpPr>
          <p:cNvPr id="45" name="Shape 223">
            <a:extLst>
              <a:ext uri="{FF2B5EF4-FFF2-40B4-BE49-F238E27FC236}">
                <a16:creationId xmlns:a16="http://schemas.microsoft.com/office/drawing/2014/main" id="{FE616C25-E73E-F341-9D51-344FC6D033B9}"/>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latin typeface="맑은 고딕" panose="020B0503020000020004" pitchFamily="50" charset="-127"/>
                <a:ea typeface="맑은 고딕" panose="020B0503020000020004" pitchFamily="50" charset="-127"/>
              </a:rPr>
              <a:t>ML </a:t>
            </a:r>
            <a:r>
              <a:rPr lang="ko-KR" altLang="en-US" dirty="0">
                <a:latin typeface="맑은 고딕" panose="020B0503020000020004" pitchFamily="50" charset="-127"/>
                <a:ea typeface="맑은 고딕" panose="020B0503020000020004" pitchFamily="50" charset="-127"/>
              </a:rPr>
              <a:t>기초</a:t>
            </a:r>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TextBox 11">
            <a:extLst>
              <a:ext uri="{FF2B5EF4-FFF2-40B4-BE49-F238E27FC236}">
                <a16:creationId xmlns:a16="http://schemas.microsoft.com/office/drawing/2014/main" id="{A3F067B5-D000-5F49-8B7A-CB6C40657198}"/>
              </a:ext>
            </a:extLst>
          </p:cNvPr>
          <p:cNvSpPr txBox="1"/>
          <p:nvPr/>
        </p:nvSpPr>
        <p:spPr>
          <a:xfrm>
            <a:off x="1807436" y="3303474"/>
            <a:ext cx="18592682" cy="2185214"/>
          </a:xfrm>
          <a:prstGeom prst="rect">
            <a:avLst/>
          </a:prstGeom>
          <a:no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인공지능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Artificial Intelligence</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Engineering of Intelligent Machines or Programs.</a:t>
            </a:r>
          </a:p>
          <a:p>
            <a:pPr algn="l"/>
            <a:endParaRPr kumimoji="1" lang="en-US" altLang="ko-KR" sz="2800" dirty="0">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지식 기반 </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(Knowledge-based),</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 룰 기반</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 (Rule-based)</a:t>
            </a:r>
            <a:endParaRPr kumimoji="1" lang="ko-Kore-KR" altLang="en-US" sz="3200" dirty="0">
              <a:solidFill>
                <a:srgbClr val="C00000"/>
              </a:solidFill>
              <a:latin typeface="Spoqa Han Sans Neo Light" panose="020B0300000000000000" pitchFamily="34" charset="-128"/>
              <a:ea typeface="Spoqa Han Sans Neo Light" panose="020B0300000000000000" pitchFamily="34" charset="-128"/>
            </a:endParaRPr>
          </a:p>
        </p:txBody>
      </p:sp>
      <p:grpSp>
        <p:nvGrpSpPr>
          <p:cNvPr id="13" name="그룹 12">
            <a:extLst>
              <a:ext uri="{FF2B5EF4-FFF2-40B4-BE49-F238E27FC236}">
                <a16:creationId xmlns:a16="http://schemas.microsoft.com/office/drawing/2014/main" id="{32FFEF40-0D95-0946-A906-94EE6F850FE1}"/>
              </a:ext>
            </a:extLst>
          </p:cNvPr>
          <p:cNvGrpSpPr/>
          <p:nvPr/>
        </p:nvGrpSpPr>
        <p:grpSpPr>
          <a:xfrm>
            <a:off x="1807436" y="5838069"/>
            <a:ext cx="17544180" cy="7572659"/>
            <a:chOff x="1650001" y="5374496"/>
            <a:chExt cx="16013813" cy="7062584"/>
          </a:xfrm>
          <a:noFill/>
        </p:grpSpPr>
        <p:sp>
          <p:nvSpPr>
            <p:cNvPr id="14" name="직사각형 13">
              <a:extLst>
                <a:ext uri="{FF2B5EF4-FFF2-40B4-BE49-F238E27FC236}">
                  <a16:creationId xmlns:a16="http://schemas.microsoft.com/office/drawing/2014/main" id="{38AED7BD-6378-7240-8A9E-D9F9B3F03038}"/>
                </a:ext>
              </a:extLst>
            </p:cNvPr>
            <p:cNvSpPr/>
            <p:nvPr/>
          </p:nvSpPr>
          <p:spPr>
            <a:xfrm>
              <a:off x="1650001" y="5374496"/>
              <a:ext cx="15556879" cy="7062584"/>
            </a:xfrm>
            <a:prstGeom prst="rect">
              <a:avLst/>
            </a:prstGeom>
            <a:grpFill/>
            <a:ln>
              <a:solidFill>
                <a:schemeClr val="tx1"/>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sz="3200"/>
            </a:p>
          </p:txBody>
        </p:sp>
        <p:sp>
          <p:nvSpPr>
            <p:cNvPr id="15" name="TextBox 14">
              <a:extLst>
                <a:ext uri="{FF2B5EF4-FFF2-40B4-BE49-F238E27FC236}">
                  <a16:creationId xmlns:a16="http://schemas.microsoft.com/office/drawing/2014/main" id="{81EEFABB-C4B2-F641-AC3D-C98BAB37E487}"/>
                </a:ext>
              </a:extLst>
            </p:cNvPr>
            <p:cNvSpPr txBox="1"/>
            <p:nvPr/>
          </p:nvSpPr>
          <p:spPr>
            <a:xfrm>
              <a:off x="2106935" y="5777880"/>
              <a:ext cx="15556879" cy="2038024"/>
            </a:xfrm>
            <a:prstGeom prst="rect">
              <a:avLst/>
            </a:prstGeom>
            <a:grpFill/>
          </p:spPr>
          <p:txBody>
            <a:bodyPr wrap="square" rtlCol="0">
              <a:spAutoFit/>
            </a:bodyPr>
            <a:lstStyle/>
            <a:p>
              <a:pPr algn="l"/>
              <a:r>
                <a:rPr kumimoji="1" lang="ko-KR" altLang="en-US" sz="4000" b="1" dirty="0">
                  <a:latin typeface="맑은 고딕" panose="020B0503020000020004" pitchFamily="50" charset="-127"/>
                  <a:ea typeface="맑은 고딕" panose="020B0503020000020004" pitchFamily="50" charset="-127"/>
                </a:rPr>
                <a:t>기계 학습 </a:t>
              </a:r>
              <a:r>
                <a:rPr kumimoji="1" lang="en-US" altLang="ko-KR" sz="4000" b="1" dirty="0">
                  <a:latin typeface="맑은 고딕" panose="020B0503020000020004" pitchFamily="50" charset="-127"/>
                  <a:ea typeface="맑은 고딕" panose="020B0503020000020004" pitchFamily="50" charset="-127"/>
                </a:rPr>
                <a:t>(</a:t>
              </a:r>
              <a:r>
                <a:rPr kumimoji="1" lang="en-US" altLang="ko-Kore-KR" sz="4000" b="1" dirty="0">
                  <a:latin typeface="맑은 고딕" panose="020B0503020000020004" pitchFamily="50" charset="-127"/>
                  <a:ea typeface="맑은 고딕" panose="020B0503020000020004" pitchFamily="50" charset="-127"/>
                </a:rPr>
                <a:t>Machine Learning</a:t>
              </a:r>
              <a:r>
                <a:rPr kumimoji="1" lang="en-US" altLang="ko-KR" sz="40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Ability to Learn without being explicitly programmed</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1959,</a:t>
              </a:r>
              <a:r>
                <a:rPr kumimoji="1" lang="ko-KR" altLang="en-US" sz="3600" b="1" dirty="0">
                  <a:latin typeface="맑은 고딕" panose="020B0503020000020004" pitchFamily="50" charset="-127"/>
                  <a:ea typeface="맑은 고딕" panose="020B0503020000020004" pitchFamily="50" charset="-127"/>
                </a:rPr>
                <a:t> </a:t>
              </a:r>
              <a:r>
                <a:rPr kumimoji="1" lang="en-US" altLang="ko-KR" sz="3600" b="1" dirty="0">
                  <a:latin typeface="맑은 고딕" panose="020B0503020000020004" pitchFamily="50" charset="-127"/>
                  <a:ea typeface="맑은 고딕" panose="020B0503020000020004" pitchFamily="50" charset="-127"/>
                </a:rPr>
                <a:t>Arthur Samuel.</a:t>
              </a:r>
              <a:endParaRPr kumimoji="1" lang="en-US" altLang="ko-KR" sz="4000" b="1" dirty="0">
                <a:latin typeface="맑은 고딕" panose="020B0503020000020004" pitchFamily="50" charset="-127"/>
                <a:ea typeface="맑은 고딕" panose="020B0503020000020004" pitchFamily="50" charset="-127"/>
              </a:endParaRPr>
            </a:p>
            <a:p>
              <a:pPr lvl="1"/>
              <a:endParaRPr kumimoji="1" lang="en-US" altLang="ko-KR" sz="2800" dirty="0">
                <a:solidFill>
                  <a:srgbClr val="C00000"/>
                </a:solidFill>
                <a:latin typeface="+mj-lt"/>
                <a:ea typeface="Spoqa Han Sans Neo" panose="020B0500000000000000" pitchFamily="34" charset="-128"/>
              </a:endParaRPr>
            </a:p>
            <a:p>
              <a:pPr lvl="1"/>
              <a:r>
                <a:rPr kumimoji="1" lang="en-US" altLang="ko-KR" sz="32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데이터의 </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“feature” </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사이 </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패턴</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(Pattern)”</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이나</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 “</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상관관계</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(correlation)”</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을 뽑아 냄</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a:t>
              </a:r>
              <a:endParaRPr kumimoji="1" lang="en-US" altLang="ko-KR" sz="3200" dirty="0">
                <a:solidFill>
                  <a:srgbClr val="C00000"/>
                </a:solidFill>
                <a:latin typeface="Spoqa Han Sans Neo Light" panose="020B0300000000000000" pitchFamily="34" charset="-128"/>
                <a:ea typeface="Spoqa Han Sans Neo Light" panose="020B0300000000000000" pitchFamily="34" charset="-128"/>
              </a:endParaRPr>
            </a:p>
          </p:txBody>
        </p:sp>
      </p:grpSp>
      <p:sp>
        <p:nvSpPr>
          <p:cNvPr id="23" name="TextBox 22">
            <a:extLst>
              <a:ext uri="{FF2B5EF4-FFF2-40B4-BE49-F238E27FC236}">
                <a16:creationId xmlns:a16="http://schemas.microsoft.com/office/drawing/2014/main" id="{D469BB54-5726-9642-9744-770D9C5410C0}"/>
              </a:ext>
            </a:extLst>
          </p:cNvPr>
          <p:cNvSpPr txBox="1"/>
          <p:nvPr/>
        </p:nvSpPr>
        <p:spPr>
          <a:xfrm>
            <a:off x="2748524" y="8586192"/>
            <a:ext cx="15419345" cy="4401205"/>
          </a:xfrm>
          <a:prstGeom prst="rect">
            <a:avLst/>
          </a:prstGeom>
          <a:noFill/>
          <a:ln>
            <a:solidFill>
              <a:schemeClr val="tx1"/>
            </a:solidFill>
            <a:prstDash val="sysDot"/>
          </a:ln>
        </p:spPr>
        <p:txBody>
          <a:bodyPr wrap="square" rtlCol="0">
            <a:spAutoFit/>
          </a:bodyPr>
          <a:lstStyle/>
          <a:p>
            <a:pPr algn="l"/>
            <a:r>
              <a:rPr kumimoji="1" lang="ko-KR" altLang="en-US" sz="3600" b="1" dirty="0">
                <a:latin typeface="맑은 고딕" panose="020B0503020000020004" pitchFamily="50" charset="-127"/>
                <a:ea typeface="맑은 고딕" panose="020B0503020000020004" pitchFamily="50" charset="-127"/>
              </a:rPr>
              <a:t>  </a:t>
            </a:r>
            <a:endParaRPr kumimoji="1" lang="en-US" altLang="ko-KR" sz="2000" b="1" dirty="0">
              <a:latin typeface="맑은 고딕" panose="020B0503020000020004" pitchFamily="50" charset="-127"/>
              <a:ea typeface="맑은 고딕" panose="020B0503020000020004" pitchFamily="50" charset="-127"/>
            </a:endParaRPr>
          </a:p>
          <a:p>
            <a:pPr algn="l"/>
            <a:r>
              <a:rPr kumimoji="1" lang="ko-KR" altLang="en-US" sz="3600" b="1" dirty="0">
                <a:latin typeface="맑은 고딕" panose="020B0503020000020004" pitchFamily="50" charset="-127"/>
                <a:ea typeface="맑은 고딕" panose="020B0503020000020004" pitchFamily="50" charset="-127"/>
              </a:rPr>
              <a:t>  표현 학습 </a:t>
            </a:r>
            <a:r>
              <a:rPr kumimoji="1" lang="en-US" altLang="ko-KR" sz="3600" b="1" dirty="0">
                <a:latin typeface="맑은 고딕" panose="020B0503020000020004" pitchFamily="50" charset="-127"/>
                <a:ea typeface="맑은 고딕" panose="020B0503020000020004" pitchFamily="50" charset="-127"/>
              </a:rPr>
              <a:t>(Representation Learning)</a:t>
            </a:r>
            <a:endParaRPr kumimoji="1" lang="en-US" altLang="ko-KR" sz="3600" dirty="0">
              <a:latin typeface="Spoqa Han Sans Neo Light" panose="020B0300000000000000" pitchFamily="34" charset="-128"/>
              <a:ea typeface="Spoqa Han Sans Neo Light" panose="020B0300000000000000" pitchFamily="34" charset="-128"/>
            </a:endParaRPr>
          </a:p>
          <a:p>
            <a:pPr lvl="1"/>
            <a:endParaRPr kumimoji="1" lang="en-US" altLang="ko-KR" sz="3200" dirty="0">
              <a:solidFill>
                <a:srgbClr val="C00000"/>
              </a:solidFill>
              <a:latin typeface="Spoqa Han Sans Neo Light" panose="020B0300000000000000" pitchFamily="34" charset="-128"/>
              <a:ea typeface="Spoqa Han Sans Neo Light" panose="020B0300000000000000" pitchFamily="34" charset="-128"/>
            </a:endParaRPr>
          </a:p>
          <a:p>
            <a:pPr marL="914342" lvl="1" indent="-457200">
              <a:buFontTx/>
              <a:buChar char="-"/>
            </a:pP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“Feature”</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 대신</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 “representation”</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을 학습함</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a:t>
            </a:r>
          </a:p>
          <a:p>
            <a:pPr lvl="1"/>
            <a:endParaRPr kumimoji="1" lang="en-US" altLang="ko-KR" sz="2800" dirty="0">
              <a:latin typeface="Helvetica" pitchFamily="2" charset="0"/>
            </a:endParaRPr>
          </a:p>
          <a:p>
            <a:pPr lvl="1"/>
            <a:br>
              <a:rPr kumimoji="1" lang="en-US" altLang="ko-KR" sz="2800" dirty="0">
                <a:latin typeface="Helvetica" pitchFamily="2" charset="0"/>
              </a:rPr>
            </a:br>
            <a:endParaRPr kumimoji="1" lang="en-US" altLang="ko-KR" sz="2800" dirty="0">
              <a:latin typeface="Helvetica" pitchFamily="2" charset="0"/>
            </a:endParaRPr>
          </a:p>
          <a:p>
            <a:pPr marL="914342" lvl="1" indent="-457200">
              <a:buFontTx/>
              <a:buChar char="-"/>
            </a:pPr>
            <a:endParaRPr kumimoji="1" lang="en-US" altLang="ko-KR" sz="3200" dirty="0">
              <a:latin typeface="Helvetica" pitchFamily="2" charset="0"/>
              <a:ea typeface="Spoqa Han Sans Neo Light" panose="020B0300000000000000" pitchFamily="34" charset="-128"/>
            </a:endParaRPr>
          </a:p>
          <a:p>
            <a:pPr lvl="1"/>
            <a:endParaRPr kumimoji="1" lang="en-US" altLang="ko-KR" sz="3200" dirty="0">
              <a:latin typeface="Helvetica" pitchFamily="2" charset="0"/>
              <a:ea typeface="Spoqa Han Sans Neo Light" panose="020B0300000000000000" pitchFamily="34" charset="-128"/>
            </a:endParaRPr>
          </a:p>
        </p:txBody>
      </p:sp>
      <p:sp>
        <p:nvSpPr>
          <p:cNvPr id="2" name="직사각형 1">
            <a:extLst>
              <a:ext uri="{FF2B5EF4-FFF2-40B4-BE49-F238E27FC236}">
                <a16:creationId xmlns:a16="http://schemas.microsoft.com/office/drawing/2014/main" id="{E01C013F-9A15-0E46-B4D3-C83FBCA931E7}"/>
              </a:ext>
            </a:extLst>
          </p:cNvPr>
          <p:cNvSpPr/>
          <p:nvPr/>
        </p:nvSpPr>
        <p:spPr>
          <a:xfrm>
            <a:off x="3190206" y="10962456"/>
            <a:ext cx="14545616" cy="2000548"/>
          </a:xfrm>
          <a:prstGeom prst="rect">
            <a:avLst/>
          </a:prstGeom>
          <a:ln>
            <a:solidFill>
              <a:schemeClr val="bg2">
                <a:lumMod val="50000"/>
              </a:schemeClr>
            </a:solidFill>
          </a:ln>
        </p:spPr>
        <p:txBody>
          <a:bodyPr wrap="square">
            <a:spAutoFit/>
          </a:bodyPr>
          <a:lstStyle/>
          <a:p>
            <a:r>
              <a:rPr kumimoji="1" lang="ko-KR" altLang="en-US" sz="3600" b="1" dirty="0">
                <a:latin typeface="맑은 고딕" panose="020B0503020000020004" pitchFamily="50" charset="-127"/>
                <a:ea typeface="맑은 고딕" panose="020B0503020000020004" pitchFamily="50" charset="-127"/>
              </a:rPr>
              <a:t>  깊은 학습 </a:t>
            </a:r>
            <a:r>
              <a:rPr kumimoji="1" lang="en-US" altLang="ko-KR" sz="3600" b="1" dirty="0">
                <a:latin typeface="맑은 고딕" panose="020B0503020000020004" pitchFamily="50" charset="-127"/>
                <a:ea typeface="맑은 고딕" panose="020B0503020000020004" pitchFamily="50" charset="-127"/>
              </a:rPr>
              <a:t>(Deep Learning): </a:t>
            </a:r>
            <a:r>
              <a:rPr kumimoji="1" lang="en-US" altLang="ko-KR" sz="3200" b="1" dirty="0">
                <a:latin typeface="맑은 고딕" panose="020B0503020000020004" pitchFamily="50" charset="-127"/>
                <a:ea typeface="맑은 고딕" panose="020B0503020000020004" pitchFamily="50" charset="-127"/>
              </a:rPr>
              <a:t>Learning based on DNN</a:t>
            </a:r>
            <a:r>
              <a:rPr kumimoji="1" lang="ko-KR" altLang="en-US" sz="3200" b="1" dirty="0">
                <a:latin typeface="맑은 고딕" panose="020B0503020000020004" pitchFamily="50" charset="-127"/>
                <a:ea typeface="맑은 고딕" panose="020B0503020000020004" pitchFamily="50" charset="-127"/>
              </a:rPr>
              <a:t> </a:t>
            </a:r>
            <a:endParaRPr kumimoji="1" lang="en-US" altLang="ko-KR" sz="3200" b="1" dirty="0">
              <a:latin typeface="맑은 고딕" panose="020B0503020000020004" pitchFamily="50" charset="-127"/>
              <a:ea typeface="맑은 고딕" panose="020B0503020000020004" pitchFamily="50" charset="-127"/>
            </a:endParaRPr>
          </a:p>
          <a:p>
            <a:pPr lvl="1"/>
            <a:endParaRPr kumimoji="1" lang="en-US" altLang="ko-KR" sz="3200" dirty="0">
              <a:solidFill>
                <a:srgbClr val="C00000"/>
              </a:solidFill>
              <a:latin typeface="Spoqa Han Sans Neo Light" panose="020B0300000000000000" pitchFamily="34" charset="-128"/>
              <a:ea typeface="Spoqa Han Sans Neo Light" panose="020B0300000000000000" pitchFamily="34" charset="-128"/>
            </a:endParaRPr>
          </a:p>
          <a:p>
            <a:pPr marL="914342" lvl="1" indent="-457200">
              <a:buFontTx/>
              <a:buChar char="-"/>
            </a:pP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복잡한 표현</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(Representation)</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이 단순한 표현</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(Presentation)</a:t>
            </a:r>
            <a:r>
              <a:rPr kumimoji="1" lang="ko-KR" altLang="en-US" sz="2800" dirty="0" err="1">
                <a:solidFill>
                  <a:srgbClr val="C00000"/>
                </a:solidFill>
                <a:latin typeface="Spoqa Han Sans Neo Light" panose="020B0300000000000000" pitchFamily="34" charset="-128"/>
                <a:ea typeface="Spoqa Han Sans Neo Light" panose="020B0300000000000000" pitchFamily="34" charset="-128"/>
              </a:rPr>
              <a:t>으로</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 변환</a:t>
            </a:r>
            <a:endParaRPr kumimoji="1" lang="en-US" altLang="ko-KR" sz="2800" dirty="0">
              <a:solidFill>
                <a:srgbClr val="C00000"/>
              </a:solidFill>
              <a:latin typeface="Spoqa Han Sans Neo Light" panose="020B0300000000000000" pitchFamily="34" charset="-128"/>
              <a:ea typeface="Spoqa Han Sans Neo Light" panose="020B0300000000000000" pitchFamily="34" charset="-128"/>
            </a:endParaRPr>
          </a:p>
          <a:p>
            <a:pPr marL="914342" lvl="1" indent="-457200">
              <a:buFontTx/>
              <a:buChar char="-"/>
            </a:pP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Deep Neural Network(DNN,</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 깊은 </a:t>
            </a:r>
            <a:r>
              <a:rPr kumimoji="1" lang="ko-KR" altLang="en-US" sz="2800" dirty="0" err="1">
                <a:solidFill>
                  <a:srgbClr val="C00000"/>
                </a:solidFill>
                <a:latin typeface="Spoqa Han Sans Neo Light" panose="020B0300000000000000" pitchFamily="34" charset="-128"/>
                <a:ea typeface="Spoqa Han Sans Neo Light" panose="020B0300000000000000" pitchFamily="34" charset="-128"/>
              </a:rPr>
              <a:t>심층망</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은 </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2</a:t>
            </a:r>
            <a:r>
              <a:rPr kumimoji="1" lang="ko-KR" altLang="en-US" sz="2800" dirty="0">
                <a:solidFill>
                  <a:srgbClr val="C00000"/>
                </a:solidFill>
                <a:latin typeface="Spoqa Han Sans Neo Light" panose="020B0300000000000000" pitchFamily="34" charset="-128"/>
                <a:ea typeface="Spoqa Han Sans Neo Light" panose="020B0300000000000000" pitchFamily="34" charset="-128"/>
              </a:rPr>
              <a:t>층 이상의 신경망으로 표현됨</a:t>
            </a:r>
            <a:r>
              <a:rPr kumimoji="1" lang="en-US" altLang="ko-KR" sz="2800" dirty="0">
                <a:solidFill>
                  <a:srgbClr val="C00000"/>
                </a:solidFill>
                <a:latin typeface="Spoqa Han Sans Neo Light" panose="020B0300000000000000" pitchFamily="34" charset="-128"/>
                <a:ea typeface="Spoqa Han Sans Neo Light" panose="020B0300000000000000" pitchFamily="34" charset="-128"/>
              </a:rPr>
              <a:t>.</a:t>
            </a:r>
            <a:endParaRPr lang="ko-Kore-KR" altLang="en-US" sz="1600" dirty="0"/>
          </a:p>
        </p:txBody>
      </p:sp>
      <p:pic>
        <p:nvPicPr>
          <p:cNvPr id="20" name="Picture 2" descr="Theoretical Motivations for Deep Learning | Rinu Boney">
            <a:extLst>
              <a:ext uri="{FF2B5EF4-FFF2-40B4-BE49-F238E27FC236}">
                <a16:creationId xmlns:a16="http://schemas.microsoft.com/office/drawing/2014/main" id="{1F916FB2-AAD4-F341-985E-74D6AFC8B2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0" r="10951"/>
          <a:stretch/>
        </p:blipFill>
        <p:spPr bwMode="auto">
          <a:xfrm>
            <a:off x="18486379" y="0"/>
            <a:ext cx="5986385" cy="84558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D958D4CD-3AD5-D24A-8586-624A6F6E6B5A}"/>
              </a:ext>
            </a:extLst>
          </p:cNvPr>
          <p:cNvSpPr/>
          <p:nvPr/>
        </p:nvSpPr>
        <p:spPr>
          <a:xfrm>
            <a:off x="14201971" y="229697"/>
            <a:ext cx="8400826"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et al.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Vol. 1. No. 2. Cambridge: MIT press, 2016.</a:t>
            </a:r>
            <a:endParaRPr lang="ko-Kore-KR" altLang="en-US" dirty="0"/>
          </a:p>
        </p:txBody>
      </p:sp>
    </p:spTree>
    <p:extLst>
      <p:ext uri="{BB962C8B-B14F-4D97-AF65-F5344CB8AC3E}">
        <p14:creationId xmlns:p14="http://schemas.microsoft.com/office/powerpoint/2010/main" val="30457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12356</TotalTime>
  <Words>5994</Words>
  <Application>Microsoft Office PowerPoint</Application>
  <PresentationFormat>사용자 지정</PresentationFormat>
  <Paragraphs>882</Paragraphs>
  <Slides>62</Slides>
  <Notes>16</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62</vt:i4>
      </vt:variant>
    </vt:vector>
  </HeadingPairs>
  <TitlesOfParts>
    <vt:vector size="73" baseType="lpstr">
      <vt:lpstr>Spoqa Han Sans Neo</vt:lpstr>
      <vt:lpstr>Spoqa Han Sans Neo Light</vt:lpstr>
      <vt:lpstr>SpoqaHanSans-Light</vt:lpstr>
      <vt:lpstr>맑은 고딕</vt:lpstr>
      <vt:lpstr>Arial</vt:lpstr>
      <vt:lpstr>Calibri</vt:lpstr>
      <vt:lpstr>Calibri Light</vt:lpstr>
      <vt:lpstr>Cambria Math</vt:lpstr>
      <vt:lpstr>Helvetica</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jh_lee@fastcampus.co.kr</dc:creator>
  <cp:lastModifiedBy>최 현우</cp:lastModifiedBy>
  <cp:revision>261</cp:revision>
  <dcterms:created xsi:type="dcterms:W3CDTF">2021-04-05T07:22:06Z</dcterms:created>
  <dcterms:modified xsi:type="dcterms:W3CDTF">2021-12-29T09:47:45Z</dcterms:modified>
</cp:coreProperties>
</file>